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heme/themeOverride4.xml" ContentType="application/vnd.openxmlformats-officedocument.themeOverride+xml"/>
  <Override PartName="/ppt/charts/chart13.xml" ContentType="application/vnd.openxmlformats-officedocument.drawingml.chart+xml"/>
  <Override PartName="/ppt/theme/themeOverride5.xml" ContentType="application/vnd.openxmlformats-officedocument.themeOverride+xml"/>
  <Override PartName="/ppt/charts/chart14.xml" ContentType="application/vnd.openxmlformats-officedocument.drawingml.chart+xml"/>
  <Override PartName="/ppt/theme/themeOverride6.xml" ContentType="application/vnd.openxmlformats-officedocument.themeOverride+xml"/>
  <Override PartName="/ppt/charts/chart15.xml" ContentType="application/vnd.openxmlformats-officedocument.drawingml.chart+xml"/>
  <Override PartName="/ppt/theme/themeOverride7.xml" ContentType="application/vnd.openxmlformats-officedocument.themeOverride+xml"/>
  <Override PartName="/ppt/charts/chart16.xml" ContentType="application/vnd.openxmlformats-officedocument.drawingml.chart+xml"/>
  <Override PartName="/ppt/theme/themeOverride8.xml" ContentType="application/vnd.openxmlformats-officedocument.themeOverride+xml"/>
  <Override PartName="/ppt/charts/chart17.xml" ContentType="application/vnd.openxmlformats-officedocument.drawingml.chart+xml"/>
  <Override PartName="/ppt/theme/themeOverride9.xml" ContentType="application/vnd.openxmlformats-officedocument.themeOverride+xml"/>
  <Override PartName="/ppt/charts/chart18.xml" ContentType="application/vnd.openxmlformats-officedocument.drawingml.chart+xml"/>
  <Override PartName="/ppt/theme/themeOverride10.xml" ContentType="application/vnd.openxmlformats-officedocument.themeOverride+xml"/>
  <Override PartName="/ppt/charts/chart19.xml" ContentType="application/vnd.openxmlformats-officedocument.drawingml.chart+xml"/>
  <Override PartName="/ppt/theme/themeOverride11.xml" ContentType="application/vnd.openxmlformats-officedocument.themeOverride+xml"/>
  <Override PartName="/ppt/charts/chart20.xml" ContentType="application/vnd.openxmlformats-officedocument.drawingml.chart+xml"/>
  <Override PartName="/ppt/theme/themeOverride12.xml" ContentType="application/vnd.openxmlformats-officedocument.themeOverride+xml"/>
  <Override PartName="/ppt/charts/chart21.xml" ContentType="application/vnd.openxmlformats-officedocument.drawingml.chart+xml"/>
  <Override PartName="/ppt/theme/themeOverride13.xml" ContentType="application/vnd.openxmlformats-officedocument.themeOverride+xml"/>
  <Override PartName="/ppt/charts/chart22.xml" ContentType="application/vnd.openxmlformats-officedocument.drawingml.chart+xml"/>
  <Override PartName="/ppt/theme/themeOverride14.xml" ContentType="application/vnd.openxmlformats-officedocument.themeOverride+xml"/>
  <Override PartName="/ppt/charts/chart23.xml" ContentType="application/vnd.openxmlformats-officedocument.drawingml.chart+xml"/>
  <Override PartName="/ppt/theme/themeOverride15.xml" ContentType="application/vnd.openxmlformats-officedocument.themeOverride+xml"/>
  <Override PartName="/ppt/charts/chart24.xml" ContentType="application/vnd.openxmlformats-officedocument.drawingml.chart+xml"/>
  <Override PartName="/ppt/theme/themeOverride16.xml" ContentType="application/vnd.openxmlformats-officedocument.themeOverride+xml"/>
  <Override PartName="/ppt/charts/chart25.xml" ContentType="application/vnd.openxmlformats-officedocument.drawingml.chart+xml"/>
  <Override PartName="/ppt/theme/themeOverride17.xml" ContentType="application/vnd.openxmlformats-officedocument.themeOverride+xml"/>
  <Override PartName="/ppt/charts/chart26.xml" ContentType="application/vnd.openxmlformats-officedocument.drawingml.chart+xml"/>
  <Override PartName="/ppt/theme/themeOverride18.xml" ContentType="application/vnd.openxmlformats-officedocument.themeOverride+xml"/>
  <Override PartName="/ppt/charts/chart27.xml" ContentType="application/vnd.openxmlformats-officedocument.drawingml.chart+xml"/>
  <Override PartName="/ppt/theme/themeOverride19.xml" ContentType="application/vnd.openxmlformats-officedocument.themeOverride+xml"/>
  <Override PartName="/ppt/notesSlides/notesSlide2.xml" ContentType="application/vnd.openxmlformats-officedocument.presentationml.notesSlide+xml"/>
  <Override PartName="/ppt/charts/chart28.xml" ContentType="application/vnd.openxmlformats-officedocument.drawingml.chart+xml"/>
  <Override PartName="/ppt/theme/themeOverride20.xml" ContentType="application/vnd.openxmlformats-officedocument.themeOverride+xml"/>
  <Override PartName="/ppt/charts/chart29.xml" ContentType="application/vnd.openxmlformats-officedocument.drawingml.chart+xml"/>
  <Override PartName="/ppt/charts/chart30.xml" ContentType="application/vnd.openxmlformats-officedocument.drawingml.chart+xml"/>
  <Override PartName="/ppt/theme/themeOverride21.xml" ContentType="application/vnd.openxmlformats-officedocument.themeOverride+xml"/>
  <Override PartName="/ppt/charts/chart31.xml" ContentType="application/vnd.openxmlformats-officedocument.drawingml.chart+xml"/>
  <Override PartName="/ppt/charts/chart32.xml" ContentType="application/vnd.openxmlformats-officedocument.drawingml.chart+xml"/>
  <Override PartName="/ppt/theme/themeOverride22.xml" ContentType="application/vnd.openxmlformats-officedocument.themeOverride+xml"/>
  <Override PartName="/ppt/charts/chart33.xml" ContentType="application/vnd.openxmlformats-officedocument.drawingml.chart+xml"/>
  <Override PartName="/ppt/theme/themeOverride23.xml" ContentType="application/vnd.openxmlformats-officedocument.themeOverr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4.xml" ContentType="application/vnd.openxmlformats-officedocument.drawingml.chart+xml"/>
  <Override PartName="/ppt/charts/style2.xml" ContentType="application/vnd.ms-office.chartstyle+xml"/>
  <Override PartName="/ppt/charts/colors2.xml" ContentType="application/vnd.ms-office.chartcolorstyle+xml"/>
  <Override PartName="/ppt/charts/chart45.xml" ContentType="application/vnd.openxmlformats-officedocument.drawingml.chart+xml"/>
  <Override PartName="/ppt/charts/style3.xml" ContentType="application/vnd.ms-office.chartstyle+xml"/>
  <Override PartName="/ppt/charts/colors3.xml" ContentType="application/vnd.ms-office.chartcolorstyle+xml"/>
  <Override PartName="/ppt/charts/chart46.xml" ContentType="application/vnd.openxmlformats-officedocument.drawingml.chart+xml"/>
  <Override PartName="/ppt/charts/style4.xml" ContentType="application/vnd.ms-office.chartstyle+xml"/>
  <Override PartName="/ppt/charts/colors4.xml" ContentType="application/vnd.ms-office.chartcolorstyle+xml"/>
  <Override PartName="/ppt/charts/chart47.xml" ContentType="application/vnd.openxmlformats-officedocument.drawingml.chart+xml"/>
  <Override PartName="/ppt/charts/style5.xml" ContentType="application/vnd.ms-office.chartstyle+xml"/>
  <Override PartName="/ppt/charts/colors5.xml" ContentType="application/vnd.ms-office.chartcolorstyle+xml"/>
  <Override PartName="/ppt/charts/chart48.xml" ContentType="application/vnd.openxmlformats-officedocument.drawingml.chart+xml"/>
  <Override PartName="/ppt/charts/style6.xml" ContentType="application/vnd.ms-office.chartstyle+xml"/>
  <Override PartName="/ppt/charts/colors6.xml" ContentType="application/vnd.ms-office.chartcolorstyle+xml"/>
  <Override PartName="/ppt/charts/chart49.xml" ContentType="application/vnd.openxmlformats-officedocument.drawingml.chart+xml"/>
  <Override PartName="/ppt/charts/style7.xml" ContentType="application/vnd.ms-office.chartstyle+xml"/>
  <Override PartName="/ppt/charts/colors7.xml" ContentType="application/vnd.ms-office.chartcolorstyle+xml"/>
  <Override PartName="/ppt/charts/chart50.xml" ContentType="application/vnd.openxmlformats-officedocument.drawingml.chart+xml"/>
  <Override PartName="/ppt/charts/style8.xml" ContentType="application/vnd.ms-office.chartstyle+xml"/>
  <Override PartName="/ppt/charts/colors8.xml" ContentType="application/vnd.ms-office.chartcolorstyle+xml"/>
  <Override PartName="/ppt/charts/chart51.xml" ContentType="application/vnd.openxmlformats-officedocument.drawingml.chart+xml"/>
  <Override PartName="/ppt/charts/style9.xml" ContentType="application/vnd.ms-office.chartstyle+xml"/>
  <Override PartName="/ppt/charts/colors9.xml" ContentType="application/vnd.ms-office.chartcolorstyl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theme/themeOverride24.xml" ContentType="application/vnd.openxmlformats-officedocument.themeOverride+xml"/>
  <Override PartName="/ppt/charts/chart55.xml" ContentType="application/vnd.openxmlformats-officedocument.drawingml.chart+xml"/>
  <Override PartName="/ppt/theme/themeOverride25.xml" ContentType="application/vnd.openxmlformats-officedocument.themeOverride+xml"/>
  <Override PartName="/ppt/charts/chart56.xml" ContentType="application/vnd.openxmlformats-officedocument.drawingml.chart+xml"/>
  <Override PartName="/ppt/theme/themeOverride26.xml" ContentType="application/vnd.openxmlformats-officedocument.themeOverride+xml"/>
  <Override PartName="/ppt/charts/chart57.xml" ContentType="application/vnd.openxmlformats-officedocument.drawingml.chart+xml"/>
  <Override PartName="/ppt/theme/themeOverride27.xml" ContentType="application/vnd.openxmlformats-officedocument.themeOverride+xml"/>
  <Override PartName="/ppt/charts/chart58.xml" ContentType="application/vnd.openxmlformats-officedocument.drawingml.chart+xml"/>
  <Override PartName="/ppt/theme/themeOverride28.xml" ContentType="application/vnd.openxmlformats-officedocument.themeOverride+xml"/>
  <Override PartName="/ppt/charts/chart59.xml" ContentType="application/vnd.openxmlformats-officedocument.drawingml.chart+xml"/>
  <Override PartName="/ppt/theme/themeOverride29.xml" ContentType="application/vnd.openxmlformats-officedocument.themeOverride+xml"/>
  <Override PartName="/ppt/charts/chart60.xml" ContentType="application/vnd.openxmlformats-officedocument.drawingml.chart+xml"/>
  <Override PartName="/ppt/theme/themeOverride30.xml" ContentType="application/vnd.openxmlformats-officedocument.themeOverride+xml"/>
  <Override PartName="/ppt/charts/chart61.xml" ContentType="application/vnd.openxmlformats-officedocument.drawingml.chart+xml"/>
  <Override PartName="/ppt/theme/themeOverride31.xml" ContentType="application/vnd.openxmlformats-officedocument.themeOverride+xml"/>
  <Override PartName="/ppt/charts/chart62.xml" ContentType="application/vnd.openxmlformats-officedocument.drawingml.chart+xml"/>
  <Override PartName="/ppt/theme/themeOverride3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Lst>
  <p:notesMasterIdLst>
    <p:notesMasterId r:id="rId87"/>
  </p:notesMasterIdLst>
  <p:sldIdLst>
    <p:sldId id="258" r:id="rId4"/>
    <p:sldId id="377" r:id="rId5"/>
    <p:sldId id="411" r:id="rId6"/>
    <p:sldId id="412" r:id="rId7"/>
    <p:sldId id="325" r:id="rId8"/>
    <p:sldId id="386" r:id="rId9"/>
    <p:sldId id="364" r:id="rId10"/>
    <p:sldId id="365" r:id="rId11"/>
    <p:sldId id="366" r:id="rId12"/>
    <p:sldId id="367" r:id="rId13"/>
    <p:sldId id="400" r:id="rId14"/>
    <p:sldId id="401" r:id="rId15"/>
    <p:sldId id="369" r:id="rId16"/>
    <p:sldId id="362" r:id="rId17"/>
    <p:sldId id="387" r:id="rId18"/>
    <p:sldId id="311" r:id="rId19"/>
    <p:sldId id="331" r:id="rId20"/>
    <p:sldId id="294" r:id="rId21"/>
    <p:sldId id="374" r:id="rId22"/>
    <p:sldId id="271" r:id="rId23"/>
    <p:sldId id="272" r:id="rId24"/>
    <p:sldId id="273" r:id="rId25"/>
    <p:sldId id="274" r:id="rId26"/>
    <p:sldId id="389" r:id="rId27"/>
    <p:sldId id="267" r:id="rId28"/>
    <p:sldId id="268" r:id="rId29"/>
    <p:sldId id="269" r:id="rId30"/>
    <p:sldId id="270" r:id="rId31"/>
    <p:sldId id="390" r:id="rId32"/>
    <p:sldId id="275" r:id="rId33"/>
    <p:sldId id="391" r:id="rId34"/>
    <p:sldId id="276" r:id="rId35"/>
    <p:sldId id="277" r:id="rId36"/>
    <p:sldId id="392" r:id="rId37"/>
    <p:sldId id="278" r:id="rId38"/>
    <p:sldId id="279" r:id="rId39"/>
    <p:sldId id="280" r:id="rId40"/>
    <p:sldId id="281" r:id="rId41"/>
    <p:sldId id="282" r:id="rId42"/>
    <p:sldId id="284" r:id="rId43"/>
    <p:sldId id="393" r:id="rId44"/>
    <p:sldId id="286" r:id="rId45"/>
    <p:sldId id="288" r:id="rId46"/>
    <p:sldId id="394" r:id="rId47"/>
    <p:sldId id="324" r:id="rId48"/>
    <p:sldId id="341" r:id="rId49"/>
    <p:sldId id="409" r:id="rId50"/>
    <p:sldId id="342" r:id="rId51"/>
    <p:sldId id="413" r:id="rId52"/>
    <p:sldId id="352" r:id="rId53"/>
    <p:sldId id="354" r:id="rId54"/>
    <p:sldId id="355" r:id="rId55"/>
    <p:sldId id="356" r:id="rId56"/>
    <p:sldId id="344" r:id="rId57"/>
    <p:sldId id="395" r:id="rId58"/>
    <p:sldId id="372" r:id="rId59"/>
    <p:sldId id="414" r:id="rId60"/>
    <p:sldId id="415" r:id="rId61"/>
    <p:sldId id="417" r:id="rId62"/>
    <p:sldId id="416" r:id="rId63"/>
    <p:sldId id="418" r:id="rId64"/>
    <p:sldId id="419" r:id="rId65"/>
    <p:sldId id="420" r:id="rId66"/>
    <p:sldId id="426" r:id="rId67"/>
    <p:sldId id="423" r:id="rId68"/>
    <p:sldId id="424" r:id="rId69"/>
    <p:sldId id="373" r:id="rId70"/>
    <p:sldId id="403" r:id="rId71"/>
    <p:sldId id="404" r:id="rId72"/>
    <p:sldId id="407" r:id="rId73"/>
    <p:sldId id="410" r:id="rId74"/>
    <p:sldId id="425" r:id="rId75"/>
    <p:sldId id="314" r:id="rId76"/>
    <p:sldId id="315" r:id="rId77"/>
    <p:sldId id="316" r:id="rId78"/>
    <p:sldId id="317" r:id="rId79"/>
    <p:sldId id="318" r:id="rId80"/>
    <p:sldId id="319" r:id="rId81"/>
    <p:sldId id="320" r:id="rId82"/>
    <p:sldId id="321" r:id="rId83"/>
    <p:sldId id="322" r:id="rId84"/>
    <p:sldId id="323" r:id="rId85"/>
    <p:sldId id="399" r:id="rId8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81">
          <p15:clr>
            <a:srgbClr val="A4A3A4"/>
          </p15:clr>
        </p15:guide>
        <p15:guide id="2" pos="20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6BF"/>
    <a:srgbClr val="1A6B7F"/>
    <a:srgbClr val="FF9987"/>
    <a:srgbClr val="595959"/>
    <a:srgbClr val="D00D2D"/>
    <a:srgbClr val="EC5A24"/>
    <a:srgbClr val="000000"/>
    <a:srgbClr val="3FC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2" autoAdjust="0"/>
    <p:restoredTop sz="94628" autoAdjust="0"/>
  </p:normalViewPr>
  <p:slideViewPr>
    <p:cSldViewPr snapToObjects="1">
      <p:cViewPr varScale="1">
        <p:scale>
          <a:sx n="79" d="100"/>
          <a:sy n="79" d="100"/>
        </p:scale>
        <p:origin x="108" y="498"/>
      </p:cViewPr>
      <p:guideLst>
        <p:guide orient="horz" pos="3781"/>
        <p:guide pos="2033"/>
      </p:guideLst>
    </p:cSldViewPr>
  </p:slideViewPr>
  <p:notesTextViewPr>
    <p:cViewPr>
      <p:scale>
        <a:sx n="1" d="1"/>
        <a:sy n="1" d="1"/>
      </p:scale>
      <p:origin x="0" y="0"/>
    </p:cViewPr>
  </p:notesTextViewPr>
  <p:sorterViewPr>
    <p:cViewPr varScale="1">
      <p:scale>
        <a:sx n="1" d="1"/>
        <a:sy n="1" d="1"/>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https://construction01-my.sharepoint.com/personal/donna_laquidara_construction_com/Documents/SMRs/Lean%20Construction%202015/2016LeanCharts_RevofSteveCharts%20.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https://construction01-my.sharepoint.com/personal/donna_laquidara_construction_com/Documents/SMRs/Lean%20Construction%202015/2016LeanCharts_RevofSteveCharts%20.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construction01-my.sharepoint.com/personal/donna_laquidara_construction_com/Documents/SMRs/Lean%20Construction%202015/2016LeanCharts_RevofSteveCharts%20.xlsx" TargetMode="Externa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3.xml"/></Relationships>
</file>

<file path=ppt/charts/_rels/chart34.xml.rels><?xml version="1.0" encoding="UTF-8" standalone="yes"?>
<Relationships xmlns="http://schemas.openxmlformats.org/package/2006/relationships"><Relationship Id="rId1" Type="http://schemas.openxmlformats.org/officeDocument/2006/relationships/oleObject" Target="https://construction01-my.sharepoint.com/personal/donna_laquidara_construction_com/Documents/SMRs/Lean%20Construction%202015/2016LeanCharts_RevofSteveCharts%20.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https://construction01-my.sharepoint.com/personal/donna_laquidara_construction_com/Documents/SMRs/Lean%20Construction%202015/2016LeanCharts_RevofSteveCharts%20.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https://construction01-my.sharepoint.com/personal/donna_laquidara_construction_com/Documents/SMRs/Lean%20Construction%202015/2016LeanCharts_RevofSteveCharts%20.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https://construction01-my.sharepoint.com/personal/donna_laquidara_construction_com/Documents/SMRs/Lean%20Construction%202015/2016LeanCharts_RevofSteveCharts%20.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https://construction01-my.sharepoint.com/personal/donna_laquidara_construction_com/Documents/SMRs/Lean%20Construction%202015/2016LeanCharts_RevofSteveCharts%20.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https://construction01-my.sharepoint.com/personal/donna_laquidara_construction_com/Documents/SMRs/Lean%20Construction%202015/2016LeanCharts_RevofSteveCharts%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construction01-my.sharepoint.com/personal/donna_laquidara_construction_com/Documents/SMRs/Lean%20Construction%202015/2016LeanCharts_RevofSteveCharts%20.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https://construction01-my.sharepoint.com/personal/donna_laquidara_construction_com/Documents/SMRs/Lean%20Construction%202015/2016LeanCharts_RevofSteveCharts%20.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https://construction01-my.sharepoint.com/personal/donna_laquidara_construction_com/Documents/SMRs/Lean%20Construction%202015/2016LeanCharts_RevofSteveCharts%20.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https://construction01-my.sharepoint.com/personal/donna_laquidara_construction_com/Documents/SMRs/Lean%20Construction%202015/2016LeanCharts_RevofSteveCharts%20.xlsx" TargetMode="External"/></Relationships>
</file>

<file path=ppt/charts/_rels/chart43.xml.rels><?xml version="1.0" encoding="UTF-8" standalone="yes"?>
<Relationships xmlns="http://schemas.openxmlformats.org/package/2006/relationships"><Relationship Id="rId3" Type="http://schemas.openxmlformats.org/officeDocument/2006/relationships/oleObject" Target="https://construction01-my.sharepoint.com/personal/donna_laquidara_construction_com/Documents/SMRs/Lean%20Construction%202015/2016LeanCharts_RevofSteveCharts%20.xlsx" TargetMode="External"/><Relationship Id="rId2" Type="http://schemas.microsoft.com/office/2011/relationships/chartColorStyle" Target="colors1.xml"/><Relationship Id="rId1" Type="http://schemas.microsoft.com/office/2011/relationships/chartStyle" Target="style1.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Donna.Laquidara\OneDrive%20-%20Dodge%20Data%20&amp;%20Analytics%20LLC\SMRs\Lean%20Construction%202015\High%20Intensity%20Low%20Intensity%20Owner%20Differences.xlsx" TargetMode="External"/><Relationship Id="rId2" Type="http://schemas.microsoft.com/office/2011/relationships/chartColorStyle" Target="colors2.xml"/><Relationship Id="rId1" Type="http://schemas.microsoft.com/office/2011/relationships/chartStyle" Target="style2.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Donna.Laquidara\OneDrive%20-%20Dodge%20Data%20&amp;%20Analytics%20LLC\SMRs\Lean%20Construction%202015\High%20Intensity%20Low%20Intensity%20Owner%20Differences.xlsx" TargetMode="External"/><Relationship Id="rId2" Type="http://schemas.microsoft.com/office/2011/relationships/chartColorStyle" Target="colors3.xml"/><Relationship Id="rId1" Type="http://schemas.microsoft.com/office/2011/relationships/chartStyle" Target="style3.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Donna.Laquidara\OneDrive%20-%20Dodge%20Data%20&amp;%20Analytics%20LLC\SMRs\Lean%20Construction%202015\High%20Intensity%20Low%20Intensity%20Owner%20Differences.xlsx" TargetMode="External"/><Relationship Id="rId2" Type="http://schemas.microsoft.com/office/2011/relationships/chartColorStyle" Target="colors4.xml"/><Relationship Id="rId1" Type="http://schemas.microsoft.com/office/2011/relationships/chartStyle" Target="style4.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Donna.Laquidara\OneDrive%20-%20Dodge%20Data%20&amp;%20Analytics%20LLC\SMRs\Lean%20Construction%202015\High%20Intensity%20Low%20Intensity%20Owner%20Differences.xlsx" TargetMode="External"/><Relationship Id="rId2" Type="http://schemas.microsoft.com/office/2011/relationships/chartColorStyle" Target="colors5.xml"/><Relationship Id="rId1" Type="http://schemas.microsoft.com/office/2011/relationships/chartStyle" Target="style5.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Donna.Laquidara\OneDrive%20-%20Dodge%20Data%20&amp;%20Analytics%20LLC\SMRs\Lean%20Construction%202015\High%20Intensity%20Low%20Intensity%20Owner%20Differences.xlsx" TargetMode="External"/><Relationship Id="rId2" Type="http://schemas.microsoft.com/office/2011/relationships/chartColorStyle" Target="colors6.xml"/><Relationship Id="rId1" Type="http://schemas.microsoft.com/office/2011/relationships/chartStyle" Target="style6.xml"/></Relationships>
</file>

<file path=ppt/charts/_rels/chart49.xml.rels><?xml version="1.0" encoding="UTF-8" standalone="yes"?>
<Relationships xmlns="http://schemas.openxmlformats.org/package/2006/relationships"><Relationship Id="rId3" Type="http://schemas.openxmlformats.org/officeDocument/2006/relationships/oleObject" Target="https://construction01-my.sharepoint.com/personal/donna_laquidara_construction_com/Documents/SMRs/Lean%20Construction%202015/High%20Intensity%20Low%20Intensity%20Owner%20Differences.xlsx" TargetMode="External"/><Relationship Id="rId2" Type="http://schemas.microsoft.com/office/2011/relationships/chartColorStyle" Target="colors7.xml"/><Relationship Id="rId1" Type="http://schemas.microsoft.com/office/2011/relationships/chartStyle" Target="style7.xml"/></Relationships>
</file>

<file path=ppt/charts/_rels/chart5.xml.rels><?xml version="1.0" encoding="UTF-8" standalone="yes"?>
<Relationships xmlns="http://schemas.openxmlformats.org/package/2006/relationships"><Relationship Id="rId1" Type="http://schemas.openxmlformats.org/officeDocument/2006/relationships/oleObject" Target="https://construction01-my.sharepoint.com/personal/donna_laquidara_construction_com/Documents/SMRs/Lean%20Construction%202015/2016LeanCharts_RevofSteveCharts%20.xlsx" TargetMode="External"/></Relationships>
</file>

<file path=ppt/charts/_rels/chart50.xml.rels><?xml version="1.0" encoding="UTF-8" standalone="yes"?>
<Relationships xmlns="http://schemas.openxmlformats.org/package/2006/relationships"><Relationship Id="rId3" Type="http://schemas.openxmlformats.org/officeDocument/2006/relationships/oleObject" Target="file:///C:\Users\Donna.Laquidara\OneDrive%20-%20Dodge%20Data%20&amp;%20Analytics%20LLC\SMRs\Lean%20Construction%202015\High%20Intensity%20Low%20Intensity%20Owner%20Differences.xlsx" TargetMode="External"/><Relationship Id="rId2" Type="http://schemas.microsoft.com/office/2011/relationships/chartColorStyle" Target="colors8.xml"/><Relationship Id="rId1" Type="http://schemas.microsoft.com/office/2011/relationships/chartStyle" Target="style8.xml"/></Relationships>
</file>

<file path=ppt/charts/_rels/chart51.xml.rels><?xml version="1.0" encoding="UTF-8" standalone="yes"?>
<Relationships xmlns="http://schemas.openxmlformats.org/package/2006/relationships"><Relationship Id="rId3" Type="http://schemas.openxmlformats.org/officeDocument/2006/relationships/oleObject" Target="https://construction01-my.sharepoint.com/personal/donna_laquidara_construction_com/Documents/SMRs/Lean%20Construction%202015/High%20Intensity%20Low%20Intensity%20Owner%20Differences.xlsx" TargetMode="External"/><Relationship Id="rId2" Type="http://schemas.microsoft.com/office/2011/relationships/chartColorStyle" Target="colors9.xml"/><Relationship Id="rId1" Type="http://schemas.microsoft.com/office/2011/relationships/chartStyle" Target="style9.xml"/></Relationships>
</file>

<file path=ppt/charts/_rels/chart52.xml.rels><?xml version="1.0" encoding="UTF-8" standalone="yes"?>
<Relationships xmlns="http://schemas.openxmlformats.org/package/2006/relationships"><Relationship Id="rId1" Type="http://schemas.openxmlformats.org/officeDocument/2006/relationships/oleObject" Target="https://construction01-my.sharepoint.com/personal/donna_laquidara_construction_com/Documents/SMRs/Lean%20Construction%202015/2016LeanCharts_RevofSteveCharts%20.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https://construction01-my.sharepoint.com/personal/donna_laquidara_construction_com/Documents/SMRs/Lean%20Construction%202015/2016LeanCharts_RevofSteveCharts%20.xlsx" TargetMode="Externa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4.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5.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6.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7.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8.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9.xml"/></Relationships>
</file>

<file path=ppt/charts/_rels/chart6.xml.rels><?xml version="1.0" encoding="UTF-8" standalone="yes"?>
<Relationships xmlns="http://schemas.openxmlformats.org/package/2006/relationships"><Relationship Id="rId1" Type="http://schemas.openxmlformats.org/officeDocument/2006/relationships/oleObject" Target="https://construction01-my.sharepoint.com/personal/donna_laquidara_construction_com/Documents/SMRs/Lean%20Construction%202015/2016LeanCharts_RevofSteveCharts%20.xlsx" TargetMode="Externa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0.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1.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1" Type="http://schemas.openxmlformats.org/officeDocument/2006/relationships/oleObject" Target="https://construction01-my.sharepoint.com/personal/donna_laquidara_construction_com/Documents/SMRs/Lean%20Construction%202015/2016LeanCharts_RevofSteveCharts%2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construction01-my.sharepoint.com/personal/donna_laquidara_construction_com/Documents/SMRs/Lean%20Construction%202015/2016LeanCharts_RevofSteveCharts%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OwnVal!$B$4:$B$7</c:f>
              <c:strCache>
                <c:ptCount val="4"/>
                <c:pt idx="0">
                  <c:v>Project Schedule</c:v>
                </c:pt>
                <c:pt idx="1">
                  <c:v>Cost/Budget Control</c:v>
                </c:pt>
                <c:pt idx="2">
                  <c:v>Safety </c:v>
                </c:pt>
                <c:pt idx="3">
                  <c:v>Quality</c:v>
                </c:pt>
              </c:strCache>
            </c:strRef>
          </c:cat>
          <c:val>
            <c:numRef>
              <c:f>OwnVal!$C$4:$C$7</c:f>
              <c:numCache>
                <c:formatCode>0%</c:formatCode>
                <c:ptCount val="4"/>
                <c:pt idx="0">
                  <c:v>0.63</c:v>
                </c:pt>
                <c:pt idx="1">
                  <c:v>0.56999999999999995</c:v>
                </c:pt>
                <c:pt idx="2">
                  <c:v>0.47</c:v>
                </c:pt>
                <c:pt idx="3">
                  <c:v>0.38</c:v>
                </c:pt>
              </c:numCache>
            </c:numRef>
          </c:val>
          <c:extLst>
            <c:ext xmlns:c16="http://schemas.microsoft.com/office/drawing/2014/chart" uri="{C3380CC4-5D6E-409C-BE32-E72D297353CC}">
              <c16:uniqueId val="{00000000-5D08-4D45-BFD1-C4B306FEB2AB}"/>
            </c:ext>
          </c:extLst>
        </c:ser>
        <c:dLbls>
          <c:showLegendKey val="0"/>
          <c:showVal val="0"/>
          <c:showCatName val="0"/>
          <c:showSerName val="0"/>
          <c:showPercent val="0"/>
          <c:showBubbleSize val="0"/>
        </c:dLbls>
        <c:gapWidth val="150"/>
        <c:axId val="135788416"/>
        <c:axId val="135789952"/>
      </c:barChart>
      <c:catAx>
        <c:axId val="135788416"/>
        <c:scaling>
          <c:orientation val="minMax"/>
        </c:scaling>
        <c:delete val="0"/>
        <c:axPos val="b"/>
        <c:numFmt formatCode="General" sourceLinked="0"/>
        <c:majorTickMark val="out"/>
        <c:minorTickMark val="none"/>
        <c:tickLblPos val="nextTo"/>
        <c:txPr>
          <a:bodyPr/>
          <a:lstStyle/>
          <a:p>
            <a:pPr>
              <a:defRPr sz="1400"/>
            </a:pPr>
            <a:endParaRPr lang="en-US"/>
          </a:p>
        </c:txPr>
        <c:crossAx val="135789952"/>
        <c:crosses val="autoZero"/>
        <c:auto val="1"/>
        <c:lblAlgn val="ctr"/>
        <c:lblOffset val="100"/>
        <c:noMultiLvlLbl val="0"/>
      </c:catAx>
      <c:valAx>
        <c:axId val="135789952"/>
        <c:scaling>
          <c:orientation val="minMax"/>
        </c:scaling>
        <c:delete val="1"/>
        <c:axPos val="l"/>
        <c:numFmt formatCode="0%" sourceLinked="1"/>
        <c:majorTickMark val="out"/>
        <c:minorTickMark val="none"/>
        <c:tickLblPos val="nextTo"/>
        <c:crossAx val="135788416"/>
        <c:crosses val="autoZero"/>
        <c:crossBetween val="between"/>
      </c:valAx>
    </c:plotArea>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'[2016LeanCharts_RevofSteveCharts .xlsx]SUM OptgMthds'!$C$13</c:f>
              <c:strCache>
                <c:ptCount val="1"/>
                <c:pt idx="0">
                  <c:v>Typical Project</c:v>
                </c:pt>
              </c:strCache>
            </c:strRef>
          </c:tx>
          <c:spPr>
            <a:solidFill>
              <a:srgbClr val="84C6B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'[2016LeanCharts_RevofSteveCharts .xlsx]SUM OptgMthds'!$B$14:$B$17</c:f>
              <c:strCache>
                <c:ptCount val="4"/>
                <c:pt idx="0">
                  <c:v>Co-location Big Room</c:v>
                </c:pt>
                <c:pt idx="1">
                  <c:v>Target Value Design</c:v>
                </c:pt>
                <c:pt idx="2">
                  <c:v>Prefab/Modularization</c:v>
                </c:pt>
                <c:pt idx="3">
                  <c:v>Conceptual/Continuous Estmiating</c:v>
                </c:pt>
              </c:strCache>
            </c:strRef>
          </c:cat>
          <c:val>
            <c:numRef>
              <c:f>'[2016LeanCharts_RevofSteveCharts .xlsx]SUM OptgMthds'!$C$14:$C$17</c:f>
              <c:numCache>
                <c:formatCode>0%</c:formatCode>
                <c:ptCount val="4"/>
                <c:pt idx="0">
                  <c:v>0.06</c:v>
                </c:pt>
                <c:pt idx="1">
                  <c:v>0.06</c:v>
                </c:pt>
                <c:pt idx="2">
                  <c:v>0.17</c:v>
                </c:pt>
                <c:pt idx="3">
                  <c:v>0.22</c:v>
                </c:pt>
              </c:numCache>
            </c:numRef>
          </c:val>
          <c:extLst>
            <c:ext xmlns:c16="http://schemas.microsoft.com/office/drawing/2014/chart" uri="{C3380CC4-5D6E-409C-BE32-E72D297353CC}">
              <c16:uniqueId val="{00000000-828A-414E-ABD8-3896AC22322C}"/>
            </c:ext>
          </c:extLst>
        </c:ser>
        <c:ser>
          <c:idx val="1"/>
          <c:order val="1"/>
          <c:tx>
            <c:strRef>
              <c:f>'[2016LeanCharts_RevofSteveCharts .xlsx]SUM OptgMthds'!$D$13</c:f>
              <c:strCache>
                <c:ptCount val="1"/>
                <c:pt idx="0">
                  <c:v>Best Performing Project</c:v>
                </c:pt>
              </c:strCache>
            </c:strRef>
          </c:tx>
          <c:spPr>
            <a:solidFill>
              <a:srgbClr val="1A6B7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'[2016LeanCharts_RevofSteveCharts .xlsx]SUM OptgMthds'!$B$14:$B$17</c:f>
              <c:strCache>
                <c:ptCount val="4"/>
                <c:pt idx="0">
                  <c:v>Co-location Big Room</c:v>
                </c:pt>
                <c:pt idx="1">
                  <c:v>Target Value Design</c:v>
                </c:pt>
                <c:pt idx="2">
                  <c:v>Prefab/Modularization</c:v>
                </c:pt>
                <c:pt idx="3">
                  <c:v>Conceptual/Continuous Estmiating</c:v>
                </c:pt>
              </c:strCache>
            </c:strRef>
          </c:cat>
          <c:val>
            <c:numRef>
              <c:f>'[2016LeanCharts_RevofSteveCharts .xlsx]SUM OptgMthds'!$D$14:$D$17</c:f>
              <c:numCache>
                <c:formatCode>0%</c:formatCode>
                <c:ptCount val="4"/>
                <c:pt idx="0">
                  <c:v>0.44</c:v>
                </c:pt>
                <c:pt idx="1">
                  <c:v>0.4</c:v>
                </c:pt>
                <c:pt idx="2">
                  <c:v>0.49</c:v>
                </c:pt>
                <c:pt idx="3">
                  <c:v>0.48</c:v>
                </c:pt>
              </c:numCache>
            </c:numRef>
          </c:val>
          <c:extLst>
            <c:ext xmlns:c16="http://schemas.microsoft.com/office/drawing/2014/chart" uri="{C3380CC4-5D6E-409C-BE32-E72D297353CC}">
              <c16:uniqueId val="{00000001-828A-414E-ABD8-3896AC22322C}"/>
            </c:ext>
          </c:extLst>
        </c:ser>
        <c:dLbls>
          <c:showLegendKey val="0"/>
          <c:showVal val="0"/>
          <c:showCatName val="0"/>
          <c:showSerName val="0"/>
          <c:showPercent val="0"/>
          <c:showBubbleSize val="0"/>
        </c:dLbls>
        <c:gapWidth val="150"/>
        <c:axId val="146938496"/>
        <c:axId val="146952576"/>
      </c:barChart>
      <c:catAx>
        <c:axId val="146938496"/>
        <c:scaling>
          <c:orientation val="minMax"/>
        </c:scaling>
        <c:delete val="0"/>
        <c:axPos val="b"/>
        <c:numFmt formatCode="General" sourceLinked="0"/>
        <c:majorTickMark val="out"/>
        <c:minorTickMark val="none"/>
        <c:tickLblPos val="nextTo"/>
        <c:crossAx val="146952576"/>
        <c:crosses val="autoZero"/>
        <c:auto val="1"/>
        <c:lblAlgn val="ctr"/>
        <c:lblOffset val="100"/>
        <c:noMultiLvlLbl val="0"/>
      </c:catAx>
      <c:valAx>
        <c:axId val="146952576"/>
        <c:scaling>
          <c:orientation val="minMax"/>
        </c:scaling>
        <c:delete val="1"/>
        <c:axPos val="l"/>
        <c:numFmt formatCode="0%" sourceLinked="1"/>
        <c:majorTickMark val="out"/>
        <c:minorTickMark val="none"/>
        <c:tickLblPos val="nextTo"/>
        <c:crossAx val="146938496"/>
        <c:crosses val="autoZero"/>
        <c:crossBetween val="between"/>
      </c:valAx>
    </c:plotArea>
    <c:legend>
      <c:legendPos val="b"/>
      <c:overlay val="0"/>
    </c:legend>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'SinglTopFctr (3)'!$B$3:$B$8</c:f>
              <c:strCache>
                <c:ptCount val="6"/>
                <c:pt idx="0">
                  <c:v>Team</c:v>
                </c:pt>
                <c:pt idx="1">
                  <c:v>Strategy/Project Goals</c:v>
                </c:pt>
                <c:pt idx="2">
                  <c:v>Early Involvement</c:v>
                </c:pt>
                <c:pt idx="3">
                  <c:v>Communication</c:v>
                </c:pt>
                <c:pt idx="4">
                  <c:v>Budget/Estimate</c:v>
                </c:pt>
                <c:pt idx="5">
                  <c:v>Collaboration</c:v>
                </c:pt>
              </c:strCache>
            </c:strRef>
          </c:cat>
          <c:val>
            <c:numRef>
              <c:f>'SinglTopFctr (3)'!$C$3:$C$8</c:f>
              <c:numCache>
                <c:formatCode>0%</c:formatCode>
                <c:ptCount val="6"/>
                <c:pt idx="0">
                  <c:v>0.43</c:v>
                </c:pt>
                <c:pt idx="1">
                  <c:v>0.21</c:v>
                </c:pt>
                <c:pt idx="2">
                  <c:v>0.16</c:v>
                </c:pt>
                <c:pt idx="3">
                  <c:v>0.14000000000000001</c:v>
                </c:pt>
                <c:pt idx="4">
                  <c:v>0.14000000000000001</c:v>
                </c:pt>
                <c:pt idx="5">
                  <c:v>0.12</c:v>
                </c:pt>
              </c:numCache>
            </c:numRef>
          </c:val>
          <c:extLst>
            <c:ext xmlns:c16="http://schemas.microsoft.com/office/drawing/2014/chart" uri="{C3380CC4-5D6E-409C-BE32-E72D297353CC}">
              <c16:uniqueId val="{00000000-C5C5-4AA5-8492-4BC6DB61F2D2}"/>
            </c:ext>
          </c:extLst>
        </c:ser>
        <c:dLbls>
          <c:showLegendKey val="0"/>
          <c:showVal val="0"/>
          <c:showCatName val="0"/>
          <c:showSerName val="0"/>
          <c:showPercent val="0"/>
          <c:showBubbleSize val="0"/>
        </c:dLbls>
        <c:gapWidth val="150"/>
        <c:axId val="62734720"/>
        <c:axId val="62736256"/>
      </c:barChart>
      <c:catAx>
        <c:axId val="62734720"/>
        <c:scaling>
          <c:orientation val="minMax"/>
        </c:scaling>
        <c:delete val="0"/>
        <c:axPos val="b"/>
        <c:numFmt formatCode="General" sourceLinked="0"/>
        <c:majorTickMark val="out"/>
        <c:minorTickMark val="none"/>
        <c:tickLblPos val="nextTo"/>
        <c:crossAx val="62736256"/>
        <c:crosses val="autoZero"/>
        <c:auto val="1"/>
        <c:lblAlgn val="ctr"/>
        <c:lblOffset val="100"/>
        <c:noMultiLvlLbl val="0"/>
      </c:catAx>
      <c:valAx>
        <c:axId val="62736256"/>
        <c:scaling>
          <c:orientation val="minMax"/>
        </c:scaling>
        <c:delete val="1"/>
        <c:axPos val="l"/>
        <c:numFmt formatCode="0%" sourceLinked="1"/>
        <c:majorTickMark val="out"/>
        <c:minorTickMark val="none"/>
        <c:tickLblPos val="nextTo"/>
        <c:crossAx val="62734720"/>
        <c:crosses val="autoZero"/>
        <c:crossBetween val="between"/>
      </c:valAx>
    </c:plotArea>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475169178740943"/>
          <c:y val="4.385174656766698E-2"/>
          <c:w val="0.66524830821259062"/>
          <c:h val="0.91229650686466601"/>
        </c:manualLayout>
      </c:layout>
      <c:barChart>
        <c:barDir val="bar"/>
        <c:grouping val="clustered"/>
        <c:varyColors val="0"/>
        <c:ser>
          <c:idx val="0"/>
          <c:order val="0"/>
          <c:tx>
            <c:strRef>
              <c:f>Sheet1!$B$1</c:f>
              <c:strCache>
                <c:ptCount val="1"/>
                <c:pt idx="0">
                  <c:v>% of total</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Project Schedule</c:v>
                </c:pt>
                <c:pt idx="1">
                  <c:v>Cost/Budget Control</c:v>
                </c:pt>
                <c:pt idx="2">
                  <c:v>Safety</c:v>
                </c:pt>
                <c:pt idx="3">
                  <c:v>Quality</c:v>
                </c:pt>
                <c:pt idx="4">
                  <c:v>Project Design/Service Provided</c:v>
                </c:pt>
                <c:pt idx="5">
                  <c:v>End User Experience</c:v>
                </c:pt>
                <c:pt idx="6">
                  <c:v>Other</c:v>
                </c:pt>
              </c:strCache>
            </c:strRef>
          </c:cat>
          <c:val>
            <c:numRef>
              <c:f>Sheet1!$B$2:$B$8</c:f>
              <c:numCache>
                <c:formatCode>0%</c:formatCode>
                <c:ptCount val="7"/>
                <c:pt idx="0">
                  <c:v>0.63</c:v>
                </c:pt>
                <c:pt idx="1">
                  <c:v>0.56999999999999995</c:v>
                </c:pt>
                <c:pt idx="2">
                  <c:v>0.47</c:v>
                </c:pt>
                <c:pt idx="3">
                  <c:v>0.38</c:v>
                </c:pt>
                <c:pt idx="4">
                  <c:v>0.33</c:v>
                </c:pt>
                <c:pt idx="5">
                  <c:v>0.13</c:v>
                </c:pt>
                <c:pt idx="6">
                  <c:v>0.22</c:v>
                </c:pt>
              </c:numCache>
            </c:numRef>
          </c:val>
          <c:extLst>
            <c:ext xmlns:c16="http://schemas.microsoft.com/office/drawing/2014/chart" uri="{C3380CC4-5D6E-409C-BE32-E72D297353CC}">
              <c16:uniqueId val="{00000000-DEAC-4C4B-9670-0BE28E4D4856}"/>
            </c:ext>
          </c:extLst>
        </c:ser>
        <c:dLbls>
          <c:showLegendKey val="0"/>
          <c:showVal val="0"/>
          <c:showCatName val="0"/>
          <c:showSerName val="0"/>
          <c:showPercent val="0"/>
          <c:showBubbleSize val="0"/>
        </c:dLbls>
        <c:gapWidth val="90"/>
        <c:axId val="146904960"/>
        <c:axId val="146906496"/>
      </c:barChart>
      <c:catAx>
        <c:axId val="146904960"/>
        <c:scaling>
          <c:orientation val="maxMin"/>
        </c:scaling>
        <c:delete val="0"/>
        <c:axPos val="l"/>
        <c:numFmt formatCode="General" sourceLinked="0"/>
        <c:majorTickMark val="out"/>
        <c:minorTickMark val="none"/>
        <c:tickLblPos val="nextTo"/>
        <c:txPr>
          <a:bodyPr/>
          <a:lstStyle/>
          <a:p>
            <a:pPr>
              <a:defRPr sz="1000"/>
            </a:pPr>
            <a:endParaRPr lang="en-US"/>
          </a:p>
        </c:txPr>
        <c:crossAx val="146906496"/>
        <c:crosses val="autoZero"/>
        <c:auto val="1"/>
        <c:lblAlgn val="ctr"/>
        <c:lblOffset val="100"/>
        <c:noMultiLvlLbl val="0"/>
      </c:catAx>
      <c:valAx>
        <c:axId val="146906496"/>
        <c:scaling>
          <c:orientation val="minMax"/>
        </c:scaling>
        <c:delete val="1"/>
        <c:axPos val="t"/>
        <c:numFmt formatCode="0%" sourceLinked="1"/>
        <c:majorTickMark val="out"/>
        <c:minorTickMark val="none"/>
        <c:tickLblPos val="nextTo"/>
        <c:crossAx val="14690496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33233286856609"/>
          <c:y val="3.6715775220610036E-2"/>
          <c:w val="0.50766766713143385"/>
          <c:h val="0.78638094417099613"/>
        </c:manualLayout>
      </c:layout>
      <c:barChart>
        <c:barDir val="bar"/>
        <c:grouping val="clustered"/>
        <c:varyColors val="0"/>
        <c:ser>
          <c:idx val="0"/>
          <c:order val="0"/>
          <c:tx>
            <c:strRef>
              <c:f>Sheet1!$B$1</c:f>
              <c:strCache>
                <c:ptCount val="1"/>
                <c:pt idx="0">
                  <c:v>Typical</c:v>
                </c:pt>
              </c:strCache>
            </c:strRef>
          </c:tx>
          <c:spPr>
            <a:solidFill>
              <a:srgbClr val="84C6B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Final schedule was shorter than the original schedule</c:v>
                </c:pt>
                <c:pt idx="1">
                  <c:v>No variance – final construction schedule matched the original schedule</c:v>
                </c:pt>
                <c:pt idx="2">
                  <c:v>Final schedule was longer than the original schedule</c:v>
                </c:pt>
              </c:strCache>
            </c:strRef>
          </c:cat>
          <c:val>
            <c:numRef>
              <c:f>Sheet1!$B$2:$B$4</c:f>
              <c:numCache>
                <c:formatCode>0%</c:formatCode>
                <c:ptCount val="3"/>
                <c:pt idx="0">
                  <c:v>0.06</c:v>
                </c:pt>
                <c:pt idx="1">
                  <c:v>0.33</c:v>
                </c:pt>
                <c:pt idx="2">
                  <c:v>0.61</c:v>
                </c:pt>
              </c:numCache>
            </c:numRef>
          </c:val>
          <c:extLst>
            <c:ext xmlns:c16="http://schemas.microsoft.com/office/drawing/2014/chart" uri="{C3380CC4-5D6E-409C-BE32-E72D297353CC}">
              <c16:uniqueId val="{00000000-4509-4A75-8B03-C190CFA99828}"/>
            </c:ext>
          </c:extLst>
        </c:ser>
        <c:ser>
          <c:idx val="1"/>
          <c:order val="1"/>
          <c:tx>
            <c:strRef>
              <c:f>Sheet1!$C$1</c:f>
              <c:strCache>
                <c:ptCount val="1"/>
                <c:pt idx="0">
                  <c:v>Best Performing</c:v>
                </c:pt>
              </c:strCache>
            </c:strRef>
          </c:tx>
          <c:spPr>
            <a:solidFill>
              <a:srgbClr val="1A6B7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Final schedule was shorter than the original schedule</c:v>
                </c:pt>
                <c:pt idx="1">
                  <c:v>No variance – final construction schedule matched the original schedule</c:v>
                </c:pt>
                <c:pt idx="2">
                  <c:v>Final schedule was longer than the original schedule</c:v>
                </c:pt>
              </c:strCache>
            </c:strRef>
          </c:cat>
          <c:val>
            <c:numRef>
              <c:f>Sheet1!$C$2:$C$4</c:f>
              <c:numCache>
                <c:formatCode>0%</c:formatCode>
                <c:ptCount val="3"/>
                <c:pt idx="0">
                  <c:v>0.23</c:v>
                </c:pt>
                <c:pt idx="1">
                  <c:v>0.56000000000000005</c:v>
                </c:pt>
                <c:pt idx="2">
                  <c:v>0.21</c:v>
                </c:pt>
              </c:numCache>
            </c:numRef>
          </c:val>
          <c:extLst>
            <c:ext xmlns:c16="http://schemas.microsoft.com/office/drawing/2014/chart" uri="{C3380CC4-5D6E-409C-BE32-E72D297353CC}">
              <c16:uniqueId val="{00000001-4509-4A75-8B03-C190CFA99828}"/>
            </c:ext>
          </c:extLst>
        </c:ser>
        <c:dLbls>
          <c:showLegendKey val="0"/>
          <c:showVal val="0"/>
          <c:showCatName val="0"/>
          <c:showSerName val="0"/>
          <c:showPercent val="0"/>
          <c:showBubbleSize val="0"/>
        </c:dLbls>
        <c:gapWidth val="150"/>
        <c:axId val="187042816"/>
        <c:axId val="187048704"/>
      </c:barChart>
      <c:catAx>
        <c:axId val="187042816"/>
        <c:scaling>
          <c:orientation val="maxMin"/>
        </c:scaling>
        <c:delete val="0"/>
        <c:axPos val="l"/>
        <c:numFmt formatCode="General" sourceLinked="0"/>
        <c:majorTickMark val="out"/>
        <c:minorTickMark val="none"/>
        <c:tickLblPos val="nextTo"/>
        <c:txPr>
          <a:bodyPr/>
          <a:lstStyle/>
          <a:p>
            <a:pPr>
              <a:defRPr sz="1000"/>
            </a:pPr>
            <a:endParaRPr lang="en-US"/>
          </a:p>
        </c:txPr>
        <c:crossAx val="187048704"/>
        <c:crosses val="autoZero"/>
        <c:auto val="1"/>
        <c:lblAlgn val="ctr"/>
        <c:lblOffset val="100"/>
        <c:noMultiLvlLbl val="0"/>
      </c:catAx>
      <c:valAx>
        <c:axId val="187048704"/>
        <c:scaling>
          <c:orientation val="minMax"/>
        </c:scaling>
        <c:delete val="1"/>
        <c:axPos val="t"/>
        <c:numFmt formatCode="0%" sourceLinked="1"/>
        <c:majorTickMark val="out"/>
        <c:minorTickMark val="none"/>
        <c:tickLblPos val="nextTo"/>
        <c:crossAx val="18704281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397364444199193E-2"/>
          <c:y val="5.3015828837753944E-2"/>
          <c:w val="0.95773250618858019"/>
          <c:h val="0.68577155574544213"/>
        </c:manualLayout>
      </c:layout>
      <c:lineChart>
        <c:grouping val="standard"/>
        <c:varyColors val="0"/>
        <c:ser>
          <c:idx val="0"/>
          <c:order val="0"/>
          <c:tx>
            <c:strRef>
              <c:f>Sheet1!$B$1</c:f>
              <c:strCache>
                <c:ptCount val="1"/>
                <c:pt idx="0">
                  <c:v>Typical</c:v>
                </c:pt>
              </c:strCache>
            </c:strRef>
          </c:tx>
          <c:spPr>
            <a:ln>
              <a:solidFill>
                <a:srgbClr val="84C6BF"/>
              </a:solidFill>
            </a:ln>
          </c:spPr>
          <c:marker>
            <c:spPr>
              <a:solidFill>
                <a:srgbClr val="84C6BF"/>
              </a:solidFill>
              <a:ln>
                <a:solidFill>
                  <a:srgbClr val="84C6BF"/>
                </a:solidFill>
              </a:ln>
            </c:spPr>
          </c:marker>
          <c:dLbls>
            <c:dLbl>
              <c:idx val="5"/>
              <c:layout>
                <c:manualLayout>
                  <c:x val="-2.1516146458060451E-2"/>
                  <c:y val="-3.8818834232709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D1-44B3-8F80-9CB461186C37}"/>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26% to 35% of schedule</c:v>
                </c:pt>
                <c:pt idx="1">
                  <c:v>11% to 25% of schedule</c:v>
                </c:pt>
                <c:pt idx="2">
                  <c:v>1% to 10% of schedule</c:v>
                </c:pt>
                <c:pt idx="3">
                  <c:v>No Variance</c:v>
                </c:pt>
                <c:pt idx="4">
                  <c:v>1% to 10% of schedule</c:v>
                </c:pt>
                <c:pt idx="5">
                  <c:v>11% to 25% of schedule</c:v>
                </c:pt>
                <c:pt idx="6">
                  <c:v>26% to 35% of schedule</c:v>
                </c:pt>
                <c:pt idx="7">
                  <c:v>More Than 35% of schedule</c:v>
                </c:pt>
              </c:strCache>
            </c:strRef>
          </c:cat>
          <c:val>
            <c:numRef>
              <c:f>Sheet1!$B$2:$B$9</c:f>
              <c:numCache>
                <c:formatCode>0%</c:formatCode>
                <c:ptCount val="8"/>
                <c:pt idx="0">
                  <c:v>0</c:v>
                </c:pt>
                <c:pt idx="1">
                  <c:v>0</c:v>
                </c:pt>
                <c:pt idx="2">
                  <c:v>0.06</c:v>
                </c:pt>
                <c:pt idx="3">
                  <c:v>0.33</c:v>
                </c:pt>
                <c:pt idx="4">
                  <c:v>0.37</c:v>
                </c:pt>
                <c:pt idx="5">
                  <c:v>0.14000000000000001</c:v>
                </c:pt>
                <c:pt idx="6">
                  <c:v>0.06</c:v>
                </c:pt>
                <c:pt idx="7">
                  <c:v>0.04</c:v>
                </c:pt>
              </c:numCache>
            </c:numRef>
          </c:val>
          <c:smooth val="0"/>
          <c:extLst>
            <c:ext xmlns:c16="http://schemas.microsoft.com/office/drawing/2014/chart" uri="{C3380CC4-5D6E-409C-BE32-E72D297353CC}">
              <c16:uniqueId val="{00000001-CDD1-44B3-8F80-9CB461186C37}"/>
            </c:ext>
          </c:extLst>
        </c:ser>
        <c:ser>
          <c:idx val="1"/>
          <c:order val="1"/>
          <c:tx>
            <c:strRef>
              <c:f>Sheet1!$C$1</c:f>
              <c:strCache>
                <c:ptCount val="1"/>
                <c:pt idx="0">
                  <c:v>Best Performing</c:v>
                </c:pt>
              </c:strCache>
            </c:strRef>
          </c:tx>
          <c:spPr>
            <a:ln>
              <a:solidFill>
                <a:srgbClr val="1A6B7F"/>
              </a:solidFill>
            </a:ln>
          </c:spPr>
          <c:marker>
            <c:spPr>
              <a:solidFill>
                <a:srgbClr val="1A6B7F"/>
              </a:solidFill>
              <a:ln>
                <a:solidFill>
                  <a:srgbClr val="1A6B7F"/>
                </a:solidFill>
              </a:ln>
            </c:spPr>
          </c:marker>
          <c:dLbls>
            <c:dLbl>
              <c:idx val="0"/>
              <c:layout>
                <c:manualLayout>
                  <c:x val="-1.0758012722771942E-2"/>
                  <c:y val="-6.469805705451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D1-44B3-8F80-9CB461186C37}"/>
                </c:ext>
              </c:extLst>
            </c:dLbl>
            <c:dLbl>
              <c:idx val="1"/>
              <c:layout>
                <c:manualLayout>
                  <c:x val="-2.766346128712785E-2"/>
                  <c:y val="-7.7637668465419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D1-44B3-8F80-9CB461186C37}"/>
                </c:ext>
              </c:extLst>
            </c:dLbl>
            <c:dLbl>
              <c:idx val="2"/>
              <c:layout>
                <c:manualLayout>
                  <c:x val="-2.7663461287127877E-2"/>
                  <c:y val="-7.33244646617854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DD1-44B3-8F80-9CB461186C37}"/>
                </c:ext>
              </c:extLst>
            </c:dLbl>
            <c:dLbl>
              <c:idx val="4"/>
              <c:layout>
                <c:manualLayout>
                  <c:x val="-3.8421474009899849E-2"/>
                  <c:y val="-6.9011260858150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D1-44B3-8F80-9CB461186C37}"/>
                </c:ext>
              </c:extLst>
            </c:dLbl>
            <c:dLbl>
              <c:idx val="5"/>
              <c:layout>
                <c:manualLayout>
                  <c:x val="-2.3052884405939875E-2"/>
                  <c:y val="-7.7637668465419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D1-44B3-8F80-9CB461186C37}"/>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26% to 35% of schedule</c:v>
                </c:pt>
                <c:pt idx="1">
                  <c:v>11% to 25% of schedule</c:v>
                </c:pt>
                <c:pt idx="2">
                  <c:v>1% to 10% of schedule</c:v>
                </c:pt>
                <c:pt idx="3">
                  <c:v>No Variance</c:v>
                </c:pt>
                <c:pt idx="4">
                  <c:v>1% to 10% of schedule</c:v>
                </c:pt>
                <c:pt idx="5">
                  <c:v>11% to 25% of schedule</c:v>
                </c:pt>
                <c:pt idx="6">
                  <c:v>26% to 35% of schedule</c:v>
                </c:pt>
                <c:pt idx="7">
                  <c:v>More Than 35% of schedule</c:v>
                </c:pt>
              </c:strCache>
            </c:strRef>
          </c:cat>
          <c:val>
            <c:numRef>
              <c:f>Sheet1!$C$2:$C$9</c:f>
              <c:numCache>
                <c:formatCode>0%</c:formatCode>
                <c:ptCount val="8"/>
                <c:pt idx="0">
                  <c:v>0</c:v>
                </c:pt>
                <c:pt idx="1">
                  <c:v>0.01</c:v>
                </c:pt>
                <c:pt idx="2">
                  <c:v>0.22</c:v>
                </c:pt>
                <c:pt idx="3">
                  <c:v>0.56000000000000005</c:v>
                </c:pt>
                <c:pt idx="4">
                  <c:v>0.14000000000000001</c:v>
                </c:pt>
                <c:pt idx="5">
                  <c:v>0.05</c:v>
                </c:pt>
                <c:pt idx="6">
                  <c:v>0.03</c:v>
                </c:pt>
                <c:pt idx="7">
                  <c:v>0</c:v>
                </c:pt>
              </c:numCache>
            </c:numRef>
          </c:val>
          <c:smooth val="0"/>
          <c:extLst>
            <c:ext xmlns:c16="http://schemas.microsoft.com/office/drawing/2014/chart" uri="{C3380CC4-5D6E-409C-BE32-E72D297353CC}">
              <c16:uniqueId val="{00000007-CDD1-44B3-8F80-9CB461186C37}"/>
            </c:ext>
          </c:extLst>
        </c:ser>
        <c:dLbls>
          <c:showLegendKey val="0"/>
          <c:showVal val="0"/>
          <c:showCatName val="0"/>
          <c:showSerName val="0"/>
          <c:showPercent val="0"/>
          <c:showBubbleSize val="0"/>
        </c:dLbls>
        <c:marker val="1"/>
        <c:smooth val="0"/>
        <c:axId val="198614400"/>
        <c:axId val="198616192"/>
      </c:lineChart>
      <c:catAx>
        <c:axId val="198614400"/>
        <c:scaling>
          <c:orientation val="minMax"/>
        </c:scaling>
        <c:delete val="0"/>
        <c:axPos val="b"/>
        <c:numFmt formatCode="General" sourceLinked="0"/>
        <c:majorTickMark val="out"/>
        <c:minorTickMark val="none"/>
        <c:tickLblPos val="nextTo"/>
        <c:txPr>
          <a:bodyPr/>
          <a:lstStyle/>
          <a:p>
            <a:pPr>
              <a:defRPr sz="900"/>
            </a:pPr>
            <a:endParaRPr lang="en-US"/>
          </a:p>
        </c:txPr>
        <c:crossAx val="198616192"/>
        <c:crosses val="autoZero"/>
        <c:auto val="1"/>
        <c:lblAlgn val="ctr"/>
        <c:lblOffset val="100"/>
        <c:noMultiLvlLbl val="0"/>
      </c:catAx>
      <c:valAx>
        <c:axId val="198616192"/>
        <c:scaling>
          <c:orientation val="minMax"/>
        </c:scaling>
        <c:delete val="1"/>
        <c:axPos val="l"/>
        <c:numFmt formatCode="0%" sourceLinked="1"/>
        <c:majorTickMark val="out"/>
        <c:minorTickMark val="none"/>
        <c:tickLblPos val="nextTo"/>
        <c:crossAx val="198614400"/>
        <c:crosses val="autoZero"/>
        <c:crossBetween val="between"/>
      </c:valAx>
    </c:plotArea>
    <c:legend>
      <c:legendPos val="b"/>
      <c:layout>
        <c:manualLayout>
          <c:xMode val="edge"/>
          <c:yMode val="edge"/>
          <c:x val="0.32041863554031119"/>
          <c:y val="0.93837348744942595"/>
          <c:w val="0.29825894451914953"/>
          <c:h val="6.1626512550574011E-2"/>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33233286856609"/>
          <c:y val="3.7090146579091085E-2"/>
          <c:w val="0.47302093238157739"/>
          <c:h val="0.79431827806140398"/>
        </c:manualLayout>
      </c:layout>
      <c:barChart>
        <c:barDir val="bar"/>
        <c:grouping val="clustered"/>
        <c:varyColors val="0"/>
        <c:ser>
          <c:idx val="0"/>
          <c:order val="0"/>
          <c:tx>
            <c:strRef>
              <c:f>Sheet1!$B$1</c:f>
              <c:strCache>
                <c:ptCount val="1"/>
                <c:pt idx="0">
                  <c:v>Typical</c:v>
                </c:pt>
              </c:strCache>
            </c:strRef>
          </c:tx>
          <c:spPr>
            <a:solidFill>
              <a:srgbClr val="84C6B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Final schedule was shorter than the planned schedule at construction start</c:v>
                </c:pt>
                <c:pt idx="1">
                  <c:v>No variance—final construction schedule matched the planned schedule</c:v>
                </c:pt>
                <c:pt idx="2">
                  <c:v>Final schedule was longer than the planned schedule at construction start</c:v>
                </c:pt>
              </c:strCache>
            </c:strRef>
          </c:cat>
          <c:val>
            <c:numRef>
              <c:f>Sheet1!$B$2:$B$4</c:f>
              <c:numCache>
                <c:formatCode>0%</c:formatCode>
                <c:ptCount val="3"/>
                <c:pt idx="0">
                  <c:v>0.08</c:v>
                </c:pt>
                <c:pt idx="1">
                  <c:v>0.33</c:v>
                </c:pt>
                <c:pt idx="2">
                  <c:v>0.59</c:v>
                </c:pt>
              </c:numCache>
            </c:numRef>
          </c:val>
          <c:extLst>
            <c:ext xmlns:c16="http://schemas.microsoft.com/office/drawing/2014/chart" uri="{C3380CC4-5D6E-409C-BE32-E72D297353CC}">
              <c16:uniqueId val="{00000000-B2FC-4713-A6A9-3D9577F09C06}"/>
            </c:ext>
          </c:extLst>
        </c:ser>
        <c:ser>
          <c:idx val="1"/>
          <c:order val="1"/>
          <c:tx>
            <c:strRef>
              <c:f>Sheet1!$C$1</c:f>
              <c:strCache>
                <c:ptCount val="1"/>
                <c:pt idx="0">
                  <c:v>Best Performing</c:v>
                </c:pt>
              </c:strCache>
            </c:strRef>
          </c:tx>
          <c:spPr>
            <a:solidFill>
              <a:srgbClr val="1A6B7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Final schedule was shorter than the planned schedule at construction start</c:v>
                </c:pt>
                <c:pt idx="1">
                  <c:v>No variance—final construction schedule matched the planned schedule</c:v>
                </c:pt>
                <c:pt idx="2">
                  <c:v>Final schedule was longer than the planned schedule at construction start</c:v>
                </c:pt>
              </c:strCache>
            </c:strRef>
          </c:cat>
          <c:val>
            <c:numRef>
              <c:f>Sheet1!$C$2:$C$4</c:f>
              <c:numCache>
                <c:formatCode>0%</c:formatCode>
                <c:ptCount val="3"/>
                <c:pt idx="0">
                  <c:v>0.25</c:v>
                </c:pt>
                <c:pt idx="1">
                  <c:v>0.5</c:v>
                </c:pt>
                <c:pt idx="2">
                  <c:v>0.25</c:v>
                </c:pt>
              </c:numCache>
            </c:numRef>
          </c:val>
          <c:extLst>
            <c:ext xmlns:c16="http://schemas.microsoft.com/office/drawing/2014/chart" uri="{C3380CC4-5D6E-409C-BE32-E72D297353CC}">
              <c16:uniqueId val="{00000001-B2FC-4713-A6A9-3D9577F09C06}"/>
            </c:ext>
          </c:extLst>
        </c:ser>
        <c:dLbls>
          <c:showLegendKey val="0"/>
          <c:showVal val="0"/>
          <c:showCatName val="0"/>
          <c:showSerName val="0"/>
          <c:showPercent val="0"/>
          <c:showBubbleSize val="0"/>
        </c:dLbls>
        <c:gapWidth val="150"/>
        <c:axId val="194134784"/>
        <c:axId val="194136320"/>
      </c:barChart>
      <c:catAx>
        <c:axId val="194134784"/>
        <c:scaling>
          <c:orientation val="maxMin"/>
        </c:scaling>
        <c:delete val="0"/>
        <c:axPos val="l"/>
        <c:numFmt formatCode="General" sourceLinked="0"/>
        <c:majorTickMark val="out"/>
        <c:minorTickMark val="none"/>
        <c:tickLblPos val="nextTo"/>
        <c:txPr>
          <a:bodyPr/>
          <a:lstStyle/>
          <a:p>
            <a:pPr>
              <a:defRPr sz="1000"/>
            </a:pPr>
            <a:endParaRPr lang="en-US"/>
          </a:p>
        </c:txPr>
        <c:crossAx val="194136320"/>
        <c:crosses val="autoZero"/>
        <c:auto val="1"/>
        <c:lblAlgn val="ctr"/>
        <c:lblOffset val="100"/>
        <c:noMultiLvlLbl val="0"/>
      </c:catAx>
      <c:valAx>
        <c:axId val="194136320"/>
        <c:scaling>
          <c:orientation val="minMax"/>
        </c:scaling>
        <c:delete val="1"/>
        <c:axPos val="t"/>
        <c:numFmt formatCode="0%" sourceLinked="1"/>
        <c:majorTickMark val="out"/>
        <c:minorTickMark val="none"/>
        <c:tickLblPos val="nextTo"/>
        <c:crossAx val="19413478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397364444199193E-2"/>
          <c:y val="5.3015828837753944E-2"/>
          <c:w val="0.95773250618858019"/>
          <c:h val="0.68577155574544213"/>
        </c:manualLayout>
      </c:layout>
      <c:lineChart>
        <c:grouping val="standard"/>
        <c:varyColors val="0"/>
        <c:ser>
          <c:idx val="0"/>
          <c:order val="0"/>
          <c:tx>
            <c:strRef>
              <c:f>Sheet1!$B$1</c:f>
              <c:strCache>
                <c:ptCount val="1"/>
                <c:pt idx="0">
                  <c:v>Typical</c:v>
                </c:pt>
              </c:strCache>
            </c:strRef>
          </c:tx>
          <c:spPr>
            <a:ln>
              <a:solidFill>
                <a:srgbClr val="84C6BF"/>
              </a:solidFill>
            </a:ln>
          </c:spPr>
          <c:marker>
            <c:spPr>
              <a:solidFill>
                <a:srgbClr val="84C6BF"/>
              </a:solidFill>
              <a:ln>
                <a:solidFill>
                  <a:srgbClr val="84C6BF"/>
                </a:solidFill>
              </a:ln>
            </c:spPr>
          </c:marker>
          <c:dLbls>
            <c:dLbl>
              <c:idx val="5"/>
              <c:layout>
                <c:manualLayout>
                  <c:x val="-2.1516146458060451E-2"/>
                  <c:y val="-3.8818834232709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E0-458D-9688-496E332E249A}"/>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26% to 35% of schedule</c:v>
                </c:pt>
                <c:pt idx="1">
                  <c:v>11% to 25% of schedule</c:v>
                </c:pt>
                <c:pt idx="2">
                  <c:v>1% to 10% of schedule</c:v>
                </c:pt>
                <c:pt idx="3">
                  <c:v>No Variance</c:v>
                </c:pt>
                <c:pt idx="4">
                  <c:v>1% to 10% of schedule</c:v>
                </c:pt>
                <c:pt idx="5">
                  <c:v>11% to 25% of schedule</c:v>
                </c:pt>
                <c:pt idx="6">
                  <c:v>26% to 35% of schedule</c:v>
                </c:pt>
              </c:strCache>
            </c:strRef>
          </c:cat>
          <c:val>
            <c:numRef>
              <c:f>Sheet1!$B$2:$B$8</c:f>
              <c:numCache>
                <c:formatCode>0%</c:formatCode>
                <c:ptCount val="7"/>
                <c:pt idx="0">
                  <c:v>0</c:v>
                </c:pt>
                <c:pt idx="1">
                  <c:v>0.01</c:v>
                </c:pt>
                <c:pt idx="2">
                  <c:v>0.06</c:v>
                </c:pt>
                <c:pt idx="3">
                  <c:v>0.33</c:v>
                </c:pt>
                <c:pt idx="4">
                  <c:v>0.33</c:v>
                </c:pt>
                <c:pt idx="5">
                  <c:v>0.17</c:v>
                </c:pt>
                <c:pt idx="6">
                  <c:v>0.06</c:v>
                </c:pt>
              </c:numCache>
            </c:numRef>
          </c:val>
          <c:smooth val="0"/>
          <c:extLst>
            <c:ext xmlns:c16="http://schemas.microsoft.com/office/drawing/2014/chart" uri="{C3380CC4-5D6E-409C-BE32-E72D297353CC}">
              <c16:uniqueId val="{00000001-E6E0-458D-9688-496E332E249A}"/>
            </c:ext>
          </c:extLst>
        </c:ser>
        <c:ser>
          <c:idx val="1"/>
          <c:order val="1"/>
          <c:tx>
            <c:strRef>
              <c:f>Sheet1!$C$1</c:f>
              <c:strCache>
                <c:ptCount val="1"/>
                <c:pt idx="0">
                  <c:v>Best Performing</c:v>
                </c:pt>
              </c:strCache>
            </c:strRef>
          </c:tx>
          <c:spPr>
            <a:ln>
              <a:solidFill>
                <a:srgbClr val="1A6B7F"/>
              </a:solidFill>
            </a:ln>
          </c:spPr>
          <c:marker>
            <c:spPr>
              <a:solidFill>
                <a:srgbClr val="1A6B7F"/>
              </a:solidFill>
              <a:ln>
                <a:solidFill>
                  <a:srgbClr val="1A6B7F"/>
                </a:solidFill>
              </a:ln>
            </c:spPr>
          </c:marker>
          <c:dLbls>
            <c:dLbl>
              <c:idx val="0"/>
              <c:layout>
                <c:manualLayout>
                  <c:x val="-1.0758012722771942E-2"/>
                  <c:y val="-6.469805705451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E0-458D-9688-496E332E249A}"/>
                </c:ext>
              </c:extLst>
            </c:dLbl>
            <c:dLbl>
              <c:idx val="1"/>
              <c:layout>
                <c:manualLayout>
                  <c:x val="-2.766346128712785E-2"/>
                  <c:y val="-7.7637668465419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E0-458D-9688-496E332E249A}"/>
                </c:ext>
              </c:extLst>
            </c:dLbl>
            <c:dLbl>
              <c:idx val="2"/>
              <c:layout>
                <c:manualLayout>
                  <c:x val="-2.7663461287127877E-2"/>
                  <c:y val="-7.33244646617854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E0-458D-9688-496E332E249A}"/>
                </c:ext>
              </c:extLst>
            </c:dLbl>
            <c:dLbl>
              <c:idx val="4"/>
              <c:layout>
                <c:manualLayout>
                  <c:x val="-3.8421474009899849E-2"/>
                  <c:y val="-6.9011260858150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E0-458D-9688-496E332E249A}"/>
                </c:ext>
              </c:extLst>
            </c:dLbl>
            <c:dLbl>
              <c:idx val="5"/>
              <c:layout>
                <c:manualLayout>
                  <c:x val="-2.3052884405939875E-2"/>
                  <c:y val="-7.7637668465419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E0-458D-9688-496E332E249A}"/>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26% to 35% of schedule</c:v>
                </c:pt>
                <c:pt idx="1">
                  <c:v>11% to 25% of schedule</c:v>
                </c:pt>
                <c:pt idx="2">
                  <c:v>1% to 10% of schedule</c:v>
                </c:pt>
                <c:pt idx="3">
                  <c:v>No Variance</c:v>
                </c:pt>
                <c:pt idx="4">
                  <c:v>1% to 10% of schedule</c:v>
                </c:pt>
                <c:pt idx="5">
                  <c:v>11% to 25% of schedule</c:v>
                </c:pt>
                <c:pt idx="6">
                  <c:v>26% to 35% of schedule</c:v>
                </c:pt>
              </c:strCache>
            </c:strRef>
          </c:cat>
          <c:val>
            <c:numRef>
              <c:f>Sheet1!$C$2:$C$8</c:f>
              <c:numCache>
                <c:formatCode>0%</c:formatCode>
                <c:ptCount val="7"/>
                <c:pt idx="0">
                  <c:v>0</c:v>
                </c:pt>
                <c:pt idx="1">
                  <c:v>0.03</c:v>
                </c:pt>
                <c:pt idx="2">
                  <c:v>0.22</c:v>
                </c:pt>
                <c:pt idx="3">
                  <c:v>0.51</c:v>
                </c:pt>
                <c:pt idx="4">
                  <c:v>0.17</c:v>
                </c:pt>
                <c:pt idx="5">
                  <c:v>0.05</c:v>
                </c:pt>
                <c:pt idx="6">
                  <c:v>0.03</c:v>
                </c:pt>
              </c:numCache>
            </c:numRef>
          </c:val>
          <c:smooth val="0"/>
          <c:extLst>
            <c:ext xmlns:c16="http://schemas.microsoft.com/office/drawing/2014/chart" uri="{C3380CC4-5D6E-409C-BE32-E72D297353CC}">
              <c16:uniqueId val="{00000007-E6E0-458D-9688-496E332E249A}"/>
            </c:ext>
          </c:extLst>
        </c:ser>
        <c:dLbls>
          <c:showLegendKey val="0"/>
          <c:showVal val="0"/>
          <c:showCatName val="0"/>
          <c:showSerName val="0"/>
          <c:showPercent val="0"/>
          <c:showBubbleSize val="0"/>
        </c:dLbls>
        <c:marker val="1"/>
        <c:smooth val="0"/>
        <c:axId val="194184704"/>
        <c:axId val="194186240"/>
      </c:lineChart>
      <c:catAx>
        <c:axId val="194184704"/>
        <c:scaling>
          <c:orientation val="minMax"/>
        </c:scaling>
        <c:delete val="0"/>
        <c:axPos val="b"/>
        <c:numFmt formatCode="General" sourceLinked="0"/>
        <c:majorTickMark val="out"/>
        <c:minorTickMark val="none"/>
        <c:tickLblPos val="nextTo"/>
        <c:txPr>
          <a:bodyPr/>
          <a:lstStyle/>
          <a:p>
            <a:pPr>
              <a:defRPr sz="900"/>
            </a:pPr>
            <a:endParaRPr lang="en-US"/>
          </a:p>
        </c:txPr>
        <c:crossAx val="194186240"/>
        <c:crosses val="autoZero"/>
        <c:auto val="1"/>
        <c:lblAlgn val="ctr"/>
        <c:lblOffset val="100"/>
        <c:noMultiLvlLbl val="0"/>
      </c:catAx>
      <c:valAx>
        <c:axId val="194186240"/>
        <c:scaling>
          <c:orientation val="minMax"/>
        </c:scaling>
        <c:delete val="1"/>
        <c:axPos val="l"/>
        <c:numFmt formatCode="0%" sourceLinked="1"/>
        <c:majorTickMark val="out"/>
        <c:minorTickMark val="none"/>
        <c:tickLblPos val="nextTo"/>
        <c:crossAx val="194184704"/>
        <c:crosses val="autoZero"/>
        <c:crossBetween val="between"/>
      </c:valAx>
    </c:plotArea>
    <c:legend>
      <c:legendPos val="b"/>
      <c:layout>
        <c:manualLayout>
          <c:xMode val="edge"/>
          <c:yMode val="edge"/>
          <c:x val="0.32041863554031119"/>
          <c:y val="0.93837348744942595"/>
          <c:w val="0.29825894451914953"/>
          <c:h val="6.1626512550574011E-2"/>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234691078602208"/>
          <c:y val="2.9464813972126101E-2"/>
          <c:w val="0.53765308921397792"/>
          <c:h val="0.80503779425489874"/>
        </c:manualLayout>
      </c:layout>
      <c:barChart>
        <c:barDir val="bar"/>
        <c:grouping val="clustered"/>
        <c:varyColors val="0"/>
        <c:ser>
          <c:idx val="0"/>
          <c:order val="0"/>
          <c:tx>
            <c:strRef>
              <c:f>Sheet1!$B$1</c:f>
              <c:strCache>
                <c:ptCount val="1"/>
                <c:pt idx="0">
                  <c:v>Typical</c:v>
                </c:pt>
              </c:strCache>
            </c:strRef>
          </c:tx>
          <c:spPr>
            <a:solidFill>
              <a:srgbClr val="84C6B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Final construction cost was lower than original allocated budget</c:v>
                </c:pt>
                <c:pt idx="1">
                  <c:v>No variance-final construction cost matched original allocated budget</c:v>
                </c:pt>
                <c:pt idx="2">
                  <c:v>Final construction cost was higher than original allocated budget</c:v>
                </c:pt>
              </c:strCache>
            </c:strRef>
          </c:cat>
          <c:val>
            <c:numRef>
              <c:f>Sheet1!$B$2:$B$4</c:f>
              <c:numCache>
                <c:formatCode>0%</c:formatCode>
                <c:ptCount val="3"/>
                <c:pt idx="0">
                  <c:v>0.1</c:v>
                </c:pt>
                <c:pt idx="1">
                  <c:v>0.41</c:v>
                </c:pt>
                <c:pt idx="2">
                  <c:v>0.49</c:v>
                </c:pt>
              </c:numCache>
            </c:numRef>
          </c:val>
          <c:extLst>
            <c:ext xmlns:c16="http://schemas.microsoft.com/office/drawing/2014/chart" uri="{C3380CC4-5D6E-409C-BE32-E72D297353CC}">
              <c16:uniqueId val="{00000000-225D-4721-BF73-94129CE17397}"/>
            </c:ext>
          </c:extLst>
        </c:ser>
        <c:ser>
          <c:idx val="1"/>
          <c:order val="1"/>
          <c:tx>
            <c:strRef>
              <c:f>Sheet1!$C$1</c:f>
              <c:strCache>
                <c:ptCount val="1"/>
                <c:pt idx="0">
                  <c:v>Best Performing</c:v>
                </c:pt>
              </c:strCache>
            </c:strRef>
          </c:tx>
          <c:spPr>
            <a:solidFill>
              <a:srgbClr val="1A6B7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Final construction cost was lower than original allocated budget</c:v>
                </c:pt>
                <c:pt idx="1">
                  <c:v>No variance-final construction cost matched original allocated budget</c:v>
                </c:pt>
                <c:pt idx="2">
                  <c:v>Final construction cost was higher than original allocated budget</c:v>
                </c:pt>
              </c:strCache>
            </c:strRef>
          </c:cat>
          <c:val>
            <c:numRef>
              <c:f>Sheet1!$C$2:$C$4</c:f>
              <c:numCache>
                <c:formatCode>0%</c:formatCode>
                <c:ptCount val="3"/>
                <c:pt idx="0">
                  <c:v>0.46</c:v>
                </c:pt>
                <c:pt idx="1">
                  <c:v>0.37</c:v>
                </c:pt>
                <c:pt idx="2">
                  <c:v>0.17</c:v>
                </c:pt>
              </c:numCache>
            </c:numRef>
          </c:val>
          <c:extLst>
            <c:ext xmlns:c16="http://schemas.microsoft.com/office/drawing/2014/chart" uri="{C3380CC4-5D6E-409C-BE32-E72D297353CC}">
              <c16:uniqueId val="{00000001-225D-4721-BF73-94129CE17397}"/>
            </c:ext>
          </c:extLst>
        </c:ser>
        <c:dLbls>
          <c:showLegendKey val="0"/>
          <c:showVal val="0"/>
          <c:showCatName val="0"/>
          <c:showSerName val="0"/>
          <c:showPercent val="0"/>
          <c:showBubbleSize val="0"/>
        </c:dLbls>
        <c:gapWidth val="150"/>
        <c:axId val="198722304"/>
        <c:axId val="198723840"/>
      </c:barChart>
      <c:catAx>
        <c:axId val="198722304"/>
        <c:scaling>
          <c:orientation val="maxMin"/>
        </c:scaling>
        <c:delete val="0"/>
        <c:axPos val="l"/>
        <c:numFmt formatCode="General" sourceLinked="0"/>
        <c:majorTickMark val="out"/>
        <c:minorTickMark val="none"/>
        <c:tickLblPos val="nextTo"/>
        <c:txPr>
          <a:bodyPr/>
          <a:lstStyle/>
          <a:p>
            <a:pPr>
              <a:defRPr sz="1000">
                <a:solidFill>
                  <a:schemeClr val="tx1"/>
                </a:solidFill>
              </a:defRPr>
            </a:pPr>
            <a:endParaRPr lang="en-US"/>
          </a:p>
        </c:txPr>
        <c:crossAx val="198723840"/>
        <c:crosses val="autoZero"/>
        <c:auto val="1"/>
        <c:lblAlgn val="ctr"/>
        <c:lblOffset val="100"/>
        <c:noMultiLvlLbl val="0"/>
      </c:catAx>
      <c:valAx>
        <c:axId val="198723840"/>
        <c:scaling>
          <c:orientation val="minMax"/>
        </c:scaling>
        <c:delete val="1"/>
        <c:axPos val="t"/>
        <c:numFmt formatCode="0%" sourceLinked="1"/>
        <c:majorTickMark val="out"/>
        <c:minorTickMark val="none"/>
        <c:tickLblPos val="nextTo"/>
        <c:crossAx val="19872230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397364444199193E-2"/>
          <c:y val="5.3015828837753944E-2"/>
          <c:w val="0.95773250618858019"/>
          <c:h val="0.68577155574544213"/>
        </c:manualLayout>
      </c:layout>
      <c:lineChart>
        <c:grouping val="standard"/>
        <c:varyColors val="0"/>
        <c:ser>
          <c:idx val="0"/>
          <c:order val="0"/>
          <c:tx>
            <c:strRef>
              <c:f>Sheet1!$B$1</c:f>
              <c:strCache>
                <c:ptCount val="1"/>
                <c:pt idx="0">
                  <c:v>Typical</c:v>
                </c:pt>
              </c:strCache>
            </c:strRef>
          </c:tx>
          <c:spPr>
            <a:ln>
              <a:solidFill>
                <a:srgbClr val="84C6BF"/>
              </a:solidFill>
            </a:ln>
          </c:spPr>
          <c:marker>
            <c:spPr>
              <a:solidFill>
                <a:srgbClr val="84C6BF"/>
              </a:solidFill>
              <a:ln>
                <a:solidFill>
                  <a:srgbClr val="84C6BF"/>
                </a:solidFill>
              </a:ln>
            </c:spPr>
          </c:marker>
          <c:dLbls>
            <c:dLbl>
              <c:idx val="5"/>
              <c:layout>
                <c:manualLayout>
                  <c:x val="-2.3052884405939875E-2"/>
                  <c:y val="-3.88188342327099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B7-462B-9BB3-CD4263515A92}"/>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More than 20%</c:v>
                </c:pt>
                <c:pt idx="1">
                  <c:v>11% to 20%</c:v>
                </c:pt>
                <c:pt idx="2">
                  <c:v>7% to 10%</c:v>
                </c:pt>
                <c:pt idx="3">
                  <c:v>3% to 6%</c:v>
                </c:pt>
                <c:pt idx="4">
                  <c:v>Less than 3%</c:v>
                </c:pt>
                <c:pt idx="5">
                  <c:v>No Variance</c:v>
                </c:pt>
                <c:pt idx="6">
                  <c:v>Less than 3%</c:v>
                </c:pt>
                <c:pt idx="7">
                  <c:v>3% to 6%</c:v>
                </c:pt>
                <c:pt idx="8">
                  <c:v>7% to 10%</c:v>
                </c:pt>
                <c:pt idx="9">
                  <c:v>11% to 20%</c:v>
                </c:pt>
                <c:pt idx="10">
                  <c:v>More than 20%</c:v>
                </c:pt>
              </c:strCache>
            </c:strRef>
          </c:cat>
          <c:val>
            <c:numRef>
              <c:f>Sheet1!$B$2:$B$12</c:f>
              <c:numCache>
                <c:formatCode>0%</c:formatCode>
                <c:ptCount val="11"/>
                <c:pt idx="0">
                  <c:v>0</c:v>
                </c:pt>
                <c:pt idx="1">
                  <c:v>0</c:v>
                </c:pt>
                <c:pt idx="2">
                  <c:v>0.04</c:v>
                </c:pt>
                <c:pt idx="3">
                  <c:v>0.03</c:v>
                </c:pt>
                <c:pt idx="4">
                  <c:v>0.04</c:v>
                </c:pt>
                <c:pt idx="5">
                  <c:v>0.41</c:v>
                </c:pt>
                <c:pt idx="6">
                  <c:v>0.1</c:v>
                </c:pt>
                <c:pt idx="7">
                  <c:v>0.2</c:v>
                </c:pt>
                <c:pt idx="8">
                  <c:v>7.0000000000000007E-2</c:v>
                </c:pt>
                <c:pt idx="9">
                  <c:v>0.06</c:v>
                </c:pt>
                <c:pt idx="10">
                  <c:v>0.06</c:v>
                </c:pt>
              </c:numCache>
            </c:numRef>
          </c:val>
          <c:smooth val="0"/>
          <c:extLst>
            <c:ext xmlns:c16="http://schemas.microsoft.com/office/drawing/2014/chart" uri="{C3380CC4-5D6E-409C-BE32-E72D297353CC}">
              <c16:uniqueId val="{00000001-A2B7-462B-9BB3-CD4263515A92}"/>
            </c:ext>
          </c:extLst>
        </c:ser>
        <c:ser>
          <c:idx val="1"/>
          <c:order val="1"/>
          <c:tx>
            <c:strRef>
              <c:f>Sheet1!$C$1</c:f>
              <c:strCache>
                <c:ptCount val="1"/>
                <c:pt idx="0">
                  <c:v>Best Performing</c:v>
                </c:pt>
              </c:strCache>
            </c:strRef>
          </c:tx>
          <c:spPr>
            <a:ln>
              <a:solidFill>
                <a:srgbClr val="1A6B7F"/>
              </a:solidFill>
            </a:ln>
          </c:spPr>
          <c:marker>
            <c:spPr>
              <a:solidFill>
                <a:srgbClr val="1A6B7F"/>
              </a:solidFill>
              <a:ln>
                <a:solidFill>
                  <a:srgbClr val="1A6B7F"/>
                </a:solidFill>
              </a:ln>
            </c:spPr>
          </c:marker>
          <c:dLbls>
            <c:dLbl>
              <c:idx val="0"/>
              <c:layout>
                <c:manualLayout>
                  <c:x val="-1.0758012722771942E-2"/>
                  <c:y val="-6.469805705451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B7-462B-9BB3-CD4263515A92}"/>
                </c:ext>
              </c:extLst>
            </c:dLbl>
            <c:dLbl>
              <c:idx val="1"/>
              <c:layout>
                <c:manualLayout>
                  <c:x val="-2.766346128712785E-2"/>
                  <c:y val="-7.7637668465419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B7-462B-9BB3-CD4263515A92}"/>
                </c:ext>
              </c:extLst>
            </c:dLbl>
            <c:dLbl>
              <c:idx val="2"/>
              <c:layout>
                <c:manualLayout>
                  <c:x val="-2.7663461287127877E-2"/>
                  <c:y val="-7.33244646617854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B7-462B-9BB3-CD4263515A92}"/>
                </c:ext>
              </c:extLst>
            </c:dLbl>
            <c:dLbl>
              <c:idx val="5"/>
              <c:layout>
                <c:manualLayout>
                  <c:x val="-2.3052884405939875E-2"/>
                  <c:y val="-7.7637668465419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B7-462B-9BB3-CD4263515A92}"/>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More than 20%</c:v>
                </c:pt>
                <c:pt idx="1">
                  <c:v>11% to 20%</c:v>
                </c:pt>
                <c:pt idx="2">
                  <c:v>7% to 10%</c:v>
                </c:pt>
                <c:pt idx="3">
                  <c:v>3% to 6%</c:v>
                </c:pt>
                <c:pt idx="4">
                  <c:v>Less than 3%</c:v>
                </c:pt>
                <c:pt idx="5">
                  <c:v>No Variance</c:v>
                </c:pt>
                <c:pt idx="6">
                  <c:v>Less than 3%</c:v>
                </c:pt>
                <c:pt idx="7">
                  <c:v>3% to 6%</c:v>
                </c:pt>
                <c:pt idx="8">
                  <c:v>7% to 10%</c:v>
                </c:pt>
                <c:pt idx="9">
                  <c:v>11% to 20%</c:v>
                </c:pt>
                <c:pt idx="10">
                  <c:v>More than 20%</c:v>
                </c:pt>
              </c:strCache>
            </c:strRef>
          </c:cat>
          <c:val>
            <c:numRef>
              <c:f>Sheet1!$C$2:$C$12</c:f>
              <c:numCache>
                <c:formatCode>0%</c:formatCode>
                <c:ptCount val="11"/>
                <c:pt idx="0">
                  <c:v>0.03</c:v>
                </c:pt>
                <c:pt idx="1">
                  <c:v>0.04</c:v>
                </c:pt>
                <c:pt idx="2">
                  <c:v>0.06</c:v>
                </c:pt>
                <c:pt idx="3">
                  <c:v>0.14000000000000001</c:v>
                </c:pt>
                <c:pt idx="4">
                  <c:v>0.2</c:v>
                </c:pt>
                <c:pt idx="5">
                  <c:v>0.37</c:v>
                </c:pt>
                <c:pt idx="6">
                  <c:v>7.0000000000000007E-2</c:v>
                </c:pt>
                <c:pt idx="7">
                  <c:v>0.03</c:v>
                </c:pt>
                <c:pt idx="8">
                  <c:v>0.03</c:v>
                </c:pt>
                <c:pt idx="9">
                  <c:v>0.05</c:v>
                </c:pt>
                <c:pt idx="10">
                  <c:v>0</c:v>
                </c:pt>
              </c:numCache>
            </c:numRef>
          </c:val>
          <c:smooth val="0"/>
          <c:extLst>
            <c:ext xmlns:c16="http://schemas.microsoft.com/office/drawing/2014/chart" uri="{C3380CC4-5D6E-409C-BE32-E72D297353CC}">
              <c16:uniqueId val="{00000006-A2B7-462B-9BB3-CD4263515A92}"/>
            </c:ext>
          </c:extLst>
        </c:ser>
        <c:dLbls>
          <c:showLegendKey val="0"/>
          <c:showVal val="0"/>
          <c:showCatName val="0"/>
          <c:showSerName val="0"/>
          <c:showPercent val="0"/>
          <c:showBubbleSize val="0"/>
        </c:dLbls>
        <c:marker val="1"/>
        <c:smooth val="0"/>
        <c:axId val="85058688"/>
        <c:axId val="85060224"/>
      </c:lineChart>
      <c:catAx>
        <c:axId val="85058688"/>
        <c:scaling>
          <c:orientation val="minMax"/>
        </c:scaling>
        <c:delete val="0"/>
        <c:axPos val="b"/>
        <c:numFmt formatCode="General" sourceLinked="0"/>
        <c:majorTickMark val="out"/>
        <c:minorTickMark val="none"/>
        <c:tickLblPos val="nextTo"/>
        <c:txPr>
          <a:bodyPr/>
          <a:lstStyle/>
          <a:p>
            <a:pPr>
              <a:defRPr sz="900"/>
            </a:pPr>
            <a:endParaRPr lang="en-US"/>
          </a:p>
        </c:txPr>
        <c:crossAx val="85060224"/>
        <c:crosses val="autoZero"/>
        <c:auto val="1"/>
        <c:lblAlgn val="ctr"/>
        <c:lblOffset val="100"/>
        <c:noMultiLvlLbl val="0"/>
      </c:catAx>
      <c:valAx>
        <c:axId val="85060224"/>
        <c:scaling>
          <c:orientation val="minMax"/>
        </c:scaling>
        <c:delete val="1"/>
        <c:axPos val="l"/>
        <c:numFmt formatCode="0%" sourceLinked="1"/>
        <c:majorTickMark val="out"/>
        <c:minorTickMark val="none"/>
        <c:tickLblPos val="nextTo"/>
        <c:crossAx val="85058688"/>
        <c:crosses val="autoZero"/>
        <c:crossBetween val="between"/>
      </c:valAx>
      <c:spPr>
        <a:noFill/>
        <a:ln w="25400">
          <a:noFill/>
        </a:ln>
      </c:spPr>
    </c:plotArea>
    <c:legend>
      <c:legendPos val="b"/>
      <c:layout>
        <c:manualLayout>
          <c:xMode val="edge"/>
          <c:yMode val="edge"/>
          <c:x val="0.32041863554031119"/>
          <c:y val="0.93837348744942595"/>
          <c:w val="0.29825894451914953"/>
          <c:h val="6.1626512550574011E-2"/>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734715914885448"/>
          <c:y val="3.3922181447344629E-2"/>
          <c:w val="0.48725783866873207"/>
          <c:h val="0.79985912946066662"/>
        </c:manualLayout>
      </c:layout>
      <c:barChart>
        <c:barDir val="bar"/>
        <c:grouping val="clustered"/>
        <c:varyColors val="0"/>
        <c:ser>
          <c:idx val="0"/>
          <c:order val="0"/>
          <c:tx>
            <c:strRef>
              <c:f>Sheet1!$B$1</c:f>
              <c:strCache>
                <c:ptCount val="1"/>
                <c:pt idx="0">
                  <c:v>Typical</c:v>
                </c:pt>
              </c:strCache>
            </c:strRef>
          </c:tx>
          <c:spPr>
            <a:solidFill>
              <a:srgbClr val="84C6B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Final construction cost was lower than the estimated cost at the start of construction</c:v>
                </c:pt>
                <c:pt idx="1">
                  <c:v>No variance-final construction cost matched the estimated cost at the start of construction</c:v>
                </c:pt>
                <c:pt idx="2">
                  <c:v>Final construction cost was higher than the estimated cost at the start of construction</c:v>
                </c:pt>
              </c:strCache>
            </c:strRef>
          </c:cat>
          <c:val>
            <c:numRef>
              <c:f>Sheet1!$B$2:$B$4</c:f>
              <c:numCache>
                <c:formatCode>0%</c:formatCode>
                <c:ptCount val="3"/>
                <c:pt idx="0">
                  <c:v>0.11</c:v>
                </c:pt>
                <c:pt idx="1">
                  <c:v>0.3</c:v>
                </c:pt>
                <c:pt idx="2">
                  <c:v>0.59</c:v>
                </c:pt>
              </c:numCache>
            </c:numRef>
          </c:val>
          <c:extLst>
            <c:ext xmlns:c16="http://schemas.microsoft.com/office/drawing/2014/chart" uri="{C3380CC4-5D6E-409C-BE32-E72D297353CC}">
              <c16:uniqueId val="{00000000-BA25-4606-A5E5-4316A575DF3D}"/>
            </c:ext>
          </c:extLst>
        </c:ser>
        <c:ser>
          <c:idx val="1"/>
          <c:order val="1"/>
          <c:tx>
            <c:strRef>
              <c:f>Sheet1!$C$1</c:f>
              <c:strCache>
                <c:ptCount val="1"/>
                <c:pt idx="0">
                  <c:v>Best Performing</c:v>
                </c:pt>
              </c:strCache>
            </c:strRef>
          </c:tx>
          <c:spPr>
            <a:solidFill>
              <a:srgbClr val="1A6B7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Final construction cost was lower than the estimated cost at the start of construction</c:v>
                </c:pt>
                <c:pt idx="1">
                  <c:v>No variance-final construction cost matched the estimated cost at the start of construction</c:v>
                </c:pt>
                <c:pt idx="2">
                  <c:v>Final construction cost was higher than the estimated cost at the start of construction</c:v>
                </c:pt>
              </c:strCache>
            </c:strRef>
          </c:cat>
          <c:val>
            <c:numRef>
              <c:f>Sheet1!$C$2:$C$4</c:f>
              <c:numCache>
                <c:formatCode>0%</c:formatCode>
                <c:ptCount val="3"/>
                <c:pt idx="0">
                  <c:v>0.46</c:v>
                </c:pt>
                <c:pt idx="1">
                  <c:v>0.36</c:v>
                </c:pt>
                <c:pt idx="2">
                  <c:v>0.19</c:v>
                </c:pt>
              </c:numCache>
            </c:numRef>
          </c:val>
          <c:extLst>
            <c:ext xmlns:c16="http://schemas.microsoft.com/office/drawing/2014/chart" uri="{C3380CC4-5D6E-409C-BE32-E72D297353CC}">
              <c16:uniqueId val="{00000001-BA25-4606-A5E5-4316A575DF3D}"/>
            </c:ext>
          </c:extLst>
        </c:ser>
        <c:dLbls>
          <c:showLegendKey val="0"/>
          <c:showVal val="0"/>
          <c:showCatName val="0"/>
          <c:showSerName val="0"/>
          <c:showPercent val="0"/>
          <c:showBubbleSize val="0"/>
        </c:dLbls>
        <c:gapWidth val="150"/>
        <c:axId val="85248640"/>
        <c:axId val="85250432"/>
      </c:barChart>
      <c:catAx>
        <c:axId val="85248640"/>
        <c:scaling>
          <c:orientation val="maxMin"/>
        </c:scaling>
        <c:delete val="0"/>
        <c:axPos val="l"/>
        <c:numFmt formatCode="General" sourceLinked="0"/>
        <c:majorTickMark val="out"/>
        <c:minorTickMark val="none"/>
        <c:tickLblPos val="nextTo"/>
        <c:txPr>
          <a:bodyPr/>
          <a:lstStyle/>
          <a:p>
            <a:pPr>
              <a:defRPr sz="1000"/>
            </a:pPr>
            <a:endParaRPr lang="en-US"/>
          </a:p>
        </c:txPr>
        <c:crossAx val="85250432"/>
        <c:crosses val="autoZero"/>
        <c:auto val="1"/>
        <c:lblAlgn val="ctr"/>
        <c:lblOffset val="100"/>
        <c:noMultiLvlLbl val="0"/>
      </c:catAx>
      <c:valAx>
        <c:axId val="85250432"/>
        <c:scaling>
          <c:orientation val="minMax"/>
        </c:scaling>
        <c:delete val="1"/>
        <c:axPos val="t"/>
        <c:numFmt formatCode="0%" sourceLinked="1"/>
        <c:majorTickMark val="out"/>
        <c:minorTickMark val="none"/>
        <c:tickLblPos val="nextTo"/>
        <c:crossAx val="8524864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105313699785491E-2"/>
          <c:y val="0.12309815671745318"/>
          <c:w val="0.92086371465278805"/>
          <c:h val="0.54880709285156981"/>
        </c:manualLayout>
      </c:layout>
      <c:barChart>
        <c:barDir val="col"/>
        <c:grouping val="clustered"/>
        <c:varyColors val="0"/>
        <c:ser>
          <c:idx val="1"/>
          <c:order val="0"/>
          <c:tx>
            <c:strRef>
              <c:f>Sheet1!$C$1</c:f>
              <c:strCache>
                <c:ptCount val="1"/>
                <c:pt idx="0">
                  <c:v>Best Performing</c:v>
                </c:pt>
              </c:strCache>
            </c:strRef>
          </c:tx>
          <c:spPr>
            <a:solidFill>
              <a:srgbClr val="1A6B7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Final schedule was shorter than the planned schedule at construction start</c:v>
                </c:pt>
                <c:pt idx="1">
                  <c:v>No variance—final construction schedule matched the planned schedule</c:v>
                </c:pt>
                <c:pt idx="2">
                  <c:v>Final schedule was longer than the planned schedule at construction start</c:v>
                </c:pt>
                <c:pt idx="4">
                  <c:v>Final schedule was shorter than the original schedule</c:v>
                </c:pt>
                <c:pt idx="5">
                  <c:v>No variance – final construction schedule matched the original schedule</c:v>
                </c:pt>
                <c:pt idx="6">
                  <c:v>Final schedule was longer than the original schedule</c:v>
                </c:pt>
              </c:strCache>
            </c:strRef>
          </c:cat>
          <c:val>
            <c:numRef>
              <c:f>Sheet1!$C$2:$C$8</c:f>
              <c:numCache>
                <c:formatCode>0%</c:formatCode>
                <c:ptCount val="7"/>
                <c:pt idx="0">
                  <c:v>0.25</c:v>
                </c:pt>
                <c:pt idx="1">
                  <c:v>0.51</c:v>
                </c:pt>
                <c:pt idx="2">
                  <c:v>0.25</c:v>
                </c:pt>
                <c:pt idx="4">
                  <c:v>0.23</c:v>
                </c:pt>
                <c:pt idx="5">
                  <c:v>0.56000000000000005</c:v>
                </c:pt>
                <c:pt idx="6">
                  <c:v>0.21</c:v>
                </c:pt>
              </c:numCache>
            </c:numRef>
          </c:val>
          <c:extLst>
            <c:ext xmlns:c16="http://schemas.microsoft.com/office/drawing/2014/chart" uri="{C3380CC4-5D6E-409C-BE32-E72D297353CC}">
              <c16:uniqueId val="{00000000-1325-43F3-931F-D49CEC16B031}"/>
            </c:ext>
          </c:extLst>
        </c:ser>
        <c:ser>
          <c:idx val="0"/>
          <c:order val="1"/>
          <c:tx>
            <c:strRef>
              <c:f>Sheet1!$B$1</c:f>
              <c:strCache>
                <c:ptCount val="1"/>
                <c:pt idx="0">
                  <c:v>Typical</c:v>
                </c:pt>
              </c:strCache>
            </c:strRef>
          </c:tx>
          <c:spPr>
            <a:solidFill>
              <a:srgbClr val="84C6B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Final schedule was shorter than the planned schedule at construction start</c:v>
                </c:pt>
                <c:pt idx="1">
                  <c:v>No variance—final construction schedule matched the planned schedule</c:v>
                </c:pt>
                <c:pt idx="2">
                  <c:v>Final schedule was longer than the planned schedule at construction start</c:v>
                </c:pt>
                <c:pt idx="4">
                  <c:v>Final schedule was shorter than the original schedule</c:v>
                </c:pt>
                <c:pt idx="5">
                  <c:v>No variance – final construction schedule matched the original schedule</c:v>
                </c:pt>
                <c:pt idx="6">
                  <c:v>Final schedule was longer than the original schedule</c:v>
                </c:pt>
              </c:strCache>
            </c:strRef>
          </c:cat>
          <c:val>
            <c:numRef>
              <c:f>Sheet1!$B$2:$B$8</c:f>
              <c:numCache>
                <c:formatCode>0%</c:formatCode>
                <c:ptCount val="7"/>
                <c:pt idx="0">
                  <c:v>7.0000000000000007E-2</c:v>
                </c:pt>
                <c:pt idx="1">
                  <c:v>0.33</c:v>
                </c:pt>
                <c:pt idx="2">
                  <c:v>0.6</c:v>
                </c:pt>
                <c:pt idx="4">
                  <c:v>0.06</c:v>
                </c:pt>
                <c:pt idx="5">
                  <c:v>0.33</c:v>
                </c:pt>
                <c:pt idx="6">
                  <c:v>0.61</c:v>
                </c:pt>
              </c:numCache>
            </c:numRef>
          </c:val>
          <c:extLst>
            <c:ext xmlns:c16="http://schemas.microsoft.com/office/drawing/2014/chart" uri="{C3380CC4-5D6E-409C-BE32-E72D297353CC}">
              <c16:uniqueId val="{00000001-1325-43F3-931F-D49CEC16B031}"/>
            </c:ext>
          </c:extLst>
        </c:ser>
        <c:dLbls>
          <c:showLegendKey val="0"/>
          <c:showVal val="0"/>
          <c:showCatName val="0"/>
          <c:showSerName val="0"/>
          <c:showPercent val="0"/>
          <c:showBubbleSize val="0"/>
        </c:dLbls>
        <c:gapWidth val="100"/>
        <c:axId val="145170432"/>
        <c:axId val="145171968"/>
      </c:barChart>
      <c:catAx>
        <c:axId val="145170432"/>
        <c:scaling>
          <c:orientation val="maxMin"/>
        </c:scaling>
        <c:delete val="0"/>
        <c:axPos val="b"/>
        <c:numFmt formatCode="General" sourceLinked="0"/>
        <c:majorTickMark val="out"/>
        <c:minorTickMark val="none"/>
        <c:tickLblPos val="nextTo"/>
        <c:txPr>
          <a:bodyPr/>
          <a:lstStyle/>
          <a:p>
            <a:pPr>
              <a:defRPr sz="800">
                <a:solidFill>
                  <a:schemeClr val="tx1"/>
                </a:solidFill>
              </a:defRPr>
            </a:pPr>
            <a:endParaRPr lang="en-US"/>
          </a:p>
        </c:txPr>
        <c:crossAx val="145171968"/>
        <c:crosses val="autoZero"/>
        <c:auto val="1"/>
        <c:lblAlgn val="ctr"/>
        <c:lblOffset val="100"/>
        <c:noMultiLvlLbl val="0"/>
      </c:catAx>
      <c:valAx>
        <c:axId val="145171968"/>
        <c:scaling>
          <c:orientation val="minMax"/>
        </c:scaling>
        <c:delete val="1"/>
        <c:axPos val="r"/>
        <c:numFmt formatCode="0%" sourceLinked="1"/>
        <c:majorTickMark val="out"/>
        <c:minorTickMark val="none"/>
        <c:tickLblPos val="nextTo"/>
        <c:crossAx val="14517043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397364444199193E-2"/>
          <c:y val="5.3015828837753944E-2"/>
          <c:w val="0.95773250618858019"/>
          <c:h val="0.68577155574544213"/>
        </c:manualLayout>
      </c:layout>
      <c:lineChart>
        <c:grouping val="standard"/>
        <c:varyColors val="0"/>
        <c:ser>
          <c:idx val="0"/>
          <c:order val="0"/>
          <c:tx>
            <c:strRef>
              <c:f>Sheet1!$B$1</c:f>
              <c:strCache>
                <c:ptCount val="1"/>
                <c:pt idx="0">
                  <c:v>Typical</c:v>
                </c:pt>
              </c:strCache>
            </c:strRef>
          </c:tx>
          <c:spPr>
            <a:ln>
              <a:solidFill>
                <a:srgbClr val="84C6BF"/>
              </a:solidFill>
            </a:ln>
          </c:spPr>
          <c:marker>
            <c:spPr>
              <a:solidFill>
                <a:srgbClr val="84C6BF"/>
              </a:solidFill>
              <a:ln>
                <a:solidFill>
                  <a:srgbClr val="84C6BF"/>
                </a:solidFill>
              </a:ln>
            </c:spPr>
          </c:marker>
          <c:dLbls>
            <c:dLbl>
              <c:idx val="5"/>
              <c:layout>
                <c:manualLayout>
                  <c:x val="-2.7663461287127905E-2"/>
                  <c:y val="8.6264076072688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5A-42BF-B672-8721CB599B62}"/>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More than 20%</c:v>
                </c:pt>
                <c:pt idx="1">
                  <c:v>11% to 20%</c:v>
                </c:pt>
                <c:pt idx="2">
                  <c:v>7% to 10%</c:v>
                </c:pt>
                <c:pt idx="3">
                  <c:v>3% to 6%</c:v>
                </c:pt>
                <c:pt idx="4">
                  <c:v>Less than 3%</c:v>
                </c:pt>
                <c:pt idx="5">
                  <c:v>No Variance</c:v>
                </c:pt>
                <c:pt idx="6">
                  <c:v>Less than 3%</c:v>
                </c:pt>
                <c:pt idx="7">
                  <c:v>3% to 6%</c:v>
                </c:pt>
                <c:pt idx="8">
                  <c:v>7% to 10%</c:v>
                </c:pt>
                <c:pt idx="9">
                  <c:v>11% to 20%</c:v>
                </c:pt>
                <c:pt idx="10">
                  <c:v>More than 20%</c:v>
                </c:pt>
              </c:strCache>
            </c:strRef>
          </c:cat>
          <c:val>
            <c:numRef>
              <c:f>Sheet1!$B$2:$B$12</c:f>
              <c:numCache>
                <c:formatCode>0%</c:formatCode>
                <c:ptCount val="11"/>
                <c:pt idx="0">
                  <c:v>0</c:v>
                </c:pt>
                <c:pt idx="1">
                  <c:v>0</c:v>
                </c:pt>
                <c:pt idx="2">
                  <c:v>0.01</c:v>
                </c:pt>
                <c:pt idx="3">
                  <c:v>0.05</c:v>
                </c:pt>
                <c:pt idx="4">
                  <c:v>0.05</c:v>
                </c:pt>
                <c:pt idx="5">
                  <c:v>0.3</c:v>
                </c:pt>
                <c:pt idx="6">
                  <c:v>0.14000000000000001</c:v>
                </c:pt>
                <c:pt idx="7">
                  <c:v>0.22</c:v>
                </c:pt>
                <c:pt idx="8">
                  <c:v>0.12</c:v>
                </c:pt>
                <c:pt idx="9">
                  <c:v>0.06</c:v>
                </c:pt>
                <c:pt idx="10">
                  <c:v>0.05</c:v>
                </c:pt>
              </c:numCache>
            </c:numRef>
          </c:val>
          <c:smooth val="0"/>
          <c:extLst>
            <c:ext xmlns:c16="http://schemas.microsoft.com/office/drawing/2014/chart" uri="{C3380CC4-5D6E-409C-BE32-E72D297353CC}">
              <c16:uniqueId val="{00000001-825A-42BF-B672-8721CB599B62}"/>
            </c:ext>
          </c:extLst>
        </c:ser>
        <c:ser>
          <c:idx val="1"/>
          <c:order val="1"/>
          <c:tx>
            <c:strRef>
              <c:f>Sheet1!$C$1</c:f>
              <c:strCache>
                <c:ptCount val="1"/>
                <c:pt idx="0">
                  <c:v>Best Performing</c:v>
                </c:pt>
              </c:strCache>
            </c:strRef>
          </c:tx>
          <c:spPr>
            <a:ln>
              <a:solidFill>
                <a:srgbClr val="1A6B7F"/>
              </a:solidFill>
            </a:ln>
          </c:spPr>
          <c:marker>
            <c:spPr>
              <a:solidFill>
                <a:srgbClr val="1A6B7F"/>
              </a:solidFill>
              <a:ln>
                <a:solidFill>
                  <a:srgbClr val="1A6B7F"/>
                </a:solidFill>
              </a:ln>
            </c:spPr>
          </c:marker>
          <c:dLbls>
            <c:dLbl>
              <c:idx val="0"/>
              <c:layout>
                <c:manualLayout>
                  <c:x val="-1.0758012722771942E-2"/>
                  <c:y val="-6.469805705451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5A-42BF-B672-8721CB599B62}"/>
                </c:ext>
              </c:extLst>
            </c:dLbl>
            <c:dLbl>
              <c:idx val="1"/>
              <c:layout>
                <c:manualLayout>
                  <c:x val="-2.766346128712785E-2"/>
                  <c:y val="-7.7637668465419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5A-42BF-B672-8721CB599B62}"/>
                </c:ext>
              </c:extLst>
            </c:dLbl>
            <c:dLbl>
              <c:idx val="2"/>
              <c:layout>
                <c:manualLayout>
                  <c:x val="-2.7663461287127877E-2"/>
                  <c:y val="-7.33244646617854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5A-42BF-B672-8721CB599B62}"/>
                </c:ext>
              </c:extLst>
            </c:dLbl>
            <c:dLbl>
              <c:idx val="4"/>
              <c:layout>
                <c:manualLayout>
                  <c:x val="-3.8421474009899849E-2"/>
                  <c:y val="-6.9011260858150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5A-42BF-B672-8721CB599B62}"/>
                </c:ext>
              </c:extLst>
            </c:dLbl>
            <c:dLbl>
              <c:idx val="5"/>
              <c:layout>
                <c:manualLayout>
                  <c:x val="-2.3052884405939875E-2"/>
                  <c:y val="-7.7637668465419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5A-42BF-B672-8721CB599B62}"/>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More than 20%</c:v>
                </c:pt>
                <c:pt idx="1">
                  <c:v>11% to 20%</c:v>
                </c:pt>
                <c:pt idx="2">
                  <c:v>7% to 10%</c:v>
                </c:pt>
                <c:pt idx="3">
                  <c:v>3% to 6%</c:v>
                </c:pt>
                <c:pt idx="4">
                  <c:v>Less than 3%</c:v>
                </c:pt>
                <c:pt idx="5">
                  <c:v>No Variance</c:v>
                </c:pt>
                <c:pt idx="6">
                  <c:v>Less than 3%</c:v>
                </c:pt>
                <c:pt idx="7">
                  <c:v>3% to 6%</c:v>
                </c:pt>
                <c:pt idx="8">
                  <c:v>7% to 10%</c:v>
                </c:pt>
                <c:pt idx="9">
                  <c:v>11% to 20%</c:v>
                </c:pt>
                <c:pt idx="10">
                  <c:v>More than 20%</c:v>
                </c:pt>
              </c:strCache>
            </c:strRef>
          </c:cat>
          <c:val>
            <c:numRef>
              <c:f>Sheet1!$C$2:$C$12</c:f>
              <c:numCache>
                <c:formatCode>0%</c:formatCode>
                <c:ptCount val="11"/>
                <c:pt idx="0">
                  <c:v>0.01</c:v>
                </c:pt>
                <c:pt idx="1">
                  <c:v>0.03</c:v>
                </c:pt>
                <c:pt idx="2">
                  <c:v>0.03</c:v>
                </c:pt>
                <c:pt idx="3">
                  <c:v>0.15</c:v>
                </c:pt>
                <c:pt idx="4">
                  <c:v>0.25</c:v>
                </c:pt>
                <c:pt idx="5">
                  <c:v>0.36</c:v>
                </c:pt>
                <c:pt idx="6">
                  <c:v>7.0000000000000007E-2</c:v>
                </c:pt>
                <c:pt idx="7">
                  <c:v>0.05</c:v>
                </c:pt>
                <c:pt idx="8">
                  <c:v>0.04</c:v>
                </c:pt>
                <c:pt idx="9">
                  <c:v>0.01</c:v>
                </c:pt>
                <c:pt idx="10">
                  <c:v>0.01</c:v>
                </c:pt>
              </c:numCache>
            </c:numRef>
          </c:val>
          <c:smooth val="0"/>
          <c:extLst>
            <c:ext xmlns:c16="http://schemas.microsoft.com/office/drawing/2014/chart" uri="{C3380CC4-5D6E-409C-BE32-E72D297353CC}">
              <c16:uniqueId val="{00000007-825A-42BF-B672-8721CB599B62}"/>
            </c:ext>
          </c:extLst>
        </c:ser>
        <c:dLbls>
          <c:showLegendKey val="0"/>
          <c:showVal val="0"/>
          <c:showCatName val="0"/>
          <c:showSerName val="0"/>
          <c:showPercent val="0"/>
          <c:showBubbleSize val="0"/>
        </c:dLbls>
        <c:marker val="1"/>
        <c:smooth val="0"/>
        <c:axId val="198820608"/>
        <c:axId val="198822144"/>
      </c:lineChart>
      <c:catAx>
        <c:axId val="198820608"/>
        <c:scaling>
          <c:orientation val="minMax"/>
        </c:scaling>
        <c:delete val="0"/>
        <c:axPos val="b"/>
        <c:numFmt formatCode="General" sourceLinked="0"/>
        <c:majorTickMark val="out"/>
        <c:minorTickMark val="none"/>
        <c:tickLblPos val="nextTo"/>
        <c:txPr>
          <a:bodyPr/>
          <a:lstStyle/>
          <a:p>
            <a:pPr>
              <a:defRPr sz="900"/>
            </a:pPr>
            <a:endParaRPr lang="en-US"/>
          </a:p>
        </c:txPr>
        <c:crossAx val="198822144"/>
        <c:crosses val="autoZero"/>
        <c:auto val="1"/>
        <c:lblAlgn val="ctr"/>
        <c:lblOffset val="100"/>
        <c:noMultiLvlLbl val="0"/>
      </c:catAx>
      <c:valAx>
        <c:axId val="198822144"/>
        <c:scaling>
          <c:orientation val="minMax"/>
        </c:scaling>
        <c:delete val="1"/>
        <c:axPos val="l"/>
        <c:numFmt formatCode="0%" sourceLinked="1"/>
        <c:majorTickMark val="out"/>
        <c:minorTickMark val="none"/>
        <c:tickLblPos val="nextTo"/>
        <c:crossAx val="198820608"/>
        <c:crosses val="autoZero"/>
        <c:crossBetween val="between"/>
      </c:valAx>
    </c:plotArea>
    <c:legend>
      <c:legendPos val="b"/>
      <c:layout>
        <c:manualLayout>
          <c:xMode val="edge"/>
          <c:yMode val="edge"/>
          <c:x val="0.32041863554031119"/>
          <c:y val="0.93837348744942595"/>
          <c:w val="0.29825894451914953"/>
          <c:h val="6.1626512550574011E-2"/>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952996012525398"/>
          <c:y val="3.7090146579091085E-2"/>
          <c:w val="0.45582330512488944"/>
          <c:h val="0.84205066827310993"/>
        </c:manualLayout>
      </c:layout>
      <c:barChart>
        <c:barDir val="bar"/>
        <c:grouping val="clustered"/>
        <c:varyColors val="0"/>
        <c:ser>
          <c:idx val="0"/>
          <c:order val="0"/>
          <c:tx>
            <c:strRef>
              <c:f>Sheet1!$B$1</c:f>
              <c:strCache>
                <c:ptCount val="1"/>
                <c:pt idx="0">
                  <c:v>Typical</c:v>
                </c:pt>
              </c:strCache>
            </c:strRef>
          </c:tx>
          <c:spPr>
            <a:solidFill>
              <a:srgbClr val="84C6B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Breakthrough performance/industry leading (i.e. exceeded features, zero punch list items, no warranty call-backs)</c:v>
                </c:pt>
                <c:pt idx="1">
                  <c:v>More/Most expectations met (i.e. necessary features, punch list completed in 90 days, no ongoing warranty call-backs)</c:v>
                </c:pt>
                <c:pt idx="2">
                  <c:v>Few/Some expectations met, but not all (i.e., minimum features, remaining punch list items, remaining warranty call-backs)</c:v>
                </c:pt>
                <c:pt idx="3">
                  <c:v>Significantly below initial expectations/failure (i.e. disappointing features, significant rework prior to punch list, ongoing warranty issues)</c:v>
                </c:pt>
              </c:strCache>
            </c:strRef>
          </c:cat>
          <c:val>
            <c:numRef>
              <c:f>Sheet1!$B$2:$B$5</c:f>
              <c:numCache>
                <c:formatCode>0%</c:formatCode>
                <c:ptCount val="4"/>
                <c:pt idx="0">
                  <c:v>0</c:v>
                </c:pt>
                <c:pt idx="1">
                  <c:v>0.56000000000000005</c:v>
                </c:pt>
                <c:pt idx="2">
                  <c:v>0.38</c:v>
                </c:pt>
                <c:pt idx="3">
                  <c:v>0.06</c:v>
                </c:pt>
              </c:numCache>
            </c:numRef>
          </c:val>
          <c:extLst>
            <c:ext xmlns:c16="http://schemas.microsoft.com/office/drawing/2014/chart" uri="{C3380CC4-5D6E-409C-BE32-E72D297353CC}">
              <c16:uniqueId val="{00000000-4D9E-422F-8AC2-352D9A8938EB}"/>
            </c:ext>
          </c:extLst>
        </c:ser>
        <c:ser>
          <c:idx val="1"/>
          <c:order val="1"/>
          <c:tx>
            <c:strRef>
              <c:f>Sheet1!$C$1</c:f>
              <c:strCache>
                <c:ptCount val="1"/>
                <c:pt idx="0">
                  <c:v>Best Performing</c:v>
                </c:pt>
              </c:strCache>
            </c:strRef>
          </c:tx>
          <c:spPr>
            <a:solidFill>
              <a:srgbClr val="1A6B7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Breakthrough performance/industry leading (i.e. exceeded features, zero punch list items, no warranty call-backs)</c:v>
                </c:pt>
                <c:pt idx="1">
                  <c:v>More/Most expectations met (i.e. necessary features, punch list completed in 90 days, no ongoing warranty call-backs)</c:v>
                </c:pt>
                <c:pt idx="2">
                  <c:v>Few/Some expectations met, but not all (i.e., minimum features, remaining punch list items, remaining warranty call-backs)</c:v>
                </c:pt>
                <c:pt idx="3">
                  <c:v>Significantly below initial expectations/failure (i.e. disappointing features, significant rework prior to punch list, ongoing warranty issues)</c:v>
                </c:pt>
              </c:strCache>
            </c:strRef>
          </c:cat>
          <c:val>
            <c:numRef>
              <c:f>Sheet1!$C$2:$C$5</c:f>
              <c:numCache>
                <c:formatCode>0%</c:formatCode>
                <c:ptCount val="4"/>
                <c:pt idx="0">
                  <c:v>0.12</c:v>
                </c:pt>
                <c:pt idx="1">
                  <c:v>0.7</c:v>
                </c:pt>
                <c:pt idx="2">
                  <c:v>0.16</c:v>
                </c:pt>
                <c:pt idx="3">
                  <c:v>0.01</c:v>
                </c:pt>
              </c:numCache>
            </c:numRef>
          </c:val>
          <c:extLst>
            <c:ext xmlns:c16="http://schemas.microsoft.com/office/drawing/2014/chart" uri="{C3380CC4-5D6E-409C-BE32-E72D297353CC}">
              <c16:uniqueId val="{00000001-4D9E-422F-8AC2-352D9A8938EB}"/>
            </c:ext>
          </c:extLst>
        </c:ser>
        <c:dLbls>
          <c:showLegendKey val="0"/>
          <c:showVal val="0"/>
          <c:showCatName val="0"/>
          <c:showSerName val="0"/>
          <c:showPercent val="0"/>
          <c:showBubbleSize val="0"/>
        </c:dLbls>
        <c:gapWidth val="100"/>
        <c:axId val="201588736"/>
        <c:axId val="201590272"/>
      </c:barChart>
      <c:catAx>
        <c:axId val="201588736"/>
        <c:scaling>
          <c:orientation val="maxMin"/>
        </c:scaling>
        <c:delete val="0"/>
        <c:axPos val="l"/>
        <c:numFmt formatCode="General" sourceLinked="0"/>
        <c:majorTickMark val="out"/>
        <c:minorTickMark val="none"/>
        <c:tickLblPos val="nextTo"/>
        <c:txPr>
          <a:bodyPr/>
          <a:lstStyle/>
          <a:p>
            <a:pPr>
              <a:defRPr sz="1000"/>
            </a:pPr>
            <a:endParaRPr lang="en-US"/>
          </a:p>
        </c:txPr>
        <c:crossAx val="201590272"/>
        <c:crosses val="autoZero"/>
        <c:auto val="1"/>
        <c:lblAlgn val="ctr"/>
        <c:lblOffset val="100"/>
        <c:noMultiLvlLbl val="0"/>
      </c:catAx>
      <c:valAx>
        <c:axId val="201590272"/>
        <c:scaling>
          <c:orientation val="minMax"/>
        </c:scaling>
        <c:delete val="1"/>
        <c:axPos val="t"/>
        <c:numFmt formatCode="0%" sourceLinked="1"/>
        <c:majorTickMark val="out"/>
        <c:minorTickMark val="none"/>
        <c:tickLblPos val="nextTo"/>
        <c:crossAx val="20158873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645837952484618"/>
          <c:y val="3.6054701977046806E-2"/>
          <c:w val="0.4588948857252973"/>
          <c:h val="0.86703172632118219"/>
        </c:manualLayout>
      </c:layout>
      <c:barChart>
        <c:barDir val="bar"/>
        <c:grouping val="clustered"/>
        <c:varyColors val="0"/>
        <c:ser>
          <c:idx val="0"/>
          <c:order val="0"/>
          <c:tx>
            <c:strRef>
              <c:f>Sheet1!$B$1</c:f>
              <c:strCache>
                <c:ptCount val="1"/>
                <c:pt idx="0">
                  <c:v>Typical</c:v>
                </c:pt>
              </c:strCache>
            </c:strRef>
          </c:tx>
          <c:spPr>
            <a:solidFill>
              <a:srgbClr val="84C6B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4-Industry leading safety culture and no fatalities/lost time accidents or recordables</c:v>
                </c:pt>
                <c:pt idx="1">
                  <c:v>3-No fatalities or lost time accidents</c:v>
                </c:pt>
                <c:pt idx="2">
                  <c:v>2-No fatalities but lost time accidents occurred</c:v>
                </c:pt>
                <c:pt idx="3">
                  <c:v>1-Project incurred fatalities</c:v>
                </c:pt>
              </c:strCache>
            </c:strRef>
          </c:cat>
          <c:val>
            <c:numRef>
              <c:f>Sheet1!$B$2:$B$5</c:f>
              <c:numCache>
                <c:formatCode>0%</c:formatCode>
                <c:ptCount val="4"/>
                <c:pt idx="0">
                  <c:v>0.28000000000000003</c:v>
                </c:pt>
                <c:pt idx="1">
                  <c:v>0.41</c:v>
                </c:pt>
                <c:pt idx="2">
                  <c:v>0.31</c:v>
                </c:pt>
                <c:pt idx="3">
                  <c:v>0</c:v>
                </c:pt>
              </c:numCache>
            </c:numRef>
          </c:val>
          <c:extLst>
            <c:ext xmlns:c16="http://schemas.microsoft.com/office/drawing/2014/chart" uri="{C3380CC4-5D6E-409C-BE32-E72D297353CC}">
              <c16:uniqueId val="{00000000-6CAE-4C02-8EF1-FDB80F5572E2}"/>
            </c:ext>
          </c:extLst>
        </c:ser>
        <c:ser>
          <c:idx val="1"/>
          <c:order val="1"/>
          <c:tx>
            <c:strRef>
              <c:f>Sheet1!$C$1</c:f>
              <c:strCache>
                <c:ptCount val="1"/>
                <c:pt idx="0">
                  <c:v>Best Performing</c:v>
                </c:pt>
              </c:strCache>
            </c:strRef>
          </c:tx>
          <c:spPr>
            <a:solidFill>
              <a:srgbClr val="1A6B7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4-Industry leading safety culture and no fatalities/lost time accidents or recordables</c:v>
                </c:pt>
                <c:pt idx="1">
                  <c:v>3-No fatalities or lost time accidents</c:v>
                </c:pt>
                <c:pt idx="2">
                  <c:v>2-No fatalities but lost time accidents occurred</c:v>
                </c:pt>
                <c:pt idx="3">
                  <c:v>1-Project incurred fatalities</c:v>
                </c:pt>
              </c:strCache>
            </c:strRef>
          </c:cat>
          <c:val>
            <c:numRef>
              <c:f>Sheet1!$C$2:$C$5</c:f>
              <c:numCache>
                <c:formatCode>0%</c:formatCode>
                <c:ptCount val="4"/>
                <c:pt idx="0">
                  <c:v>0.56000000000000005</c:v>
                </c:pt>
                <c:pt idx="1">
                  <c:v>0.28000000000000003</c:v>
                </c:pt>
                <c:pt idx="2">
                  <c:v>0.16</c:v>
                </c:pt>
                <c:pt idx="3">
                  <c:v>0</c:v>
                </c:pt>
              </c:numCache>
            </c:numRef>
          </c:val>
          <c:extLst>
            <c:ext xmlns:c16="http://schemas.microsoft.com/office/drawing/2014/chart" uri="{C3380CC4-5D6E-409C-BE32-E72D297353CC}">
              <c16:uniqueId val="{00000001-6CAE-4C02-8EF1-FDB80F5572E2}"/>
            </c:ext>
          </c:extLst>
        </c:ser>
        <c:dLbls>
          <c:showLegendKey val="0"/>
          <c:showVal val="0"/>
          <c:showCatName val="0"/>
          <c:showSerName val="0"/>
          <c:showPercent val="0"/>
          <c:showBubbleSize val="0"/>
        </c:dLbls>
        <c:gapWidth val="100"/>
        <c:axId val="201686016"/>
        <c:axId val="201687808"/>
      </c:barChart>
      <c:catAx>
        <c:axId val="201686016"/>
        <c:scaling>
          <c:orientation val="maxMin"/>
        </c:scaling>
        <c:delete val="0"/>
        <c:axPos val="l"/>
        <c:numFmt formatCode="General" sourceLinked="0"/>
        <c:majorTickMark val="out"/>
        <c:minorTickMark val="none"/>
        <c:tickLblPos val="nextTo"/>
        <c:txPr>
          <a:bodyPr/>
          <a:lstStyle/>
          <a:p>
            <a:pPr>
              <a:defRPr sz="1000"/>
            </a:pPr>
            <a:endParaRPr lang="en-US"/>
          </a:p>
        </c:txPr>
        <c:crossAx val="201687808"/>
        <c:crosses val="autoZero"/>
        <c:auto val="1"/>
        <c:lblAlgn val="ctr"/>
        <c:lblOffset val="100"/>
        <c:noMultiLvlLbl val="0"/>
      </c:catAx>
      <c:valAx>
        <c:axId val="201687808"/>
        <c:scaling>
          <c:orientation val="minMax"/>
        </c:scaling>
        <c:delete val="1"/>
        <c:axPos val="t"/>
        <c:numFmt formatCode="0%" sourceLinked="1"/>
        <c:majorTickMark val="out"/>
        <c:minorTickMark val="none"/>
        <c:tickLblPos val="nextTo"/>
        <c:crossAx val="20168601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957732967670155"/>
          <c:y val="4.5147428283405393E-2"/>
          <c:w val="0.45577593557344193"/>
          <c:h val="0.79783940341835902"/>
        </c:manualLayout>
      </c:layout>
      <c:barChart>
        <c:barDir val="bar"/>
        <c:grouping val="clustered"/>
        <c:varyColors val="0"/>
        <c:ser>
          <c:idx val="0"/>
          <c:order val="0"/>
          <c:tx>
            <c:strRef>
              <c:f>Sheet1!$B$1</c:f>
              <c:strCache>
                <c:ptCount val="1"/>
                <c:pt idx="0">
                  <c:v>Typical</c:v>
                </c:pt>
              </c:strCache>
            </c:strRef>
          </c:tx>
          <c:spPr>
            <a:solidFill>
              <a:srgbClr val="84C6B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4-No extraordinary means necessary to perform building maintenance (e.g., no lifts, scaffolding)</c:v>
                </c:pt>
                <c:pt idx="1">
                  <c:v>3-Some building maintenance requires hoists/lifts</c:v>
                </c:pt>
                <c:pt idx="2">
                  <c:v>2-Moderate challenges for building maintenance</c:v>
                </c:pt>
                <c:pt idx="3">
                  <c:v>1-Significant challenges for building maintenance exposing workers to falls</c:v>
                </c:pt>
              </c:strCache>
            </c:strRef>
          </c:cat>
          <c:val>
            <c:numRef>
              <c:f>Sheet1!$B$2:$B$5</c:f>
              <c:numCache>
                <c:formatCode>0%</c:formatCode>
                <c:ptCount val="4"/>
                <c:pt idx="0">
                  <c:v>0.28000000000000003</c:v>
                </c:pt>
                <c:pt idx="1">
                  <c:v>0.53</c:v>
                </c:pt>
                <c:pt idx="2">
                  <c:v>0.16</c:v>
                </c:pt>
                <c:pt idx="3">
                  <c:v>0.03</c:v>
                </c:pt>
              </c:numCache>
            </c:numRef>
          </c:val>
          <c:extLst>
            <c:ext xmlns:c16="http://schemas.microsoft.com/office/drawing/2014/chart" uri="{C3380CC4-5D6E-409C-BE32-E72D297353CC}">
              <c16:uniqueId val="{00000000-7FF7-41AA-AFA7-D260B66840E5}"/>
            </c:ext>
          </c:extLst>
        </c:ser>
        <c:ser>
          <c:idx val="1"/>
          <c:order val="1"/>
          <c:tx>
            <c:strRef>
              <c:f>Sheet1!$C$1</c:f>
              <c:strCache>
                <c:ptCount val="1"/>
                <c:pt idx="0">
                  <c:v>Best Performing</c:v>
                </c:pt>
              </c:strCache>
            </c:strRef>
          </c:tx>
          <c:spPr>
            <a:solidFill>
              <a:srgbClr val="1A6B7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4-No extraordinary means necessary to perform building maintenance (e.g., no lifts, scaffolding)</c:v>
                </c:pt>
                <c:pt idx="1">
                  <c:v>3-Some building maintenance requires hoists/lifts</c:v>
                </c:pt>
                <c:pt idx="2">
                  <c:v>2-Moderate challenges for building maintenance</c:v>
                </c:pt>
                <c:pt idx="3">
                  <c:v>1-Significant challenges for building maintenance exposing workers to falls</c:v>
                </c:pt>
              </c:strCache>
            </c:strRef>
          </c:cat>
          <c:val>
            <c:numRef>
              <c:f>Sheet1!$C$2:$C$5</c:f>
              <c:numCache>
                <c:formatCode>0%</c:formatCode>
                <c:ptCount val="4"/>
                <c:pt idx="0">
                  <c:v>0.42</c:v>
                </c:pt>
                <c:pt idx="1">
                  <c:v>0.48</c:v>
                </c:pt>
                <c:pt idx="2">
                  <c:v>0.09</c:v>
                </c:pt>
                <c:pt idx="3">
                  <c:v>0.01</c:v>
                </c:pt>
              </c:numCache>
            </c:numRef>
          </c:val>
          <c:extLst>
            <c:ext xmlns:c16="http://schemas.microsoft.com/office/drawing/2014/chart" uri="{C3380CC4-5D6E-409C-BE32-E72D297353CC}">
              <c16:uniqueId val="{00000001-7FF7-41AA-AFA7-D260B66840E5}"/>
            </c:ext>
          </c:extLst>
        </c:ser>
        <c:dLbls>
          <c:showLegendKey val="0"/>
          <c:showVal val="0"/>
          <c:showCatName val="0"/>
          <c:showSerName val="0"/>
          <c:showPercent val="0"/>
          <c:showBubbleSize val="0"/>
        </c:dLbls>
        <c:gapWidth val="100"/>
        <c:axId val="201793536"/>
        <c:axId val="201795072"/>
      </c:barChart>
      <c:catAx>
        <c:axId val="201793536"/>
        <c:scaling>
          <c:orientation val="maxMin"/>
        </c:scaling>
        <c:delete val="0"/>
        <c:axPos val="l"/>
        <c:numFmt formatCode="General" sourceLinked="0"/>
        <c:majorTickMark val="out"/>
        <c:minorTickMark val="none"/>
        <c:tickLblPos val="nextTo"/>
        <c:txPr>
          <a:bodyPr/>
          <a:lstStyle/>
          <a:p>
            <a:pPr>
              <a:defRPr sz="1000"/>
            </a:pPr>
            <a:endParaRPr lang="en-US"/>
          </a:p>
        </c:txPr>
        <c:crossAx val="201795072"/>
        <c:crosses val="autoZero"/>
        <c:auto val="1"/>
        <c:lblAlgn val="ctr"/>
        <c:lblOffset val="100"/>
        <c:noMultiLvlLbl val="0"/>
      </c:catAx>
      <c:valAx>
        <c:axId val="201795072"/>
        <c:scaling>
          <c:orientation val="minMax"/>
        </c:scaling>
        <c:delete val="1"/>
        <c:axPos val="t"/>
        <c:numFmt formatCode="0%" sourceLinked="1"/>
        <c:majorTickMark val="out"/>
        <c:minorTickMark val="none"/>
        <c:tickLblPos val="nextTo"/>
        <c:crossAx val="20179353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161631853766474"/>
          <c:y val="3.6054701977046806E-2"/>
          <c:w val="0.45191394610889224"/>
          <c:h val="0.80661568939583983"/>
        </c:manualLayout>
      </c:layout>
      <c:barChart>
        <c:barDir val="bar"/>
        <c:grouping val="clustered"/>
        <c:varyColors val="0"/>
        <c:ser>
          <c:idx val="0"/>
          <c:order val="0"/>
          <c:tx>
            <c:strRef>
              <c:f>Sheet1!$B$1</c:f>
              <c:strCache>
                <c:ptCount val="1"/>
                <c:pt idx="0">
                  <c:v>Typical</c:v>
                </c:pt>
              </c:strCache>
            </c:strRef>
          </c:tx>
          <c:spPr>
            <a:solidFill>
              <a:srgbClr val="84C6B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4-Excellent</c:v>
                </c:pt>
                <c:pt idx="1">
                  <c:v>3-Good</c:v>
                </c:pt>
                <c:pt idx="2">
                  <c:v>2-Fair</c:v>
                </c:pt>
                <c:pt idx="3">
                  <c:v>1-Poor</c:v>
                </c:pt>
              </c:strCache>
            </c:strRef>
          </c:cat>
          <c:val>
            <c:numRef>
              <c:f>Sheet1!$B$2:$B$5</c:f>
              <c:numCache>
                <c:formatCode>0%</c:formatCode>
                <c:ptCount val="4"/>
                <c:pt idx="0">
                  <c:v>0.1</c:v>
                </c:pt>
                <c:pt idx="1">
                  <c:v>0.49</c:v>
                </c:pt>
                <c:pt idx="2">
                  <c:v>0.37</c:v>
                </c:pt>
                <c:pt idx="3">
                  <c:v>0.04</c:v>
                </c:pt>
              </c:numCache>
            </c:numRef>
          </c:val>
          <c:extLst>
            <c:ext xmlns:c16="http://schemas.microsoft.com/office/drawing/2014/chart" uri="{C3380CC4-5D6E-409C-BE32-E72D297353CC}">
              <c16:uniqueId val="{00000000-B5BF-4C23-AB1B-9C65F3012770}"/>
            </c:ext>
          </c:extLst>
        </c:ser>
        <c:ser>
          <c:idx val="1"/>
          <c:order val="1"/>
          <c:tx>
            <c:strRef>
              <c:f>Sheet1!$C$1</c:f>
              <c:strCache>
                <c:ptCount val="1"/>
                <c:pt idx="0">
                  <c:v>Best Performing</c:v>
                </c:pt>
              </c:strCache>
            </c:strRef>
          </c:tx>
          <c:spPr>
            <a:solidFill>
              <a:srgbClr val="1A6B7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4-Excellent</c:v>
                </c:pt>
                <c:pt idx="1">
                  <c:v>3-Good</c:v>
                </c:pt>
                <c:pt idx="2">
                  <c:v>2-Fair</c:v>
                </c:pt>
                <c:pt idx="3">
                  <c:v>1-Poor</c:v>
                </c:pt>
              </c:strCache>
            </c:strRef>
          </c:cat>
          <c:val>
            <c:numRef>
              <c:f>Sheet1!$C$2:$C$5</c:f>
              <c:numCache>
                <c:formatCode>0%</c:formatCode>
                <c:ptCount val="4"/>
                <c:pt idx="0">
                  <c:v>0.68</c:v>
                </c:pt>
                <c:pt idx="1">
                  <c:v>0.31</c:v>
                </c:pt>
                <c:pt idx="2">
                  <c:v>0.01</c:v>
                </c:pt>
                <c:pt idx="3">
                  <c:v>0</c:v>
                </c:pt>
              </c:numCache>
            </c:numRef>
          </c:val>
          <c:extLst>
            <c:ext xmlns:c16="http://schemas.microsoft.com/office/drawing/2014/chart" uri="{C3380CC4-5D6E-409C-BE32-E72D297353CC}">
              <c16:uniqueId val="{00000001-B5BF-4C23-AB1B-9C65F3012770}"/>
            </c:ext>
          </c:extLst>
        </c:ser>
        <c:dLbls>
          <c:showLegendKey val="0"/>
          <c:showVal val="0"/>
          <c:showCatName val="0"/>
          <c:showSerName val="0"/>
          <c:showPercent val="0"/>
          <c:showBubbleSize val="0"/>
        </c:dLbls>
        <c:gapWidth val="100"/>
        <c:axId val="202105216"/>
        <c:axId val="202106752"/>
      </c:barChart>
      <c:catAx>
        <c:axId val="202105216"/>
        <c:scaling>
          <c:orientation val="maxMin"/>
        </c:scaling>
        <c:delete val="0"/>
        <c:axPos val="l"/>
        <c:numFmt formatCode="General" sourceLinked="0"/>
        <c:majorTickMark val="out"/>
        <c:minorTickMark val="none"/>
        <c:tickLblPos val="nextTo"/>
        <c:txPr>
          <a:bodyPr/>
          <a:lstStyle/>
          <a:p>
            <a:pPr>
              <a:defRPr sz="1000"/>
            </a:pPr>
            <a:endParaRPr lang="en-US"/>
          </a:p>
        </c:txPr>
        <c:crossAx val="202106752"/>
        <c:crosses val="autoZero"/>
        <c:auto val="1"/>
        <c:lblAlgn val="ctr"/>
        <c:lblOffset val="100"/>
        <c:noMultiLvlLbl val="0"/>
      </c:catAx>
      <c:valAx>
        <c:axId val="202106752"/>
        <c:scaling>
          <c:orientation val="minMax"/>
        </c:scaling>
        <c:delete val="1"/>
        <c:axPos val="t"/>
        <c:numFmt formatCode="0%" sourceLinked="1"/>
        <c:majorTickMark val="out"/>
        <c:minorTickMark val="none"/>
        <c:tickLblPos val="nextTo"/>
        <c:crossAx val="20210521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125953413784429"/>
          <c:y val="4.9623610693019481E-2"/>
          <c:w val="0.45234711282119849"/>
          <c:h val="0.8402377437422256"/>
        </c:manualLayout>
      </c:layout>
      <c:barChart>
        <c:barDir val="bar"/>
        <c:grouping val="clustered"/>
        <c:varyColors val="0"/>
        <c:ser>
          <c:idx val="0"/>
          <c:order val="0"/>
          <c:tx>
            <c:strRef>
              <c:f>Sheet1!$B$1</c:f>
              <c:strCache>
                <c:ptCount val="1"/>
                <c:pt idx="0">
                  <c:v>Typical</c:v>
                </c:pt>
              </c:strCache>
            </c:strRef>
          </c:tx>
          <c:spPr>
            <a:solidFill>
              <a:srgbClr val="84C6B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4-Always on time</c:v>
                </c:pt>
                <c:pt idx="1">
                  <c:v>3-Frequently on time</c:v>
                </c:pt>
                <c:pt idx="2">
                  <c:v>2-Occasionally on time</c:v>
                </c:pt>
                <c:pt idx="3">
                  <c:v>1-Never on time</c:v>
                </c:pt>
              </c:strCache>
            </c:strRef>
          </c:cat>
          <c:val>
            <c:numRef>
              <c:f>Sheet1!$B$2:$B$5</c:f>
              <c:numCache>
                <c:formatCode>0%</c:formatCode>
                <c:ptCount val="4"/>
                <c:pt idx="0">
                  <c:v>0.05</c:v>
                </c:pt>
                <c:pt idx="1">
                  <c:v>0.43</c:v>
                </c:pt>
                <c:pt idx="2">
                  <c:v>0.47</c:v>
                </c:pt>
                <c:pt idx="3">
                  <c:v>0.05</c:v>
                </c:pt>
              </c:numCache>
            </c:numRef>
          </c:val>
          <c:extLst>
            <c:ext xmlns:c16="http://schemas.microsoft.com/office/drawing/2014/chart" uri="{C3380CC4-5D6E-409C-BE32-E72D297353CC}">
              <c16:uniqueId val="{00000000-EA9C-41E0-9549-ABDDD218E332}"/>
            </c:ext>
          </c:extLst>
        </c:ser>
        <c:ser>
          <c:idx val="1"/>
          <c:order val="1"/>
          <c:tx>
            <c:strRef>
              <c:f>Sheet1!$C$1</c:f>
              <c:strCache>
                <c:ptCount val="1"/>
                <c:pt idx="0">
                  <c:v>Best Performance</c:v>
                </c:pt>
              </c:strCache>
            </c:strRef>
          </c:tx>
          <c:spPr>
            <a:solidFill>
              <a:srgbClr val="1A6B7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4-Always on time</c:v>
                </c:pt>
                <c:pt idx="1">
                  <c:v>3-Frequently on time</c:v>
                </c:pt>
                <c:pt idx="2">
                  <c:v>2-Occasionally on time</c:v>
                </c:pt>
                <c:pt idx="3">
                  <c:v>1-Never on time</c:v>
                </c:pt>
              </c:strCache>
            </c:strRef>
          </c:cat>
          <c:val>
            <c:numRef>
              <c:f>Sheet1!$C$2:$C$5</c:f>
              <c:numCache>
                <c:formatCode>0%</c:formatCode>
                <c:ptCount val="4"/>
                <c:pt idx="0">
                  <c:v>0.39</c:v>
                </c:pt>
                <c:pt idx="1">
                  <c:v>0.52</c:v>
                </c:pt>
                <c:pt idx="2">
                  <c:v>0.09</c:v>
                </c:pt>
                <c:pt idx="3">
                  <c:v>0</c:v>
                </c:pt>
              </c:numCache>
            </c:numRef>
          </c:val>
          <c:extLst>
            <c:ext xmlns:c16="http://schemas.microsoft.com/office/drawing/2014/chart" uri="{C3380CC4-5D6E-409C-BE32-E72D297353CC}">
              <c16:uniqueId val="{00000001-EA9C-41E0-9549-ABDDD218E332}"/>
            </c:ext>
          </c:extLst>
        </c:ser>
        <c:dLbls>
          <c:showLegendKey val="0"/>
          <c:showVal val="0"/>
          <c:showCatName val="0"/>
          <c:showSerName val="0"/>
          <c:showPercent val="0"/>
          <c:showBubbleSize val="0"/>
        </c:dLbls>
        <c:gapWidth val="100"/>
        <c:axId val="202315648"/>
        <c:axId val="202317184"/>
      </c:barChart>
      <c:catAx>
        <c:axId val="202315648"/>
        <c:scaling>
          <c:orientation val="maxMin"/>
        </c:scaling>
        <c:delete val="0"/>
        <c:axPos val="l"/>
        <c:numFmt formatCode="General" sourceLinked="0"/>
        <c:majorTickMark val="out"/>
        <c:minorTickMark val="none"/>
        <c:tickLblPos val="nextTo"/>
        <c:txPr>
          <a:bodyPr/>
          <a:lstStyle/>
          <a:p>
            <a:pPr>
              <a:defRPr sz="1000"/>
            </a:pPr>
            <a:endParaRPr lang="en-US"/>
          </a:p>
        </c:txPr>
        <c:crossAx val="202317184"/>
        <c:crosses val="autoZero"/>
        <c:auto val="1"/>
        <c:lblAlgn val="ctr"/>
        <c:lblOffset val="100"/>
        <c:noMultiLvlLbl val="0"/>
      </c:catAx>
      <c:valAx>
        <c:axId val="202317184"/>
        <c:scaling>
          <c:orientation val="minMax"/>
        </c:scaling>
        <c:delete val="1"/>
        <c:axPos val="t"/>
        <c:numFmt formatCode="0%" sourceLinked="1"/>
        <c:majorTickMark val="out"/>
        <c:minorTickMark val="none"/>
        <c:tickLblPos val="nextTo"/>
        <c:crossAx val="2023156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954558463698807"/>
          <c:y val="5.0636201164412267E-2"/>
          <c:w val="0.45580768061315546"/>
          <c:h val="0.78438046477662249"/>
        </c:manualLayout>
      </c:layout>
      <c:barChart>
        <c:barDir val="bar"/>
        <c:grouping val="clustered"/>
        <c:varyColors val="0"/>
        <c:ser>
          <c:idx val="0"/>
          <c:order val="0"/>
          <c:tx>
            <c:strRef>
              <c:f>Sheet1!$B$1</c:f>
              <c:strCache>
                <c:ptCount val="1"/>
                <c:pt idx="0">
                  <c:v>Typical</c:v>
                </c:pt>
              </c:strCache>
            </c:strRef>
          </c:tx>
          <c:spPr>
            <a:solidFill>
              <a:srgbClr val="84C6B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4-Complete commitment to the same project goals</c:v>
                </c:pt>
                <c:pt idx="1">
                  <c:v>3-Overall commitment to the same project goals</c:v>
                </c:pt>
                <c:pt idx="2">
                  <c:v>2-Minimal commitment to the same project goals</c:v>
                </c:pt>
                <c:pt idx="3">
                  <c:v>1-No commitment shared by project team members on combined project goals/each team member had their own individual company goals</c:v>
                </c:pt>
              </c:strCache>
            </c:strRef>
          </c:cat>
          <c:val>
            <c:numRef>
              <c:f>Sheet1!$B$2:$B$5</c:f>
              <c:numCache>
                <c:formatCode>0%</c:formatCode>
                <c:ptCount val="4"/>
                <c:pt idx="0">
                  <c:v>0.11</c:v>
                </c:pt>
                <c:pt idx="1">
                  <c:v>0.59</c:v>
                </c:pt>
                <c:pt idx="2">
                  <c:v>0.21</c:v>
                </c:pt>
                <c:pt idx="3">
                  <c:v>0.09</c:v>
                </c:pt>
              </c:numCache>
            </c:numRef>
          </c:val>
          <c:extLst>
            <c:ext xmlns:c16="http://schemas.microsoft.com/office/drawing/2014/chart" uri="{C3380CC4-5D6E-409C-BE32-E72D297353CC}">
              <c16:uniqueId val="{00000000-599A-4375-94D1-5A0013A20C83}"/>
            </c:ext>
          </c:extLst>
        </c:ser>
        <c:ser>
          <c:idx val="1"/>
          <c:order val="1"/>
          <c:tx>
            <c:strRef>
              <c:f>Sheet1!$C$1</c:f>
              <c:strCache>
                <c:ptCount val="1"/>
                <c:pt idx="0">
                  <c:v>Best Performing</c:v>
                </c:pt>
              </c:strCache>
            </c:strRef>
          </c:tx>
          <c:spPr>
            <a:solidFill>
              <a:srgbClr val="1A6B7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4-Complete commitment to the same project goals</c:v>
                </c:pt>
                <c:pt idx="1">
                  <c:v>3-Overall commitment to the same project goals</c:v>
                </c:pt>
                <c:pt idx="2">
                  <c:v>2-Minimal commitment to the same project goals</c:v>
                </c:pt>
                <c:pt idx="3">
                  <c:v>1-No commitment shared by project team members on combined project goals/each team member had their own individual company goals</c:v>
                </c:pt>
              </c:strCache>
            </c:strRef>
          </c:cat>
          <c:val>
            <c:numRef>
              <c:f>Sheet1!$C$2:$C$5</c:f>
              <c:numCache>
                <c:formatCode>0%</c:formatCode>
                <c:ptCount val="4"/>
                <c:pt idx="0">
                  <c:v>0.54</c:v>
                </c:pt>
                <c:pt idx="1">
                  <c:v>0.43</c:v>
                </c:pt>
                <c:pt idx="2">
                  <c:v>0.03</c:v>
                </c:pt>
                <c:pt idx="3">
                  <c:v>0</c:v>
                </c:pt>
              </c:numCache>
            </c:numRef>
          </c:val>
          <c:extLst>
            <c:ext xmlns:c16="http://schemas.microsoft.com/office/drawing/2014/chart" uri="{C3380CC4-5D6E-409C-BE32-E72D297353CC}">
              <c16:uniqueId val="{00000001-599A-4375-94D1-5A0013A20C83}"/>
            </c:ext>
          </c:extLst>
        </c:ser>
        <c:dLbls>
          <c:showLegendKey val="0"/>
          <c:showVal val="0"/>
          <c:showCatName val="0"/>
          <c:showSerName val="0"/>
          <c:showPercent val="0"/>
          <c:showBubbleSize val="0"/>
        </c:dLbls>
        <c:gapWidth val="100"/>
        <c:axId val="221977984"/>
        <c:axId val="222012544"/>
      </c:barChart>
      <c:catAx>
        <c:axId val="221977984"/>
        <c:scaling>
          <c:orientation val="maxMin"/>
        </c:scaling>
        <c:delete val="0"/>
        <c:axPos val="l"/>
        <c:numFmt formatCode="General" sourceLinked="0"/>
        <c:majorTickMark val="out"/>
        <c:minorTickMark val="none"/>
        <c:tickLblPos val="nextTo"/>
        <c:txPr>
          <a:bodyPr/>
          <a:lstStyle/>
          <a:p>
            <a:pPr>
              <a:defRPr sz="1000"/>
            </a:pPr>
            <a:endParaRPr lang="en-US"/>
          </a:p>
        </c:txPr>
        <c:crossAx val="222012544"/>
        <c:crosses val="autoZero"/>
        <c:auto val="1"/>
        <c:lblAlgn val="ctr"/>
        <c:lblOffset val="100"/>
        <c:noMultiLvlLbl val="0"/>
      </c:catAx>
      <c:valAx>
        <c:axId val="222012544"/>
        <c:scaling>
          <c:orientation val="minMax"/>
        </c:scaling>
        <c:delete val="1"/>
        <c:axPos val="t"/>
        <c:numFmt formatCode="0%" sourceLinked="1"/>
        <c:majorTickMark val="out"/>
        <c:minorTickMark val="none"/>
        <c:tickLblPos val="nextTo"/>
        <c:crossAx val="22197798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64588755410917"/>
          <c:y val="4.7838268982909431E-2"/>
          <c:w val="0.45574468654997391"/>
          <c:h val="0.86480541622383089"/>
        </c:manualLayout>
      </c:layout>
      <c:barChart>
        <c:barDir val="bar"/>
        <c:grouping val="clustered"/>
        <c:varyColors val="0"/>
        <c:ser>
          <c:idx val="0"/>
          <c:order val="0"/>
          <c:tx>
            <c:strRef>
              <c:f>Sheet1!$B$1</c:f>
              <c:strCache>
                <c:ptCount val="1"/>
                <c:pt idx="0">
                  <c:v>Typical</c:v>
                </c:pt>
              </c:strCache>
            </c:strRef>
          </c:tx>
          <c:spPr>
            <a:solidFill>
              <a:srgbClr val="84C6B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4-Key stakeholders worked cohesively together to optimize the whole, to create workflow, and to deliver value to the end user</c:v>
                </c:pt>
                <c:pt idx="1">
                  <c:v>3-Key stakeholders often acted in the interest of the project to optimize the whole</c:v>
                </c:pt>
                <c:pt idx="2">
                  <c:v>2-Key stakeholders sometimes acted in the interest of the project to optimize the whole</c:v>
                </c:pt>
                <c:pt idx="3">
                  <c:v>1-Key stakeholders acted primarily/solely for their own benefit on project deliverables</c:v>
                </c:pt>
              </c:strCache>
            </c:strRef>
          </c:cat>
          <c:val>
            <c:numRef>
              <c:f>Sheet1!$B$2:$B$5</c:f>
              <c:numCache>
                <c:formatCode>0%</c:formatCode>
                <c:ptCount val="4"/>
                <c:pt idx="0">
                  <c:v>0.09</c:v>
                </c:pt>
                <c:pt idx="1">
                  <c:v>0.46</c:v>
                </c:pt>
                <c:pt idx="2">
                  <c:v>0.33</c:v>
                </c:pt>
                <c:pt idx="3">
                  <c:v>0.12</c:v>
                </c:pt>
              </c:numCache>
            </c:numRef>
          </c:val>
          <c:extLst>
            <c:ext xmlns:c16="http://schemas.microsoft.com/office/drawing/2014/chart" uri="{C3380CC4-5D6E-409C-BE32-E72D297353CC}">
              <c16:uniqueId val="{00000000-E5BA-44B0-81B2-C68B9091C453}"/>
            </c:ext>
          </c:extLst>
        </c:ser>
        <c:ser>
          <c:idx val="1"/>
          <c:order val="1"/>
          <c:tx>
            <c:strRef>
              <c:f>Sheet1!$C$1</c:f>
              <c:strCache>
                <c:ptCount val="1"/>
                <c:pt idx="0">
                  <c:v>Best Performing</c:v>
                </c:pt>
              </c:strCache>
            </c:strRef>
          </c:tx>
          <c:spPr>
            <a:solidFill>
              <a:srgbClr val="1A6B7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4-Key stakeholders worked cohesively together to optimize the whole, to create workflow, and to deliver value to the end user</c:v>
                </c:pt>
                <c:pt idx="1">
                  <c:v>3-Key stakeholders often acted in the interest of the project to optimize the whole</c:v>
                </c:pt>
                <c:pt idx="2">
                  <c:v>2-Key stakeholders sometimes acted in the interest of the project to optimize the whole</c:v>
                </c:pt>
                <c:pt idx="3">
                  <c:v>1-Key stakeholders acted primarily/solely for their own benefit on project deliverables</c:v>
                </c:pt>
              </c:strCache>
            </c:strRef>
          </c:cat>
          <c:val>
            <c:numRef>
              <c:f>Sheet1!$C$2:$C$5</c:f>
              <c:numCache>
                <c:formatCode>0%</c:formatCode>
                <c:ptCount val="4"/>
                <c:pt idx="0">
                  <c:v>0.61</c:v>
                </c:pt>
                <c:pt idx="1">
                  <c:v>0.33</c:v>
                </c:pt>
                <c:pt idx="2">
                  <c:v>0.06</c:v>
                </c:pt>
                <c:pt idx="3">
                  <c:v>0</c:v>
                </c:pt>
              </c:numCache>
            </c:numRef>
          </c:val>
          <c:extLst>
            <c:ext xmlns:c16="http://schemas.microsoft.com/office/drawing/2014/chart" uri="{C3380CC4-5D6E-409C-BE32-E72D297353CC}">
              <c16:uniqueId val="{00000001-E5BA-44B0-81B2-C68B9091C453}"/>
            </c:ext>
          </c:extLst>
        </c:ser>
        <c:dLbls>
          <c:showLegendKey val="0"/>
          <c:showVal val="0"/>
          <c:showCatName val="0"/>
          <c:showSerName val="0"/>
          <c:showPercent val="0"/>
          <c:showBubbleSize val="0"/>
        </c:dLbls>
        <c:gapWidth val="100"/>
        <c:axId val="224505216"/>
        <c:axId val="224511104"/>
      </c:barChart>
      <c:catAx>
        <c:axId val="224505216"/>
        <c:scaling>
          <c:orientation val="maxMin"/>
        </c:scaling>
        <c:delete val="0"/>
        <c:axPos val="l"/>
        <c:numFmt formatCode="General" sourceLinked="0"/>
        <c:majorTickMark val="out"/>
        <c:minorTickMark val="none"/>
        <c:tickLblPos val="nextTo"/>
        <c:txPr>
          <a:bodyPr/>
          <a:lstStyle/>
          <a:p>
            <a:pPr>
              <a:defRPr sz="1000"/>
            </a:pPr>
            <a:endParaRPr lang="en-US"/>
          </a:p>
        </c:txPr>
        <c:crossAx val="224511104"/>
        <c:crosses val="autoZero"/>
        <c:auto val="1"/>
        <c:lblAlgn val="ctr"/>
        <c:lblOffset val="100"/>
        <c:noMultiLvlLbl val="0"/>
      </c:catAx>
      <c:valAx>
        <c:axId val="224511104"/>
        <c:scaling>
          <c:orientation val="minMax"/>
        </c:scaling>
        <c:delete val="1"/>
        <c:axPos val="t"/>
        <c:numFmt formatCode="0%" sourceLinked="1"/>
        <c:majorTickMark val="out"/>
        <c:minorTickMark val="none"/>
        <c:tickLblPos val="nextTo"/>
        <c:crossAx val="22450521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03062252200201"/>
          <c:y val="3.6348885816883315E-2"/>
          <c:w val="0.29651237973187267"/>
          <c:h val="0.85109107802677331"/>
        </c:manualLayout>
      </c:layout>
      <c:barChart>
        <c:barDir val="bar"/>
        <c:grouping val="clustered"/>
        <c:varyColors val="0"/>
        <c:ser>
          <c:idx val="0"/>
          <c:order val="0"/>
          <c:tx>
            <c:strRef>
              <c:f>Sheet1!$B$1</c:f>
              <c:strCache>
                <c:ptCount val="1"/>
                <c:pt idx="0">
                  <c:v>Typical</c:v>
                </c:pt>
              </c:strCache>
            </c:strRef>
          </c:tx>
          <c:spPr>
            <a:solidFill>
              <a:srgbClr val="84C6B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Pre-business case</c:v>
                </c:pt>
                <c:pt idx="1">
                  <c:v>Business case validation (pre-design)</c:v>
                </c:pt>
                <c:pt idx="2">
                  <c:v>During conceptualization (0-15% design)</c:v>
                </c:pt>
                <c:pt idx="3">
                  <c:v>During schematic design (15-30%)</c:v>
                </c:pt>
                <c:pt idx="4">
                  <c:v>During design development (30-60%)</c:v>
                </c:pt>
                <c:pt idx="5">
                  <c:v>During construction documents (60-90%)</c:v>
                </c:pt>
                <c:pt idx="6">
                  <c:v>End of construction documents or later (100% CD)</c:v>
                </c:pt>
              </c:strCache>
            </c:strRef>
          </c:cat>
          <c:val>
            <c:numRef>
              <c:f>Sheet1!$B$2:$B$8</c:f>
              <c:numCache>
                <c:formatCode>0%</c:formatCode>
                <c:ptCount val="7"/>
                <c:pt idx="0">
                  <c:v>0.03</c:v>
                </c:pt>
                <c:pt idx="1">
                  <c:v>0.09</c:v>
                </c:pt>
                <c:pt idx="2">
                  <c:v>0.22</c:v>
                </c:pt>
                <c:pt idx="3">
                  <c:v>0.15</c:v>
                </c:pt>
                <c:pt idx="4">
                  <c:v>0.27</c:v>
                </c:pt>
                <c:pt idx="5">
                  <c:v>0.16</c:v>
                </c:pt>
                <c:pt idx="6">
                  <c:v>0.09</c:v>
                </c:pt>
              </c:numCache>
            </c:numRef>
          </c:val>
          <c:extLst>
            <c:ext xmlns:c16="http://schemas.microsoft.com/office/drawing/2014/chart" uri="{C3380CC4-5D6E-409C-BE32-E72D297353CC}">
              <c16:uniqueId val="{00000000-1974-4445-8223-1EBF7B36568B}"/>
            </c:ext>
          </c:extLst>
        </c:ser>
        <c:ser>
          <c:idx val="1"/>
          <c:order val="1"/>
          <c:tx>
            <c:strRef>
              <c:f>Sheet1!$C$1</c:f>
              <c:strCache>
                <c:ptCount val="1"/>
                <c:pt idx="0">
                  <c:v>Best Performing </c:v>
                </c:pt>
              </c:strCache>
            </c:strRef>
          </c:tx>
          <c:spPr>
            <a:solidFill>
              <a:srgbClr val="1A6B7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Pre-business case</c:v>
                </c:pt>
                <c:pt idx="1">
                  <c:v>Business case validation (pre-design)</c:v>
                </c:pt>
                <c:pt idx="2">
                  <c:v>During conceptualization (0-15% design)</c:v>
                </c:pt>
                <c:pt idx="3">
                  <c:v>During schematic design (15-30%)</c:v>
                </c:pt>
                <c:pt idx="4">
                  <c:v>During design development (30-60%)</c:v>
                </c:pt>
                <c:pt idx="5">
                  <c:v>During construction documents (60-90%)</c:v>
                </c:pt>
                <c:pt idx="6">
                  <c:v>End of construction documents or later (100% CD)</c:v>
                </c:pt>
              </c:strCache>
            </c:strRef>
          </c:cat>
          <c:val>
            <c:numRef>
              <c:f>Sheet1!$C$2:$C$8</c:f>
              <c:numCache>
                <c:formatCode>0%</c:formatCode>
                <c:ptCount val="7"/>
                <c:pt idx="0">
                  <c:v>0.09</c:v>
                </c:pt>
                <c:pt idx="1">
                  <c:v>0.25</c:v>
                </c:pt>
                <c:pt idx="2">
                  <c:v>0.42</c:v>
                </c:pt>
                <c:pt idx="3">
                  <c:v>7.0000000000000007E-2</c:v>
                </c:pt>
                <c:pt idx="4">
                  <c:v>0.11</c:v>
                </c:pt>
                <c:pt idx="5">
                  <c:v>0.03</c:v>
                </c:pt>
                <c:pt idx="6">
                  <c:v>0.04</c:v>
                </c:pt>
              </c:numCache>
            </c:numRef>
          </c:val>
          <c:extLst>
            <c:ext xmlns:c16="http://schemas.microsoft.com/office/drawing/2014/chart" uri="{C3380CC4-5D6E-409C-BE32-E72D297353CC}">
              <c16:uniqueId val="{00000001-1974-4445-8223-1EBF7B36568B}"/>
            </c:ext>
          </c:extLst>
        </c:ser>
        <c:dLbls>
          <c:showLegendKey val="0"/>
          <c:showVal val="0"/>
          <c:showCatName val="0"/>
          <c:showSerName val="0"/>
          <c:showPercent val="0"/>
          <c:showBubbleSize val="0"/>
        </c:dLbls>
        <c:gapWidth val="80"/>
        <c:axId val="224199040"/>
        <c:axId val="224200576"/>
      </c:barChart>
      <c:catAx>
        <c:axId val="224199040"/>
        <c:scaling>
          <c:orientation val="maxMin"/>
        </c:scaling>
        <c:delete val="0"/>
        <c:axPos val="l"/>
        <c:numFmt formatCode="General" sourceLinked="0"/>
        <c:majorTickMark val="out"/>
        <c:minorTickMark val="none"/>
        <c:tickLblPos val="nextTo"/>
        <c:txPr>
          <a:bodyPr/>
          <a:lstStyle/>
          <a:p>
            <a:pPr>
              <a:defRPr sz="1000"/>
            </a:pPr>
            <a:endParaRPr lang="en-US"/>
          </a:p>
        </c:txPr>
        <c:crossAx val="224200576"/>
        <c:crosses val="autoZero"/>
        <c:auto val="1"/>
        <c:lblAlgn val="ctr"/>
        <c:lblOffset val="100"/>
        <c:noMultiLvlLbl val="0"/>
      </c:catAx>
      <c:valAx>
        <c:axId val="224200576"/>
        <c:scaling>
          <c:orientation val="minMax"/>
        </c:scaling>
        <c:delete val="1"/>
        <c:axPos val="t"/>
        <c:numFmt formatCode="0%" sourceLinked="1"/>
        <c:majorTickMark val="out"/>
        <c:minorTickMark val="none"/>
        <c:tickLblPos val="nextTo"/>
        <c:crossAx val="22419904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88288020601197"/>
          <c:y val="7.2967712012037236E-2"/>
          <c:w val="0.66940580344123646"/>
          <c:h val="0.85706365930530248"/>
        </c:manualLayout>
      </c:layout>
      <c:barChart>
        <c:barDir val="bar"/>
        <c:grouping val="clustered"/>
        <c:varyColors val="0"/>
        <c:dLbls>
          <c:showLegendKey val="0"/>
          <c:showVal val="1"/>
          <c:showCatName val="0"/>
          <c:showSerName val="0"/>
          <c:showPercent val="0"/>
          <c:showBubbleSize val="0"/>
        </c:dLbls>
        <c:gapWidth val="25"/>
        <c:axId val="201389184"/>
        <c:axId val="201390720"/>
      </c:barChart>
      <c:catAx>
        <c:axId val="201389184"/>
        <c:scaling>
          <c:orientation val="minMax"/>
        </c:scaling>
        <c:delete val="0"/>
        <c:axPos val="l"/>
        <c:numFmt formatCode="0%" sourceLinked="1"/>
        <c:majorTickMark val="out"/>
        <c:minorTickMark val="none"/>
        <c:tickLblPos val="nextTo"/>
        <c:txPr>
          <a:bodyPr/>
          <a:lstStyle/>
          <a:p>
            <a:pPr>
              <a:defRPr sz="800" b="1">
                <a:solidFill>
                  <a:schemeClr val="tx2"/>
                </a:solidFill>
              </a:defRPr>
            </a:pPr>
            <a:endParaRPr lang="en-US"/>
          </a:p>
        </c:txPr>
        <c:crossAx val="201390720"/>
        <c:crosses val="autoZero"/>
        <c:auto val="1"/>
        <c:lblAlgn val="ctr"/>
        <c:lblOffset val="100"/>
        <c:noMultiLvlLbl val="0"/>
      </c:catAx>
      <c:valAx>
        <c:axId val="201390720"/>
        <c:scaling>
          <c:orientation val="minMax"/>
          <c:max val="0.500000000000001"/>
        </c:scaling>
        <c:delete val="1"/>
        <c:axPos val="b"/>
        <c:numFmt formatCode="0%" sourceLinked="1"/>
        <c:majorTickMark val="out"/>
        <c:minorTickMark val="none"/>
        <c:tickLblPos val="nextTo"/>
        <c:crossAx val="201389184"/>
        <c:crosses val="autoZero"/>
        <c:crossBetween val="between"/>
      </c:valAx>
      <c:spPr>
        <a:noFill/>
        <a:ln w="25394">
          <a:noFill/>
        </a:ln>
      </c:spPr>
    </c:plotArea>
    <c:plotVisOnly val="1"/>
    <c:dispBlanksAs val="gap"/>
    <c:showDLblsOverMax val="0"/>
  </c:chart>
  <c:txPr>
    <a:bodyPr/>
    <a:lstStyle/>
    <a:p>
      <a:pPr>
        <a:defRPr sz="180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105313699785491E-2"/>
          <c:y val="0.12309815671745318"/>
          <c:w val="0.92086371465278805"/>
          <c:h val="0.54880709285156981"/>
        </c:manualLayout>
      </c:layout>
      <c:barChart>
        <c:barDir val="col"/>
        <c:grouping val="clustered"/>
        <c:varyColors val="0"/>
        <c:ser>
          <c:idx val="1"/>
          <c:order val="0"/>
          <c:tx>
            <c:strRef>
              <c:f>Sheet1!$B$1</c:f>
              <c:strCache>
                <c:ptCount val="1"/>
                <c:pt idx="0">
                  <c:v>Best Performing</c:v>
                </c:pt>
              </c:strCache>
            </c:strRef>
          </c:tx>
          <c:spPr>
            <a:solidFill>
              <a:srgbClr val="1A6B7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Final construction cost was lower than the estimated cost at the start of construction</c:v>
                </c:pt>
                <c:pt idx="1">
                  <c:v>No variance-final construction cost matched the estimated cost at the start of construction</c:v>
                </c:pt>
                <c:pt idx="2">
                  <c:v>Final construction cost was higher than the estimated cost at the start of construction</c:v>
                </c:pt>
                <c:pt idx="4">
                  <c:v>Final construction cost was lower than original allocated budget</c:v>
                </c:pt>
                <c:pt idx="5">
                  <c:v>No variance-final construction cost matched original allocated budget</c:v>
                </c:pt>
                <c:pt idx="6">
                  <c:v>Final construction cost was higher than original allocated budget</c:v>
                </c:pt>
              </c:strCache>
            </c:strRef>
          </c:cat>
          <c:val>
            <c:numRef>
              <c:f>Sheet1!$B$2:$B$8</c:f>
              <c:numCache>
                <c:formatCode>0%</c:formatCode>
                <c:ptCount val="7"/>
                <c:pt idx="0">
                  <c:v>0.46</c:v>
                </c:pt>
                <c:pt idx="1">
                  <c:v>0.36</c:v>
                </c:pt>
                <c:pt idx="2">
                  <c:v>0.18</c:v>
                </c:pt>
                <c:pt idx="4">
                  <c:v>0.46</c:v>
                </c:pt>
                <c:pt idx="5">
                  <c:v>0.37</c:v>
                </c:pt>
                <c:pt idx="6">
                  <c:v>0.17</c:v>
                </c:pt>
              </c:numCache>
            </c:numRef>
          </c:val>
          <c:extLst>
            <c:ext xmlns:c16="http://schemas.microsoft.com/office/drawing/2014/chart" uri="{C3380CC4-5D6E-409C-BE32-E72D297353CC}">
              <c16:uniqueId val="{00000000-605A-4E4D-BB87-F2E1E189D823}"/>
            </c:ext>
          </c:extLst>
        </c:ser>
        <c:ser>
          <c:idx val="0"/>
          <c:order val="1"/>
          <c:tx>
            <c:strRef>
              <c:f>Sheet1!$C$1</c:f>
              <c:strCache>
                <c:ptCount val="1"/>
                <c:pt idx="0">
                  <c:v>Typical</c:v>
                </c:pt>
              </c:strCache>
            </c:strRef>
          </c:tx>
          <c:spPr>
            <a:solidFill>
              <a:srgbClr val="84C6B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Final construction cost was lower than the estimated cost at the start of construction</c:v>
                </c:pt>
                <c:pt idx="1">
                  <c:v>No variance-final construction cost matched the estimated cost at the start of construction</c:v>
                </c:pt>
                <c:pt idx="2">
                  <c:v>Final construction cost was higher than the estimated cost at the start of construction</c:v>
                </c:pt>
                <c:pt idx="4">
                  <c:v>Final construction cost was lower than original allocated budget</c:v>
                </c:pt>
                <c:pt idx="5">
                  <c:v>No variance-final construction cost matched original allocated budget</c:v>
                </c:pt>
                <c:pt idx="6">
                  <c:v>Final construction cost was higher than original allocated budget</c:v>
                </c:pt>
              </c:strCache>
            </c:strRef>
          </c:cat>
          <c:val>
            <c:numRef>
              <c:f>Sheet1!$C$2:$C$8</c:f>
              <c:numCache>
                <c:formatCode>0%</c:formatCode>
                <c:ptCount val="7"/>
                <c:pt idx="0">
                  <c:v>0.11</c:v>
                </c:pt>
                <c:pt idx="1">
                  <c:v>0.3</c:v>
                </c:pt>
                <c:pt idx="2">
                  <c:v>0.59</c:v>
                </c:pt>
                <c:pt idx="4">
                  <c:v>0.1</c:v>
                </c:pt>
                <c:pt idx="5">
                  <c:v>0.41</c:v>
                </c:pt>
                <c:pt idx="6">
                  <c:v>0.49</c:v>
                </c:pt>
              </c:numCache>
            </c:numRef>
          </c:val>
          <c:extLst>
            <c:ext xmlns:c16="http://schemas.microsoft.com/office/drawing/2014/chart" uri="{C3380CC4-5D6E-409C-BE32-E72D297353CC}">
              <c16:uniqueId val="{00000001-605A-4E4D-BB87-F2E1E189D823}"/>
            </c:ext>
          </c:extLst>
        </c:ser>
        <c:dLbls>
          <c:showLegendKey val="0"/>
          <c:showVal val="0"/>
          <c:showCatName val="0"/>
          <c:showSerName val="0"/>
          <c:showPercent val="0"/>
          <c:showBubbleSize val="0"/>
        </c:dLbls>
        <c:gapWidth val="100"/>
        <c:axId val="145020800"/>
        <c:axId val="145022336"/>
      </c:barChart>
      <c:catAx>
        <c:axId val="145020800"/>
        <c:scaling>
          <c:orientation val="maxMin"/>
        </c:scaling>
        <c:delete val="0"/>
        <c:axPos val="b"/>
        <c:numFmt formatCode="General" sourceLinked="0"/>
        <c:majorTickMark val="out"/>
        <c:minorTickMark val="none"/>
        <c:tickLblPos val="nextTo"/>
        <c:txPr>
          <a:bodyPr/>
          <a:lstStyle/>
          <a:p>
            <a:pPr>
              <a:defRPr sz="800">
                <a:solidFill>
                  <a:schemeClr val="tx1"/>
                </a:solidFill>
              </a:defRPr>
            </a:pPr>
            <a:endParaRPr lang="en-US"/>
          </a:p>
        </c:txPr>
        <c:crossAx val="145022336"/>
        <c:crosses val="autoZero"/>
        <c:auto val="1"/>
        <c:lblAlgn val="ctr"/>
        <c:lblOffset val="100"/>
        <c:noMultiLvlLbl val="0"/>
      </c:catAx>
      <c:valAx>
        <c:axId val="145022336"/>
        <c:scaling>
          <c:orientation val="minMax"/>
        </c:scaling>
        <c:delete val="1"/>
        <c:axPos val="r"/>
        <c:numFmt formatCode="0%" sourceLinked="1"/>
        <c:majorTickMark val="out"/>
        <c:minorTickMark val="none"/>
        <c:tickLblPos val="nextTo"/>
        <c:crossAx val="14502080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093586273393663"/>
          <c:y val="3.8291723176880899E-2"/>
          <c:w val="0.46103576863651674"/>
          <c:h val="0.84313193951826437"/>
        </c:manualLayout>
      </c:layout>
      <c:barChart>
        <c:barDir val="bar"/>
        <c:grouping val="clustered"/>
        <c:varyColors val="0"/>
        <c:ser>
          <c:idx val="0"/>
          <c:order val="0"/>
          <c:tx>
            <c:strRef>
              <c:f>Sheet1!$B$1</c:f>
              <c:strCache>
                <c:ptCount val="1"/>
                <c:pt idx="0">
                  <c:v>Typical</c:v>
                </c:pt>
              </c:strCache>
            </c:strRef>
          </c:tx>
          <c:spPr>
            <a:solidFill>
              <a:srgbClr val="84C6B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Pre-Qualified open bid</c:v>
                </c:pt>
                <c:pt idx="1">
                  <c:v>Fee &amp; GCs</c:v>
                </c:pt>
                <c:pt idx="2">
                  <c:v>Best Value (price + proposal)</c:v>
                </c:pt>
                <c:pt idx="3">
                  <c:v>Negotiated</c:v>
                </c:pt>
                <c:pt idx="4">
                  <c:v>Open bid</c:v>
                </c:pt>
                <c:pt idx="5">
                  <c:v>Self-selected team</c:v>
                </c:pt>
                <c:pt idx="6">
                  <c:v>Sole source</c:v>
                </c:pt>
                <c:pt idx="7">
                  <c:v>Other </c:v>
                </c:pt>
              </c:strCache>
            </c:strRef>
          </c:cat>
          <c:val>
            <c:numRef>
              <c:f>Sheet1!$B$2:$B$9</c:f>
              <c:numCache>
                <c:formatCode>0%</c:formatCode>
                <c:ptCount val="8"/>
                <c:pt idx="0">
                  <c:v>0.24</c:v>
                </c:pt>
                <c:pt idx="1">
                  <c:v>0.15</c:v>
                </c:pt>
                <c:pt idx="2">
                  <c:v>0.21</c:v>
                </c:pt>
                <c:pt idx="3">
                  <c:v>0.1</c:v>
                </c:pt>
                <c:pt idx="4">
                  <c:v>0.16</c:v>
                </c:pt>
                <c:pt idx="5">
                  <c:v>0.06</c:v>
                </c:pt>
                <c:pt idx="6">
                  <c:v>0.01</c:v>
                </c:pt>
                <c:pt idx="7">
                  <c:v>7.0000000000000007E-2</c:v>
                </c:pt>
              </c:numCache>
            </c:numRef>
          </c:val>
          <c:extLst>
            <c:ext xmlns:c16="http://schemas.microsoft.com/office/drawing/2014/chart" uri="{C3380CC4-5D6E-409C-BE32-E72D297353CC}">
              <c16:uniqueId val="{00000000-032A-46A7-AAAE-9DE744F3646B}"/>
            </c:ext>
          </c:extLst>
        </c:ser>
        <c:ser>
          <c:idx val="1"/>
          <c:order val="1"/>
          <c:tx>
            <c:strRef>
              <c:f>Sheet1!$C$1</c:f>
              <c:strCache>
                <c:ptCount val="1"/>
                <c:pt idx="0">
                  <c:v>Best Performing</c:v>
                </c:pt>
              </c:strCache>
            </c:strRef>
          </c:tx>
          <c:spPr>
            <a:solidFill>
              <a:srgbClr val="1A6B7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Pre-Qualified open bid</c:v>
                </c:pt>
                <c:pt idx="1">
                  <c:v>Fee &amp; GCs</c:v>
                </c:pt>
                <c:pt idx="2">
                  <c:v>Best Value (price + proposal)</c:v>
                </c:pt>
                <c:pt idx="3">
                  <c:v>Negotiated</c:v>
                </c:pt>
                <c:pt idx="4">
                  <c:v>Open bid</c:v>
                </c:pt>
                <c:pt idx="5">
                  <c:v>Self-selected team</c:v>
                </c:pt>
                <c:pt idx="6">
                  <c:v>Sole source</c:v>
                </c:pt>
                <c:pt idx="7">
                  <c:v>Other </c:v>
                </c:pt>
              </c:strCache>
            </c:strRef>
          </c:cat>
          <c:val>
            <c:numRef>
              <c:f>Sheet1!$C$2:$C$9</c:f>
              <c:numCache>
                <c:formatCode>0%</c:formatCode>
                <c:ptCount val="8"/>
                <c:pt idx="0">
                  <c:v>0.11</c:v>
                </c:pt>
                <c:pt idx="1">
                  <c:v>0.09</c:v>
                </c:pt>
                <c:pt idx="2">
                  <c:v>0.35</c:v>
                </c:pt>
                <c:pt idx="3">
                  <c:v>0.17</c:v>
                </c:pt>
                <c:pt idx="4">
                  <c:v>0.06</c:v>
                </c:pt>
                <c:pt idx="5">
                  <c:v>0.12</c:v>
                </c:pt>
                <c:pt idx="6">
                  <c:v>0</c:v>
                </c:pt>
                <c:pt idx="7">
                  <c:v>0.1</c:v>
                </c:pt>
              </c:numCache>
            </c:numRef>
          </c:val>
          <c:extLst>
            <c:ext xmlns:c16="http://schemas.microsoft.com/office/drawing/2014/chart" uri="{C3380CC4-5D6E-409C-BE32-E72D297353CC}">
              <c16:uniqueId val="{00000001-032A-46A7-AAAE-9DE744F3646B}"/>
            </c:ext>
          </c:extLst>
        </c:ser>
        <c:dLbls>
          <c:showLegendKey val="0"/>
          <c:showVal val="0"/>
          <c:showCatName val="0"/>
          <c:showSerName val="0"/>
          <c:showPercent val="0"/>
          <c:showBubbleSize val="0"/>
        </c:dLbls>
        <c:gapWidth val="60"/>
        <c:axId val="201445760"/>
        <c:axId val="201447296"/>
      </c:barChart>
      <c:catAx>
        <c:axId val="201445760"/>
        <c:scaling>
          <c:orientation val="maxMin"/>
        </c:scaling>
        <c:delete val="0"/>
        <c:axPos val="l"/>
        <c:numFmt formatCode="General" sourceLinked="0"/>
        <c:majorTickMark val="out"/>
        <c:minorTickMark val="none"/>
        <c:tickLblPos val="nextTo"/>
        <c:txPr>
          <a:bodyPr/>
          <a:lstStyle/>
          <a:p>
            <a:pPr>
              <a:defRPr sz="1000"/>
            </a:pPr>
            <a:endParaRPr lang="en-US"/>
          </a:p>
        </c:txPr>
        <c:crossAx val="201447296"/>
        <c:crosses val="autoZero"/>
        <c:auto val="1"/>
        <c:lblAlgn val="ctr"/>
        <c:lblOffset val="100"/>
        <c:noMultiLvlLbl val="0"/>
      </c:catAx>
      <c:valAx>
        <c:axId val="201447296"/>
        <c:scaling>
          <c:orientation val="minMax"/>
        </c:scaling>
        <c:delete val="1"/>
        <c:axPos val="t"/>
        <c:numFmt formatCode="0%" sourceLinked="1"/>
        <c:majorTickMark val="out"/>
        <c:minorTickMark val="none"/>
        <c:tickLblPos val="nextTo"/>
        <c:crossAx val="201445760"/>
        <c:crosses val="autoZero"/>
        <c:crossBetween val="between"/>
      </c:valAx>
    </c:plotArea>
    <c:legend>
      <c:legendPos val="b"/>
      <c:layout>
        <c:manualLayout>
          <c:xMode val="edge"/>
          <c:yMode val="edge"/>
          <c:x val="0.21353051195966591"/>
          <c:y val="0.91275325438532062"/>
          <c:w val="0.43720635215668963"/>
          <c:h val="5.9398219667856987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88288020601197"/>
          <c:y val="7.2967712012037236E-2"/>
          <c:w val="0.66940580344123646"/>
          <c:h val="0.85706365930530248"/>
        </c:manualLayout>
      </c:layout>
      <c:barChart>
        <c:barDir val="bar"/>
        <c:grouping val="clustered"/>
        <c:varyColors val="0"/>
        <c:dLbls>
          <c:showLegendKey val="0"/>
          <c:showVal val="1"/>
          <c:showCatName val="0"/>
          <c:showSerName val="0"/>
          <c:showPercent val="0"/>
          <c:showBubbleSize val="0"/>
        </c:dLbls>
        <c:gapWidth val="25"/>
        <c:axId val="224303360"/>
        <c:axId val="224313344"/>
      </c:barChart>
      <c:catAx>
        <c:axId val="224303360"/>
        <c:scaling>
          <c:orientation val="minMax"/>
        </c:scaling>
        <c:delete val="0"/>
        <c:axPos val="l"/>
        <c:numFmt formatCode="0%" sourceLinked="1"/>
        <c:majorTickMark val="out"/>
        <c:minorTickMark val="none"/>
        <c:tickLblPos val="nextTo"/>
        <c:txPr>
          <a:bodyPr/>
          <a:lstStyle/>
          <a:p>
            <a:pPr>
              <a:defRPr sz="800" b="1">
                <a:solidFill>
                  <a:schemeClr val="tx2"/>
                </a:solidFill>
              </a:defRPr>
            </a:pPr>
            <a:endParaRPr lang="en-US"/>
          </a:p>
        </c:txPr>
        <c:crossAx val="224313344"/>
        <c:crosses val="autoZero"/>
        <c:auto val="1"/>
        <c:lblAlgn val="ctr"/>
        <c:lblOffset val="100"/>
        <c:noMultiLvlLbl val="0"/>
      </c:catAx>
      <c:valAx>
        <c:axId val="224313344"/>
        <c:scaling>
          <c:orientation val="minMax"/>
          <c:max val="0.500000000000001"/>
        </c:scaling>
        <c:delete val="1"/>
        <c:axPos val="b"/>
        <c:numFmt formatCode="0%" sourceLinked="1"/>
        <c:majorTickMark val="out"/>
        <c:minorTickMark val="none"/>
        <c:tickLblPos val="nextTo"/>
        <c:crossAx val="224303360"/>
        <c:crosses val="autoZero"/>
        <c:crossBetween val="between"/>
      </c:valAx>
      <c:spPr>
        <a:noFill/>
        <a:ln w="25394">
          <a:noFill/>
        </a:ln>
      </c:spPr>
    </c:plotArea>
    <c:plotVisOnly val="1"/>
    <c:dispBlanksAs val="gap"/>
    <c:showDLblsOverMax val="0"/>
  </c:chart>
  <c:txPr>
    <a:bodyPr/>
    <a:lstStyle/>
    <a:p>
      <a:pPr>
        <a:defRPr sz="1801"/>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Typical</c:v>
                </c:pt>
              </c:strCache>
            </c:strRef>
          </c:tx>
          <c:spPr>
            <a:solidFill>
              <a:srgbClr val="84C6B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Construction Management at Risk</c:v>
                </c:pt>
                <c:pt idx="1">
                  <c:v>Design-bid-build </c:v>
                </c:pt>
                <c:pt idx="2">
                  <c:v>Design-build based on initial design</c:v>
                </c:pt>
                <c:pt idx="3">
                  <c:v>Design-build/EPC/Turnkey based on program/requirements</c:v>
                </c:pt>
                <c:pt idx="4">
                  <c:v>Integrated project delivery (multi-party agreement)</c:v>
                </c:pt>
                <c:pt idx="5">
                  <c:v>Other </c:v>
                </c:pt>
              </c:strCache>
            </c:strRef>
          </c:cat>
          <c:val>
            <c:numRef>
              <c:f>Sheet1!$B$2:$B$7</c:f>
              <c:numCache>
                <c:formatCode>0%</c:formatCode>
                <c:ptCount val="6"/>
                <c:pt idx="0">
                  <c:v>0.38</c:v>
                </c:pt>
                <c:pt idx="1">
                  <c:v>0.41</c:v>
                </c:pt>
                <c:pt idx="2">
                  <c:v>0.09</c:v>
                </c:pt>
                <c:pt idx="3">
                  <c:v>0.05</c:v>
                </c:pt>
                <c:pt idx="4">
                  <c:v>0.01</c:v>
                </c:pt>
                <c:pt idx="5">
                  <c:v>0.06</c:v>
                </c:pt>
              </c:numCache>
            </c:numRef>
          </c:val>
          <c:extLst>
            <c:ext xmlns:c16="http://schemas.microsoft.com/office/drawing/2014/chart" uri="{C3380CC4-5D6E-409C-BE32-E72D297353CC}">
              <c16:uniqueId val="{00000000-7C3E-4206-9462-E32A77481651}"/>
            </c:ext>
          </c:extLst>
        </c:ser>
        <c:ser>
          <c:idx val="1"/>
          <c:order val="1"/>
          <c:tx>
            <c:strRef>
              <c:f>Sheet1!$C$1</c:f>
              <c:strCache>
                <c:ptCount val="1"/>
                <c:pt idx="0">
                  <c:v>Best Performing</c:v>
                </c:pt>
              </c:strCache>
            </c:strRef>
          </c:tx>
          <c:spPr>
            <a:solidFill>
              <a:srgbClr val="1A6B7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Construction Management at Risk</c:v>
                </c:pt>
                <c:pt idx="1">
                  <c:v>Design-bid-build </c:v>
                </c:pt>
                <c:pt idx="2">
                  <c:v>Design-build based on initial design</c:v>
                </c:pt>
                <c:pt idx="3">
                  <c:v>Design-build/EPC/Turnkey based on program/requirements</c:v>
                </c:pt>
                <c:pt idx="4">
                  <c:v>Integrated project delivery (multi-party agreement)</c:v>
                </c:pt>
                <c:pt idx="5">
                  <c:v>Other </c:v>
                </c:pt>
              </c:strCache>
            </c:strRef>
          </c:cat>
          <c:val>
            <c:numRef>
              <c:f>Sheet1!$C$2:$C$7</c:f>
              <c:numCache>
                <c:formatCode>0%</c:formatCode>
                <c:ptCount val="6"/>
                <c:pt idx="0">
                  <c:v>0.31</c:v>
                </c:pt>
                <c:pt idx="1">
                  <c:v>0.11</c:v>
                </c:pt>
                <c:pt idx="2">
                  <c:v>0.11</c:v>
                </c:pt>
                <c:pt idx="3">
                  <c:v>0.12</c:v>
                </c:pt>
                <c:pt idx="4">
                  <c:v>0.22</c:v>
                </c:pt>
                <c:pt idx="5">
                  <c:v>0.12</c:v>
                </c:pt>
              </c:numCache>
            </c:numRef>
          </c:val>
          <c:extLst>
            <c:ext xmlns:c16="http://schemas.microsoft.com/office/drawing/2014/chart" uri="{C3380CC4-5D6E-409C-BE32-E72D297353CC}">
              <c16:uniqueId val="{00000001-7C3E-4206-9462-E32A77481651}"/>
            </c:ext>
          </c:extLst>
        </c:ser>
        <c:dLbls>
          <c:showLegendKey val="0"/>
          <c:showVal val="0"/>
          <c:showCatName val="0"/>
          <c:showSerName val="0"/>
          <c:showPercent val="0"/>
          <c:showBubbleSize val="0"/>
        </c:dLbls>
        <c:gapWidth val="150"/>
        <c:axId val="201549312"/>
        <c:axId val="201550848"/>
      </c:barChart>
      <c:catAx>
        <c:axId val="201549312"/>
        <c:scaling>
          <c:orientation val="maxMin"/>
        </c:scaling>
        <c:delete val="0"/>
        <c:axPos val="l"/>
        <c:numFmt formatCode="General" sourceLinked="0"/>
        <c:majorTickMark val="out"/>
        <c:minorTickMark val="none"/>
        <c:tickLblPos val="nextTo"/>
        <c:txPr>
          <a:bodyPr/>
          <a:lstStyle/>
          <a:p>
            <a:pPr>
              <a:defRPr sz="1000"/>
            </a:pPr>
            <a:endParaRPr lang="en-US"/>
          </a:p>
        </c:txPr>
        <c:crossAx val="201550848"/>
        <c:crosses val="autoZero"/>
        <c:auto val="1"/>
        <c:lblAlgn val="ctr"/>
        <c:lblOffset val="100"/>
        <c:noMultiLvlLbl val="0"/>
      </c:catAx>
      <c:valAx>
        <c:axId val="201550848"/>
        <c:scaling>
          <c:orientation val="minMax"/>
        </c:scaling>
        <c:delete val="1"/>
        <c:axPos val="t"/>
        <c:numFmt formatCode="0%" sourceLinked="1"/>
        <c:majorTickMark val="out"/>
        <c:minorTickMark val="none"/>
        <c:tickLblPos val="nextTo"/>
        <c:crossAx val="201549312"/>
        <c:crosses val="autoZero"/>
        <c:crossBetween val="between"/>
      </c:valAx>
    </c:plotArea>
    <c:legend>
      <c:legendPos val="b"/>
      <c:layout>
        <c:manualLayout>
          <c:xMode val="edge"/>
          <c:yMode val="edge"/>
          <c:x val="0.27610347494101128"/>
          <c:y val="0.90520763109606162"/>
          <c:w val="0.46669126907244468"/>
          <c:h val="5.5653274881510499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979752477368121"/>
          <c:y val="3.5935774513690191E-2"/>
          <c:w val="0.44668774256985255"/>
          <c:h val="0.85278345338934547"/>
        </c:manualLayout>
      </c:layout>
      <c:barChart>
        <c:barDir val="bar"/>
        <c:grouping val="clustered"/>
        <c:varyColors val="0"/>
        <c:ser>
          <c:idx val="0"/>
          <c:order val="0"/>
          <c:tx>
            <c:strRef>
              <c:f>Sheet1!$B$1</c:f>
              <c:strCache>
                <c:ptCount val="1"/>
                <c:pt idx="0">
                  <c:v>Typical</c:v>
                </c:pt>
              </c:strCache>
            </c:strRef>
          </c:tx>
          <c:spPr>
            <a:solidFill>
              <a:srgbClr val="84C6B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Lump Sum</c:v>
                </c:pt>
                <c:pt idx="1">
                  <c:v>Guaranteed Maximum Price (with or without shared savings)</c:v>
                </c:pt>
                <c:pt idx="2">
                  <c:v>Guaranteed Maximum Price converted to Lump Sum</c:v>
                </c:pt>
                <c:pt idx="3">
                  <c:v>Cost Reimbursable (Fixed or % Fee)</c:v>
                </c:pt>
                <c:pt idx="4">
                  <c:v>Cost Reimbursable with target and shared risk and reward</c:v>
                </c:pt>
                <c:pt idx="5">
                  <c:v>Unit Price</c:v>
                </c:pt>
              </c:strCache>
            </c:strRef>
          </c:cat>
          <c:val>
            <c:numRef>
              <c:f>Sheet1!$B$2:$B$7</c:f>
              <c:numCache>
                <c:formatCode>0%</c:formatCode>
                <c:ptCount val="6"/>
                <c:pt idx="0">
                  <c:v>0.44</c:v>
                </c:pt>
                <c:pt idx="1">
                  <c:v>0.38</c:v>
                </c:pt>
                <c:pt idx="2">
                  <c:v>0.12</c:v>
                </c:pt>
                <c:pt idx="3">
                  <c:v>0.03</c:v>
                </c:pt>
                <c:pt idx="4">
                  <c:v>0.01</c:v>
                </c:pt>
                <c:pt idx="5">
                  <c:v>0.01</c:v>
                </c:pt>
              </c:numCache>
            </c:numRef>
          </c:val>
          <c:extLst>
            <c:ext xmlns:c16="http://schemas.microsoft.com/office/drawing/2014/chart" uri="{C3380CC4-5D6E-409C-BE32-E72D297353CC}">
              <c16:uniqueId val="{00000000-4649-49B4-A533-CC888DF1DB13}"/>
            </c:ext>
          </c:extLst>
        </c:ser>
        <c:ser>
          <c:idx val="1"/>
          <c:order val="1"/>
          <c:tx>
            <c:strRef>
              <c:f>Sheet1!$C$1</c:f>
              <c:strCache>
                <c:ptCount val="1"/>
                <c:pt idx="0">
                  <c:v>Best Performing</c:v>
                </c:pt>
              </c:strCache>
            </c:strRef>
          </c:tx>
          <c:spPr>
            <a:solidFill>
              <a:srgbClr val="1A6B7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Lump Sum</c:v>
                </c:pt>
                <c:pt idx="1">
                  <c:v>Guaranteed Maximum Price (with or without shared savings)</c:v>
                </c:pt>
                <c:pt idx="2">
                  <c:v>Guaranteed Maximum Price converted to Lump Sum</c:v>
                </c:pt>
                <c:pt idx="3">
                  <c:v>Cost Reimbursable (Fixed or % Fee)</c:v>
                </c:pt>
                <c:pt idx="4">
                  <c:v>Cost Reimbursable with target and shared risk and reward</c:v>
                </c:pt>
                <c:pt idx="5">
                  <c:v>Unit Price</c:v>
                </c:pt>
              </c:strCache>
            </c:strRef>
          </c:cat>
          <c:val>
            <c:numRef>
              <c:f>Sheet1!$C$2:$C$7</c:f>
              <c:numCache>
                <c:formatCode>0%</c:formatCode>
                <c:ptCount val="6"/>
                <c:pt idx="0">
                  <c:v>0.2</c:v>
                </c:pt>
                <c:pt idx="1">
                  <c:v>0.44</c:v>
                </c:pt>
                <c:pt idx="2">
                  <c:v>0.12</c:v>
                </c:pt>
                <c:pt idx="3">
                  <c:v>0.05</c:v>
                </c:pt>
                <c:pt idx="4">
                  <c:v>0.19</c:v>
                </c:pt>
                <c:pt idx="5">
                  <c:v>0</c:v>
                </c:pt>
              </c:numCache>
            </c:numRef>
          </c:val>
          <c:extLst>
            <c:ext xmlns:c16="http://schemas.microsoft.com/office/drawing/2014/chart" uri="{C3380CC4-5D6E-409C-BE32-E72D297353CC}">
              <c16:uniqueId val="{00000001-4649-49B4-A533-CC888DF1DB13}"/>
            </c:ext>
          </c:extLst>
        </c:ser>
        <c:dLbls>
          <c:showLegendKey val="0"/>
          <c:showVal val="0"/>
          <c:showCatName val="0"/>
          <c:showSerName val="0"/>
          <c:showPercent val="0"/>
          <c:showBubbleSize val="0"/>
        </c:dLbls>
        <c:gapWidth val="150"/>
        <c:axId val="225147136"/>
        <c:axId val="225148928"/>
      </c:barChart>
      <c:catAx>
        <c:axId val="225147136"/>
        <c:scaling>
          <c:orientation val="maxMin"/>
        </c:scaling>
        <c:delete val="0"/>
        <c:axPos val="l"/>
        <c:numFmt formatCode="General" sourceLinked="0"/>
        <c:majorTickMark val="out"/>
        <c:minorTickMark val="none"/>
        <c:tickLblPos val="nextTo"/>
        <c:txPr>
          <a:bodyPr/>
          <a:lstStyle/>
          <a:p>
            <a:pPr>
              <a:defRPr sz="1000"/>
            </a:pPr>
            <a:endParaRPr lang="en-US"/>
          </a:p>
        </c:txPr>
        <c:crossAx val="225148928"/>
        <c:crosses val="autoZero"/>
        <c:auto val="1"/>
        <c:lblAlgn val="ctr"/>
        <c:lblOffset val="100"/>
        <c:noMultiLvlLbl val="0"/>
      </c:catAx>
      <c:valAx>
        <c:axId val="225148928"/>
        <c:scaling>
          <c:orientation val="minMax"/>
        </c:scaling>
        <c:delete val="1"/>
        <c:axPos val="t"/>
        <c:numFmt formatCode="0%" sourceLinked="1"/>
        <c:majorTickMark val="out"/>
        <c:minorTickMark val="none"/>
        <c:tickLblPos val="nextTo"/>
        <c:crossAx val="22514713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'delta (2)'!$C$1</c:f>
              <c:strCache>
                <c:ptCount val="1"/>
                <c:pt idx="0">
                  <c:v>Best</c:v>
                </c:pt>
              </c:strCache>
            </c:strRef>
          </c:tx>
          <c:spPr>
            <a:solidFill>
              <a:srgbClr val="1A6B7F"/>
            </a:solidFill>
          </c:spPr>
          <c:invertIfNegative val="0"/>
          <c:dLbls>
            <c:spPr>
              <a:noFill/>
              <a:ln>
                <a:noFill/>
              </a:ln>
              <a:effectLst/>
            </c:spPr>
            <c:txPr>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'delta (2)'!$B$20:$B$29</c:f>
              <c:strCache>
                <c:ptCount val="10"/>
                <c:pt idx="0">
                  <c:v>Design to Budget</c:v>
                </c:pt>
                <c:pt idx="1">
                  <c:v>BIM Execution Plan</c:v>
                </c:pt>
                <c:pt idx="2">
                  <c:v>Last Planner System®</c:v>
                </c:pt>
                <c:pt idx="3">
                  <c:v>A3 Thinking</c:v>
                </c:pt>
                <c:pt idx="4">
                  <c:v>BIM Design authoring</c:v>
                </c:pt>
                <c:pt idx="5">
                  <c:v>Full-team On-boarding</c:v>
                </c:pt>
                <c:pt idx="6">
                  <c:v>Conceptual/Continuous Estimating</c:v>
                </c:pt>
                <c:pt idx="7">
                  <c:v>Prefab/Modularization</c:v>
                </c:pt>
                <c:pt idx="8">
                  <c:v>Target Value Design</c:v>
                </c:pt>
                <c:pt idx="9">
                  <c:v>Co-location Big Room</c:v>
                </c:pt>
              </c:strCache>
            </c:strRef>
          </c:cat>
          <c:val>
            <c:numRef>
              <c:f>'delta (2)'!$C$20:$C$29</c:f>
              <c:numCache>
                <c:formatCode>0%</c:formatCode>
                <c:ptCount val="10"/>
                <c:pt idx="0">
                  <c:v>0.61</c:v>
                </c:pt>
                <c:pt idx="1">
                  <c:v>0.31</c:v>
                </c:pt>
                <c:pt idx="2">
                  <c:v>0.4</c:v>
                </c:pt>
                <c:pt idx="3">
                  <c:v>0.27</c:v>
                </c:pt>
                <c:pt idx="4">
                  <c:v>0.41</c:v>
                </c:pt>
                <c:pt idx="5">
                  <c:v>0.41</c:v>
                </c:pt>
                <c:pt idx="6">
                  <c:v>0.48</c:v>
                </c:pt>
                <c:pt idx="7">
                  <c:v>0.49</c:v>
                </c:pt>
                <c:pt idx="8">
                  <c:v>0.4</c:v>
                </c:pt>
                <c:pt idx="9">
                  <c:v>0.44</c:v>
                </c:pt>
              </c:numCache>
            </c:numRef>
          </c:val>
          <c:extLst>
            <c:ext xmlns:c16="http://schemas.microsoft.com/office/drawing/2014/chart" uri="{C3380CC4-5D6E-409C-BE32-E72D297353CC}">
              <c16:uniqueId val="{00000000-8115-45B0-8695-42E703BF6077}"/>
            </c:ext>
          </c:extLst>
        </c:ser>
        <c:ser>
          <c:idx val="1"/>
          <c:order val="1"/>
          <c:tx>
            <c:strRef>
              <c:f>'delta (2)'!$D$1</c:f>
              <c:strCache>
                <c:ptCount val="1"/>
                <c:pt idx="0">
                  <c:v>Typical</c:v>
                </c:pt>
              </c:strCache>
            </c:strRef>
          </c:tx>
          <c:spPr>
            <a:solidFill>
              <a:srgbClr val="84C6BF"/>
            </a:solidFill>
          </c:spPr>
          <c:invertIfNegative val="0"/>
          <c:dLbls>
            <c:dLbl>
              <c:idx val="1"/>
              <c:spPr/>
              <c:txPr>
                <a:bodyPr/>
                <a:lstStyle/>
                <a:p>
                  <a:pPr>
                    <a:defRPr b="1">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1458-462C-9B76-C32FED978DBC}"/>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15-45B0-8695-42E703BF6077}"/>
                </c:ext>
              </c:extLst>
            </c:dLbl>
            <c:dLbl>
              <c:idx val="7"/>
              <c:spPr/>
              <c:txPr>
                <a:bodyPr/>
                <a:lstStyle/>
                <a:p>
                  <a:pPr>
                    <a:defRPr b="1">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1458-462C-9B76-C32FED978DBC}"/>
                </c:ext>
              </c:extLst>
            </c:dLbl>
            <c:dLbl>
              <c:idx val="8"/>
              <c:spPr/>
              <c:txPr>
                <a:bodyPr/>
                <a:lstStyle/>
                <a:p>
                  <a:pPr>
                    <a:defRPr b="1">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1458-462C-9B76-C32FED978DBC}"/>
                </c:ext>
              </c:extLst>
            </c:dLbl>
            <c:dLbl>
              <c:idx val="9"/>
              <c:spPr/>
              <c:txPr>
                <a:bodyPr/>
                <a:lstStyle/>
                <a:p>
                  <a:pPr>
                    <a:defRPr b="1">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1458-462C-9B76-C32FED978DBC}"/>
                </c:ext>
              </c:extLst>
            </c:dLbl>
            <c:spPr>
              <a:noFill/>
              <a:ln>
                <a:noFill/>
              </a:ln>
              <a:effectLst/>
            </c:spPr>
            <c:txPr>
              <a:bodyPr/>
              <a:lstStyle/>
              <a:p>
                <a:pPr>
                  <a:defRPr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'delta (2)'!$B$20:$B$29</c:f>
              <c:strCache>
                <c:ptCount val="10"/>
                <c:pt idx="0">
                  <c:v>Design to Budget</c:v>
                </c:pt>
                <c:pt idx="1">
                  <c:v>BIM Execution Plan</c:v>
                </c:pt>
                <c:pt idx="2">
                  <c:v>Last Planner System®</c:v>
                </c:pt>
                <c:pt idx="3">
                  <c:v>A3 Thinking</c:v>
                </c:pt>
                <c:pt idx="4">
                  <c:v>BIM Design authoring</c:v>
                </c:pt>
                <c:pt idx="5">
                  <c:v>Full-team On-boarding</c:v>
                </c:pt>
                <c:pt idx="6">
                  <c:v>Conceptual/Continuous Estimating</c:v>
                </c:pt>
                <c:pt idx="7">
                  <c:v>Prefab/Modularization</c:v>
                </c:pt>
                <c:pt idx="8">
                  <c:v>Target Value Design</c:v>
                </c:pt>
                <c:pt idx="9">
                  <c:v>Co-location Big Room</c:v>
                </c:pt>
              </c:strCache>
            </c:strRef>
          </c:cat>
          <c:val>
            <c:numRef>
              <c:f>'delta (2)'!$D$20:$D$29</c:f>
              <c:numCache>
                <c:formatCode>0%</c:formatCode>
                <c:ptCount val="10"/>
                <c:pt idx="0">
                  <c:v>0.41</c:v>
                </c:pt>
                <c:pt idx="1">
                  <c:v>0.11</c:v>
                </c:pt>
                <c:pt idx="2">
                  <c:v>0.19</c:v>
                </c:pt>
                <c:pt idx="3">
                  <c:v>0.05</c:v>
                </c:pt>
                <c:pt idx="4">
                  <c:v>0.17</c:v>
                </c:pt>
                <c:pt idx="5">
                  <c:v>0.17</c:v>
                </c:pt>
                <c:pt idx="6">
                  <c:v>0.22</c:v>
                </c:pt>
                <c:pt idx="7">
                  <c:v>0.17</c:v>
                </c:pt>
                <c:pt idx="8">
                  <c:v>0.06</c:v>
                </c:pt>
                <c:pt idx="9">
                  <c:v>0.06</c:v>
                </c:pt>
              </c:numCache>
            </c:numRef>
          </c:val>
          <c:extLst>
            <c:ext xmlns:c16="http://schemas.microsoft.com/office/drawing/2014/chart" uri="{C3380CC4-5D6E-409C-BE32-E72D297353CC}">
              <c16:uniqueId val="{00000006-8115-45B0-8695-42E703BF6077}"/>
            </c:ext>
          </c:extLst>
        </c:ser>
        <c:dLbls>
          <c:showLegendKey val="0"/>
          <c:showVal val="0"/>
          <c:showCatName val="0"/>
          <c:showSerName val="0"/>
          <c:showPercent val="0"/>
          <c:showBubbleSize val="0"/>
        </c:dLbls>
        <c:gapWidth val="70"/>
        <c:overlap val="100"/>
        <c:axId val="225022720"/>
        <c:axId val="225024256"/>
      </c:barChart>
      <c:catAx>
        <c:axId val="225022720"/>
        <c:scaling>
          <c:orientation val="minMax"/>
        </c:scaling>
        <c:delete val="0"/>
        <c:axPos val="l"/>
        <c:numFmt formatCode="General" sourceLinked="0"/>
        <c:majorTickMark val="out"/>
        <c:minorTickMark val="none"/>
        <c:tickLblPos val="nextTo"/>
        <c:crossAx val="225024256"/>
        <c:crosses val="autoZero"/>
        <c:auto val="1"/>
        <c:lblAlgn val="ctr"/>
        <c:lblOffset val="100"/>
        <c:noMultiLvlLbl val="0"/>
      </c:catAx>
      <c:valAx>
        <c:axId val="225024256"/>
        <c:scaling>
          <c:orientation val="minMax"/>
        </c:scaling>
        <c:delete val="1"/>
        <c:axPos val="b"/>
        <c:numFmt formatCode="0%" sourceLinked="1"/>
        <c:majorTickMark val="out"/>
        <c:minorTickMark val="none"/>
        <c:tickLblPos val="nextTo"/>
        <c:crossAx val="225022720"/>
        <c:crosses val="autoZero"/>
        <c:crossBetween val="between"/>
      </c:valAx>
    </c:plotArea>
    <c:plotVisOnly val="1"/>
    <c:dispBlanksAs val="gap"/>
    <c:showDLblsOverMax val="0"/>
  </c:chart>
  <c:spPr>
    <a:ln>
      <a:noFill/>
    </a:ln>
  </c:sp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440460719109139"/>
          <c:y val="3.4713999631738386E-2"/>
          <c:w val="0.71920425218814177"/>
          <c:h val="0.93057200073652324"/>
        </c:manualLayout>
      </c:layout>
      <c:barChart>
        <c:barDir val="bar"/>
        <c:grouping val="stacked"/>
        <c:varyColors val="0"/>
        <c:ser>
          <c:idx val="0"/>
          <c:order val="0"/>
          <c:spPr>
            <a:solidFill>
              <a:srgbClr val="1A6B7F"/>
            </a:solidFill>
            <a:ln>
              <a:solidFill>
                <a:srgbClr val="1A6B7F"/>
              </a:solidFill>
            </a:ln>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 (3)'!$C$6:$C$15</c:f>
              <c:strCache>
                <c:ptCount val="10"/>
                <c:pt idx="0">
                  <c:v>CPM Scheduling</c:v>
                </c:pt>
                <c:pt idx="1">
                  <c:v>Last Planner System®</c:v>
                </c:pt>
                <c:pt idx="2">
                  <c:v>Full-team On-boarding</c:v>
                </c:pt>
                <c:pt idx="3">
                  <c:v>BIM Design authoring</c:v>
                </c:pt>
                <c:pt idx="4">
                  <c:v>Conceptual/ Continuous Estimating</c:v>
                </c:pt>
                <c:pt idx="5">
                  <c:v>Target Value Design</c:v>
                </c:pt>
                <c:pt idx="6">
                  <c:v>Prefab/Modularization</c:v>
                </c:pt>
                <c:pt idx="7">
                  <c:v>Design to Budget</c:v>
                </c:pt>
                <c:pt idx="8">
                  <c:v>BIM 3D coordination</c:v>
                </c:pt>
                <c:pt idx="9">
                  <c:v>Co-location Big Room</c:v>
                </c:pt>
              </c:strCache>
            </c:strRef>
          </c:cat>
          <c:val>
            <c:numRef>
              <c:f>'Sheet4 (3)'!$D$6:$D$15</c:f>
              <c:numCache>
                <c:formatCode>0%</c:formatCode>
                <c:ptCount val="10"/>
                <c:pt idx="0">
                  <c:v>0.59</c:v>
                </c:pt>
                <c:pt idx="1">
                  <c:v>0.4</c:v>
                </c:pt>
                <c:pt idx="2">
                  <c:v>0.41</c:v>
                </c:pt>
                <c:pt idx="3">
                  <c:v>0.41</c:v>
                </c:pt>
                <c:pt idx="4">
                  <c:v>0.48</c:v>
                </c:pt>
                <c:pt idx="5">
                  <c:v>0.4</c:v>
                </c:pt>
                <c:pt idx="6">
                  <c:v>0.49</c:v>
                </c:pt>
                <c:pt idx="7">
                  <c:v>0.61</c:v>
                </c:pt>
                <c:pt idx="8">
                  <c:v>0.64</c:v>
                </c:pt>
                <c:pt idx="9">
                  <c:v>0.44</c:v>
                </c:pt>
              </c:numCache>
            </c:numRef>
          </c:val>
          <c:extLst>
            <c:ext xmlns:c16="http://schemas.microsoft.com/office/drawing/2014/chart" uri="{C3380CC4-5D6E-409C-BE32-E72D297353CC}">
              <c16:uniqueId val="{00000000-8D9A-49C7-B92F-FCBEC34E2E10}"/>
            </c:ext>
          </c:extLst>
        </c:ser>
        <c:ser>
          <c:idx val="1"/>
          <c:order val="1"/>
          <c:spPr>
            <a:solidFill>
              <a:schemeClr val="bg1"/>
            </a:solidFill>
            <a:ln>
              <a:solidFill>
                <a:srgbClr val="84C6B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 (3)'!$C$6:$C$15</c:f>
              <c:strCache>
                <c:ptCount val="10"/>
                <c:pt idx="0">
                  <c:v>CPM Scheduling</c:v>
                </c:pt>
                <c:pt idx="1">
                  <c:v>Last Planner System®</c:v>
                </c:pt>
                <c:pt idx="2">
                  <c:v>Full-team On-boarding</c:v>
                </c:pt>
                <c:pt idx="3">
                  <c:v>BIM Design authoring</c:v>
                </c:pt>
                <c:pt idx="4">
                  <c:v>Conceptual/ Continuous Estimating</c:v>
                </c:pt>
                <c:pt idx="5">
                  <c:v>Target Value Design</c:v>
                </c:pt>
                <c:pt idx="6">
                  <c:v>Prefab/Modularization</c:v>
                </c:pt>
                <c:pt idx="7">
                  <c:v>Design to Budget</c:v>
                </c:pt>
                <c:pt idx="8">
                  <c:v>BIM 3D coordination</c:v>
                </c:pt>
                <c:pt idx="9">
                  <c:v>Co-location Big Room</c:v>
                </c:pt>
              </c:strCache>
            </c:strRef>
          </c:cat>
          <c:val>
            <c:numRef>
              <c:f>'Sheet4 (3)'!$F$6:$F$15</c:f>
              <c:numCache>
                <c:formatCode>0%</c:formatCode>
                <c:ptCount val="10"/>
                <c:pt idx="0">
                  <c:v>-2.0000000000000018E-2</c:v>
                </c:pt>
                <c:pt idx="1">
                  <c:v>0.21000000000000002</c:v>
                </c:pt>
                <c:pt idx="2">
                  <c:v>0.23999999999999996</c:v>
                </c:pt>
                <c:pt idx="3">
                  <c:v>0.23999999999999996</c:v>
                </c:pt>
                <c:pt idx="4">
                  <c:v>0.26</c:v>
                </c:pt>
                <c:pt idx="5">
                  <c:v>0.34</c:v>
                </c:pt>
                <c:pt idx="6">
                  <c:v>0.31999999999999995</c:v>
                </c:pt>
                <c:pt idx="7">
                  <c:v>0.2</c:v>
                </c:pt>
                <c:pt idx="8">
                  <c:v>0.18</c:v>
                </c:pt>
                <c:pt idx="9">
                  <c:v>0.38</c:v>
                </c:pt>
              </c:numCache>
            </c:numRef>
          </c:val>
          <c:extLst>
            <c:ext xmlns:c16="http://schemas.microsoft.com/office/drawing/2014/chart" uri="{C3380CC4-5D6E-409C-BE32-E72D297353CC}">
              <c16:uniqueId val="{00000001-8D9A-49C7-B92F-FCBEC34E2E10}"/>
            </c:ext>
          </c:extLst>
        </c:ser>
        <c:dLbls>
          <c:showLegendKey val="0"/>
          <c:showVal val="0"/>
          <c:showCatName val="0"/>
          <c:showSerName val="0"/>
          <c:showPercent val="0"/>
          <c:showBubbleSize val="0"/>
        </c:dLbls>
        <c:gapWidth val="70"/>
        <c:overlap val="100"/>
        <c:axId val="225515392"/>
        <c:axId val="225516928"/>
      </c:barChart>
      <c:catAx>
        <c:axId val="225515392"/>
        <c:scaling>
          <c:orientation val="minMax"/>
        </c:scaling>
        <c:delete val="0"/>
        <c:axPos val="l"/>
        <c:numFmt formatCode="General" sourceLinked="0"/>
        <c:majorTickMark val="out"/>
        <c:minorTickMark val="none"/>
        <c:tickLblPos val="nextTo"/>
        <c:crossAx val="225516928"/>
        <c:crosses val="autoZero"/>
        <c:auto val="1"/>
        <c:lblAlgn val="ctr"/>
        <c:lblOffset val="100"/>
        <c:noMultiLvlLbl val="0"/>
      </c:catAx>
      <c:valAx>
        <c:axId val="225516928"/>
        <c:scaling>
          <c:orientation val="minMax"/>
        </c:scaling>
        <c:delete val="1"/>
        <c:axPos val="b"/>
        <c:numFmt formatCode="0%" sourceLinked="1"/>
        <c:majorTickMark val="out"/>
        <c:minorTickMark val="none"/>
        <c:tickLblPos val="nextTo"/>
        <c:crossAx val="225515392"/>
        <c:crosses val="autoZero"/>
        <c:crossBetween val="between"/>
      </c:valAx>
    </c:plotArea>
    <c:plotVisOnly val="1"/>
    <c:dispBlanksAs val="gap"/>
    <c:showDLblsOverMax val="0"/>
  </c:chart>
  <c:spPr>
    <a:ln>
      <a:noFill/>
    </a:ln>
  </c:sp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'delta (2)'!$C$45</c:f>
              <c:strCache>
                <c:ptCount val="1"/>
                <c:pt idx="0">
                  <c:v>Best</c:v>
                </c:pt>
              </c:strCache>
            </c:strRef>
          </c:tx>
          <c:spPr>
            <a:solidFill>
              <a:srgbClr val="1A6B7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'delta (2)'!$B$46:$B$50</c:f>
              <c:strCache>
                <c:ptCount val="5"/>
                <c:pt idx="0">
                  <c:v>Production System Modeling</c:v>
                </c:pt>
                <c:pt idx="1">
                  <c:v>Electronic information exchange (paperless project)</c:v>
                </c:pt>
                <c:pt idx="2">
                  <c:v>OAC Report-out Mtgs</c:v>
                </c:pt>
                <c:pt idx="3">
                  <c:v>Value Engineering</c:v>
                </c:pt>
                <c:pt idx="4">
                  <c:v>CPM Scheduling</c:v>
                </c:pt>
              </c:strCache>
            </c:strRef>
          </c:cat>
          <c:val>
            <c:numRef>
              <c:f>'delta (2)'!$C$46:$C$50</c:f>
              <c:numCache>
                <c:formatCode>0%</c:formatCode>
                <c:ptCount val="5"/>
                <c:pt idx="0">
                  <c:v>0.1</c:v>
                </c:pt>
                <c:pt idx="1">
                  <c:v>0.33</c:v>
                </c:pt>
                <c:pt idx="2">
                  <c:v>0.35</c:v>
                </c:pt>
                <c:pt idx="3">
                  <c:v>0.51</c:v>
                </c:pt>
                <c:pt idx="4">
                  <c:v>0.59</c:v>
                </c:pt>
              </c:numCache>
            </c:numRef>
          </c:val>
          <c:extLst>
            <c:ext xmlns:c16="http://schemas.microsoft.com/office/drawing/2014/chart" uri="{C3380CC4-5D6E-409C-BE32-E72D297353CC}">
              <c16:uniqueId val="{00000000-346A-407E-B4A0-F9301BFEE120}"/>
            </c:ext>
          </c:extLst>
        </c:ser>
        <c:ser>
          <c:idx val="1"/>
          <c:order val="1"/>
          <c:tx>
            <c:strRef>
              <c:f>'delta (2)'!$D$45</c:f>
              <c:strCache>
                <c:ptCount val="1"/>
                <c:pt idx="0">
                  <c:v>Typical</c:v>
                </c:pt>
              </c:strCache>
            </c:strRef>
          </c:tx>
          <c:spPr>
            <a:solidFill>
              <a:srgbClr val="84C6B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'delta (2)'!$B$46:$B$50</c:f>
              <c:strCache>
                <c:ptCount val="5"/>
                <c:pt idx="0">
                  <c:v>Production System Modeling</c:v>
                </c:pt>
                <c:pt idx="1">
                  <c:v>Electronic information exchange (paperless project)</c:v>
                </c:pt>
                <c:pt idx="2">
                  <c:v>OAC Report-out Mtgs</c:v>
                </c:pt>
                <c:pt idx="3">
                  <c:v>Value Engineering</c:v>
                </c:pt>
                <c:pt idx="4">
                  <c:v>CPM Scheduling</c:v>
                </c:pt>
              </c:strCache>
            </c:strRef>
          </c:cat>
          <c:val>
            <c:numRef>
              <c:f>'delta (2)'!$D$46:$D$50</c:f>
              <c:numCache>
                <c:formatCode>0%</c:formatCode>
                <c:ptCount val="5"/>
                <c:pt idx="0">
                  <c:v>0.03</c:v>
                </c:pt>
                <c:pt idx="1">
                  <c:v>0.26</c:v>
                </c:pt>
                <c:pt idx="2">
                  <c:v>0.36</c:v>
                </c:pt>
                <c:pt idx="3">
                  <c:v>0.56999999999999995</c:v>
                </c:pt>
                <c:pt idx="4">
                  <c:v>0.61</c:v>
                </c:pt>
              </c:numCache>
            </c:numRef>
          </c:val>
          <c:extLst>
            <c:ext xmlns:c16="http://schemas.microsoft.com/office/drawing/2014/chart" uri="{C3380CC4-5D6E-409C-BE32-E72D297353CC}">
              <c16:uniqueId val="{00000001-346A-407E-B4A0-F9301BFEE120}"/>
            </c:ext>
          </c:extLst>
        </c:ser>
        <c:dLbls>
          <c:showLegendKey val="0"/>
          <c:showVal val="0"/>
          <c:showCatName val="0"/>
          <c:showSerName val="0"/>
          <c:showPercent val="0"/>
          <c:showBubbleSize val="0"/>
        </c:dLbls>
        <c:gapWidth val="150"/>
        <c:axId val="224615808"/>
        <c:axId val="224625792"/>
      </c:barChart>
      <c:catAx>
        <c:axId val="224615808"/>
        <c:scaling>
          <c:orientation val="minMax"/>
        </c:scaling>
        <c:delete val="0"/>
        <c:axPos val="l"/>
        <c:numFmt formatCode="General" sourceLinked="0"/>
        <c:majorTickMark val="out"/>
        <c:minorTickMark val="none"/>
        <c:tickLblPos val="nextTo"/>
        <c:crossAx val="224625792"/>
        <c:crosses val="autoZero"/>
        <c:auto val="1"/>
        <c:lblAlgn val="ctr"/>
        <c:lblOffset val="100"/>
        <c:noMultiLvlLbl val="0"/>
      </c:catAx>
      <c:valAx>
        <c:axId val="224625792"/>
        <c:scaling>
          <c:orientation val="minMax"/>
        </c:scaling>
        <c:delete val="1"/>
        <c:axPos val="b"/>
        <c:numFmt formatCode="0%" sourceLinked="1"/>
        <c:majorTickMark val="out"/>
        <c:minorTickMark val="none"/>
        <c:tickLblPos val="nextTo"/>
        <c:crossAx val="224615808"/>
        <c:crosses val="autoZero"/>
        <c:crossBetween val="between"/>
      </c:valAx>
    </c:plotArea>
    <c:plotVisOnly val="1"/>
    <c:dispBlanksAs val="gap"/>
    <c:showDLblsOverMax val="0"/>
  </c:chart>
  <c:spPr>
    <a:ln>
      <a:noFill/>
    </a:ln>
  </c:sp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'Cost and Sched'!$C$4</c:f>
              <c:strCache>
                <c:ptCount val="1"/>
                <c:pt idx="0">
                  <c:v>Best</c:v>
                </c:pt>
              </c:strCache>
            </c:strRef>
          </c:tx>
          <c:spPr>
            <a:solidFill>
              <a:srgbClr val="1A6B7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'Cost and Sched'!$B$24:$B$28</c:f>
              <c:strCache>
                <c:ptCount val="5"/>
                <c:pt idx="0">
                  <c:v>BIM 4D &amp; site logistic planning</c:v>
                </c:pt>
                <c:pt idx="1">
                  <c:v>Value Stream Mapping</c:v>
                </c:pt>
                <c:pt idx="2">
                  <c:v>Production System Modeling</c:v>
                </c:pt>
                <c:pt idx="3">
                  <c:v>Last Planner System®</c:v>
                </c:pt>
                <c:pt idx="4">
                  <c:v>CPM Scheduling</c:v>
                </c:pt>
              </c:strCache>
            </c:strRef>
          </c:cat>
          <c:val>
            <c:numRef>
              <c:f>'Cost and Sched'!$C$24:$C$28</c:f>
              <c:numCache>
                <c:formatCode>0%</c:formatCode>
                <c:ptCount val="5"/>
                <c:pt idx="0">
                  <c:v>0.2</c:v>
                </c:pt>
                <c:pt idx="1">
                  <c:v>0.17</c:v>
                </c:pt>
                <c:pt idx="2">
                  <c:v>0.1</c:v>
                </c:pt>
                <c:pt idx="3">
                  <c:v>0.4</c:v>
                </c:pt>
                <c:pt idx="4">
                  <c:v>0.59</c:v>
                </c:pt>
              </c:numCache>
            </c:numRef>
          </c:val>
          <c:extLst>
            <c:ext xmlns:c16="http://schemas.microsoft.com/office/drawing/2014/chart" uri="{C3380CC4-5D6E-409C-BE32-E72D297353CC}">
              <c16:uniqueId val="{00000000-2626-4E05-8960-DF155072DB8B}"/>
            </c:ext>
          </c:extLst>
        </c:ser>
        <c:ser>
          <c:idx val="1"/>
          <c:order val="1"/>
          <c:tx>
            <c:strRef>
              <c:f>'Cost and Sched'!$D$4</c:f>
              <c:strCache>
                <c:ptCount val="1"/>
                <c:pt idx="0">
                  <c:v>Typical</c:v>
                </c:pt>
              </c:strCache>
            </c:strRef>
          </c:tx>
          <c:spPr>
            <a:solidFill>
              <a:srgbClr val="84C6B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'Cost and Sched'!$B$24:$B$28</c:f>
              <c:strCache>
                <c:ptCount val="5"/>
                <c:pt idx="0">
                  <c:v>BIM 4D &amp; site logistic planning</c:v>
                </c:pt>
                <c:pt idx="1">
                  <c:v>Value Stream Mapping</c:v>
                </c:pt>
                <c:pt idx="2">
                  <c:v>Production System Modeling</c:v>
                </c:pt>
                <c:pt idx="3">
                  <c:v>Last Planner System®</c:v>
                </c:pt>
                <c:pt idx="4">
                  <c:v>CPM Scheduling</c:v>
                </c:pt>
              </c:strCache>
            </c:strRef>
          </c:cat>
          <c:val>
            <c:numRef>
              <c:f>'Cost and Sched'!$D$24:$D$28</c:f>
              <c:numCache>
                <c:formatCode>0%</c:formatCode>
                <c:ptCount val="5"/>
                <c:pt idx="0">
                  <c:v>0.03</c:v>
                </c:pt>
                <c:pt idx="1">
                  <c:v>0.03</c:v>
                </c:pt>
                <c:pt idx="2">
                  <c:v>0.03</c:v>
                </c:pt>
                <c:pt idx="3">
                  <c:v>0.19</c:v>
                </c:pt>
                <c:pt idx="4">
                  <c:v>0.61</c:v>
                </c:pt>
              </c:numCache>
            </c:numRef>
          </c:val>
          <c:extLst>
            <c:ext xmlns:c16="http://schemas.microsoft.com/office/drawing/2014/chart" uri="{C3380CC4-5D6E-409C-BE32-E72D297353CC}">
              <c16:uniqueId val="{00000001-2626-4E05-8960-DF155072DB8B}"/>
            </c:ext>
          </c:extLst>
        </c:ser>
        <c:dLbls>
          <c:showLegendKey val="0"/>
          <c:showVal val="0"/>
          <c:showCatName val="0"/>
          <c:showSerName val="0"/>
          <c:showPercent val="0"/>
          <c:showBubbleSize val="0"/>
        </c:dLbls>
        <c:gapWidth val="150"/>
        <c:axId val="224706944"/>
        <c:axId val="224708480"/>
      </c:barChart>
      <c:catAx>
        <c:axId val="224706944"/>
        <c:scaling>
          <c:orientation val="minMax"/>
        </c:scaling>
        <c:delete val="0"/>
        <c:axPos val="l"/>
        <c:numFmt formatCode="General" sourceLinked="0"/>
        <c:majorTickMark val="out"/>
        <c:minorTickMark val="none"/>
        <c:tickLblPos val="nextTo"/>
        <c:crossAx val="224708480"/>
        <c:crosses val="autoZero"/>
        <c:auto val="1"/>
        <c:lblAlgn val="ctr"/>
        <c:lblOffset val="100"/>
        <c:noMultiLvlLbl val="0"/>
      </c:catAx>
      <c:valAx>
        <c:axId val="224708480"/>
        <c:scaling>
          <c:orientation val="minMax"/>
        </c:scaling>
        <c:delete val="1"/>
        <c:axPos val="b"/>
        <c:numFmt formatCode="0%" sourceLinked="1"/>
        <c:majorTickMark val="out"/>
        <c:minorTickMark val="none"/>
        <c:tickLblPos val="nextTo"/>
        <c:crossAx val="224706944"/>
        <c:crosses val="autoZero"/>
        <c:crossBetween val="between"/>
      </c:valAx>
    </c:plotArea>
    <c:plotVisOnly val="1"/>
    <c:dispBlanksAs val="gap"/>
    <c:showDLblsOverMax val="0"/>
  </c:chart>
  <c:spPr>
    <a:ln>
      <a:noFill/>
    </a:ln>
  </c:sp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'Cost and Sched'!$C$4</c:f>
              <c:strCache>
                <c:ptCount val="1"/>
                <c:pt idx="0">
                  <c:v>Best</c:v>
                </c:pt>
              </c:strCache>
            </c:strRef>
          </c:tx>
          <c:spPr>
            <a:solidFill>
              <a:srgbClr val="1A6B7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'Cost and Sched'!$B$5:$B$9</c:f>
              <c:strCache>
                <c:ptCount val="5"/>
                <c:pt idx="0">
                  <c:v>BIM model based estimating</c:v>
                </c:pt>
                <c:pt idx="1">
                  <c:v>Target Value Design</c:v>
                </c:pt>
                <c:pt idx="2">
                  <c:v>Design to Budget</c:v>
                </c:pt>
                <c:pt idx="3">
                  <c:v>Conceptual/Continuous Estimating</c:v>
                </c:pt>
                <c:pt idx="4">
                  <c:v>Value Engineering</c:v>
                </c:pt>
              </c:strCache>
            </c:strRef>
          </c:cat>
          <c:val>
            <c:numRef>
              <c:f>'Cost and Sched'!$C$5:$C$9</c:f>
              <c:numCache>
                <c:formatCode>0%</c:formatCode>
                <c:ptCount val="5"/>
                <c:pt idx="0">
                  <c:v>0.2</c:v>
                </c:pt>
                <c:pt idx="1">
                  <c:v>0.4</c:v>
                </c:pt>
                <c:pt idx="2">
                  <c:v>0.61</c:v>
                </c:pt>
                <c:pt idx="3">
                  <c:v>0.48</c:v>
                </c:pt>
                <c:pt idx="4">
                  <c:v>0.51</c:v>
                </c:pt>
              </c:numCache>
            </c:numRef>
          </c:val>
          <c:extLst>
            <c:ext xmlns:c16="http://schemas.microsoft.com/office/drawing/2014/chart" uri="{C3380CC4-5D6E-409C-BE32-E72D297353CC}">
              <c16:uniqueId val="{00000000-8E0A-4D6C-943D-44F5FE6C65B7}"/>
            </c:ext>
          </c:extLst>
        </c:ser>
        <c:ser>
          <c:idx val="1"/>
          <c:order val="1"/>
          <c:tx>
            <c:strRef>
              <c:f>'Cost and Sched'!$D$4</c:f>
              <c:strCache>
                <c:ptCount val="1"/>
                <c:pt idx="0">
                  <c:v>Typical</c:v>
                </c:pt>
              </c:strCache>
            </c:strRef>
          </c:tx>
          <c:spPr>
            <a:solidFill>
              <a:srgbClr val="84C6B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'Cost and Sched'!$B$5:$B$9</c:f>
              <c:strCache>
                <c:ptCount val="5"/>
                <c:pt idx="0">
                  <c:v>BIM model based estimating</c:v>
                </c:pt>
                <c:pt idx="1">
                  <c:v>Target Value Design</c:v>
                </c:pt>
                <c:pt idx="2">
                  <c:v>Design to Budget</c:v>
                </c:pt>
                <c:pt idx="3">
                  <c:v>Conceptual/Continuous Estimating</c:v>
                </c:pt>
                <c:pt idx="4">
                  <c:v>Value Engineering</c:v>
                </c:pt>
              </c:strCache>
            </c:strRef>
          </c:cat>
          <c:val>
            <c:numRef>
              <c:f>'Cost and Sched'!$D$5:$D$9</c:f>
              <c:numCache>
                <c:formatCode>0%</c:formatCode>
                <c:ptCount val="5"/>
                <c:pt idx="0">
                  <c:v>0.11</c:v>
                </c:pt>
                <c:pt idx="1">
                  <c:v>0.06</c:v>
                </c:pt>
                <c:pt idx="2">
                  <c:v>0.41</c:v>
                </c:pt>
                <c:pt idx="3">
                  <c:v>0.22</c:v>
                </c:pt>
                <c:pt idx="4">
                  <c:v>0.56999999999999995</c:v>
                </c:pt>
              </c:numCache>
            </c:numRef>
          </c:val>
          <c:extLst>
            <c:ext xmlns:c16="http://schemas.microsoft.com/office/drawing/2014/chart" uri="{C3380CC4-5D6E-409C-BE32-E72D297353CC}">
              <c16:uniqueId val="{00000001-8E0A-4D6C-943D-44F5FE6C65B7}"/>
            </c:ext>
          </c:extLst>
        </c:ser>
        <c:dLbls>
          <c:showLegendKey val="0"/>
          <c:showVal val="0"/>
          <c:showCatName val="0"/>
          <c:showSerName val="0"/>
          <c:showPercent val="0"/>
          <c:showBubbleSize val="0"/>
        </c:dLbls>
        <c:gapWidth val="150"/>
        <c:axId val="225576448"/>
        <c:axId val="225577984"/>
      </c:barChart>
      <c:catAx>
        <c:axId val="225576448"/>
        <c:scaling>
          <c:orientation val="minMax"/>
        </c:scaling>
        <c:delete val="0"/>
        <c:axPos val="l"/>
        <c:numFmt formatCode="General" sourceLinked="0"/>
        <c:majorTickMark val="out"/>
        <c:minorTickMark val="none"/>
        <c:tickLblPos val="nextTo"/>
        <c:crossAx val="225577984"/>
        <c:crosses val="autoZero"/>
        <c:auto val="1"/>
        <c:lblAlgn val="ctr"/>
        <c:lblOffset val="100"/>
        <c:noMultiLvlLbl val="0"/>
      </c:catAx>
      <c:valAx>
        <c:axId val="225577984"/>
        <c:scaling>
          <c:orientation val="minMax"/>
        </c:scaling>
        <c:delete val="1"/>
        <c:axPos val="b"/>
        <c:numFmt formatCode="0%" sourceLinked="1"/>
        <c:majorTickMark val="out"/>
        <c:minorTickMark val="none"/>
        <c:tickLblPos val="nextTo"/>
        <c:crossAx val="225576448"/>
        <c:crosses val="autoZero"/>
        <c:crossBetween val="between"/>
      </c:valAx>
    </c:plotArea>
    <c:plotVisOnly val="1"/>
    <c:dispBlanksAs val="gap"/>
    <c:showDLblsOverMax val="0"/>
  </c:chart>
  <c:spPr>
    <a:ln>
      <a:noFill/>
    </a:ln>
  </c:sp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'Team Proc'!$C$2</c:f>
              <c:strCache>
                <c:ptCount val="1"/>
                <c:pt idx="0">
                  <c:v>Best</c:v>
                </c:pt>
              </c:strCache>
            </c:strRef>
          </c:tx>
          <c:spPr>
            <a:solidFill>
              <a:srgbClr val="1A6B7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'Team Proc'!$B$10:$B$14</c:f>
              <c:strCache>
                <c:ptCount val="5"/>
                <c:pt idx="0">
                  <c:v>A3 Thinking</c:v>
                </c:pt>
                <c:pt idx="1">
                  <c:v>Root cause analysis</c:v>
                </c:pt>
                <c:pt idx="2">
                  <c:v>Full-team On-boarding</c:v>
                </c:pt>
                <c:pt idx="3">
                  <c:v>Visual Management</c:v>
                </c:pt>
                <c:pt idx="4">
                  <c:v>Co-location Big Room</c:v>
                </c:pt>
              </c:strCache>
            </c:strRef>
          </c:cat>
          <c:val>
            <c:numRef>
              <c:f>'Team Proc'!$C$10:$C$14</c:f>
              <c:numCache>
                <c:formatCode>0%</c:formatCode>
                <c:ptCount val="5"/>
                <c:pt idx="0">
                  <c:v>0.27</c:v>
                </c:pt>
                <c:pt idx="1">
                  <c:v>0.25</c:v>
                </c:pt>
                <c:pt idx="2">
                  <c:v>0.41</c:v>
                </c:pt>
                <c:pt idx="3">
                  <c:v>0.22</c:v>
                </c:pt>
                <c:pt idx="4">
                  <c:v>0.44</c:v>
                </c:pt>
              </c:numCache>
            </c:numRef>
          </c:val>
          <c:extLst>
            <c:ext xmlns:c16="http://schemas.microsoft.com/office/drawing/2014/chart" uri="{C3380CC4-5D6E-409C-BE32-E72D297353CC}">
              <c16:uniqueId val="{00000000-FD7D-4A8E-9FC8-892BBA62B0EC}"/>
            </c:ext>
          </c:extLst>
        </c:ser>
        <c:ser>
          <c:idx val="1"/>
          <c:order val="1"/>
          <c:tx>
            <c:strRef>
              <c:f>'Team Proc'!$D$2</c:f>
              <c:strCache>
                <c:ptCount val="1"/>
                <c:pt idx="0">
                  <c:v>Typical</c:v>
                </c:pt>
              </c:strCache>
            </c:strRef>
          </c:tx>
          <c:spPr>
            <a:solidFill>
              <a:srgbClr val="84C6B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'Team Proc'!$B$10:$B$14</c:f>
              <c:strCache>
                <c:ptCount val="5"/>
                <c:pt idx="0">
                  <c:v>A3 Thinking</c:v>
                </c:pt>
                <c:pt idx="1">
                  <c:v>Root cause analysis</c:v>
                </c:pt>
                <c:pt idx="2">
                  <c:v>Full-team On-boarding</c:v>
                </c:pt>
                <c:pt idx="3">
                  <c:v>Visual Management</c:v>
                </c:pt>
                <c:pt idx="4">
                  <c:v>Co-location Big Room</c:v>
                </c:pt>
              </c:strCache>
            </c:strRef>
          </c:cat>
          <c:val>
            <c:numRef>
              <c:f>'Team Proc'!$D$10:$D$14</c:f>
              <c:numCache>
                <c:formatCode>0%</c:formatCode>
                <c:ptCount val="5"/>
                <c:pt idx="0">
                  <c:v>0.05</c:v>
                </c:pt>
                <c:pt idx="1">
                  <c:v>0.11</c:v>
                </c:pt>
                <c:pt idx="2">
                  <c:v>0.17</c:v>
                </c:pt>
                <c:pt idx="3">
                  <c:v>0.05</c:v>
                </c:pt>
                <c:pt idx="4">
                  <c:v>0.06</c:v>
                </c:pt>
              </c:numCache>
            </c:numRef>
          </c:val>
          <c:extLst>
            <c:ext xmlns:c16="http://schemas.microsoft.com/office/drawing/2014/chart" uri="{C3380CC4-5D6E-409C-BE32-E72D297353CC}">
              <c16:uniqueId val="{00000001-FD7D-4A8E-9FC8-892BBA62B0EC}"/>
            </c:ext>
          </c:extLst>
        </c:ser>
        <c:dLbls>
          <c:showLegendKey val="0"/>
          <c:showVal val="0"/>
          <c:showCatName val="0"/>
          <c:showSerName val="0"/>
          <c:showPercent val="0"/>
          <c:showBubbleSize val="0"/>
        </c:dLbls>
        <c:gapWidth val="150"/>
        <c:axId val="225667712"/>
        <c:axId val="225669504"/>
      </c:barChart>
      <c:catAx>
        <c:axId val="225667712"/>
        <c:scaling>
          <c:orientation val="minMax"/>
        </c:scaling>
        <c:delete val="0"/>
        <c:axPos val="l"/>
        <c:numFmt formatCode="General" sourceLinked="0"/>
        <c:majorTickMark val="out"/>
        <c:minorTickMark val="none"/>
        <c:tickLblPos val="nextTo"/>
        <c:crossAx val="225669504"/>
        <c:crosses val="autoZero"/>
        <c:auto val="1"/>
        <c:lblAlgn val="ctr"/>
        <c:lblOffset val="100"/>
        <c:noMultiLvlLbl val="0"/>
      </c:catAx>
      <c:valAx>
        <c:axId val="225669504"/>
        <c:scaling>
          <c:orientation val="minMax"/>
        </c:scaling>
        <c:delete val="1"/>
        <c:axPos val="b"/>
        <c:numFmt formatCode="0%" sourceLinked="1"/>
        <c:majorTickMark val="out"/>
        <c:minorTickMark val="none"/>
        <c:tickLblPos val="nextTo"/>
        <c:crossAx val="225667712"/>
        <c:crosses val="autoZero"/>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'QualSaf HighImp'!$C$3</c:f>
              <c:strCache>
                <c:ptCount val="1"/>
                <c:pt idx="0">
                  <c:v>Typical Project</c:v>
                </c:pt>
              </c:strCache>
            </c:strRef>
          </c:tx>
          <c:spPr>
            <a:solidFill>
              <a:srgbClr val="84C6B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'QualSaf HighImp'!$B$4:$B$6</c:f>
              <c:strCache>
                <c:ptCount val="3"/>
                <c:pt idx="0">
                  <c:v>Quality of Final Building Compared to Expectation </c:v>
                </c:pt>
                <c:pt idx="1">
                  <c:v>Safety During Construction </c:v>
                </c:pt>
                <c:pt idx="2">
                  <c:v>Safety for Maintenance Activity</c:v>
                </c:pt>
              </c:strCache>
            </c:strRef>
          </c:cat>
          <c:val>
            <c:numRef>
              <c:f>'QualSaf HighImp'!$C$4:$C$6</c:f>
              <c:numCache>
                <c:formatCode>0%</c:formatCode>
                <c:ptCount val="3"/>
                <c:pt idx="0" formatCode="General">
                  <c:v>0</c:v>
                </c:pt>
                <c:pt idx="1">
                  <c:v>0.28000000000000003</c:v>
                </c:pt>
                <c:pt idx="2">
                  <c:v>0.28000000000000003</c:v>
                </c:pt>
              </c:numCache>
            </c:numRef>
          </c:val>
          <c:extLst>
            <c:ext xmlns:c16="http://schemas.microsoft.com/office/drawing/2014/chart" uri="{C3380CC4-5D6E-409C-BE32-E72D297353CC}">
              <c16:uniqueId val="{00000000-2A65-4641-B33D-89F93F87B599}"/>
            </c:ext>
          </c:extLst>
        </c:ser>
        <c:ser>
          <c:idx val="1"/>
          <c:order val="1"/>
          <c:tx>
            <c:strRef>
              <c:f>'QualSaf HighImp'!$D$3</c:f>
              <c:strCache>
                <c:ptCount val="1"/>
                <c:pt idx="0">
                  <c:v>Best Performing Project</c:v>
                </c:pt>
              </c:strCache>
            </c:strRef>
          </c:tx>
          <c:spPr>
            <a:solidFill>
              <a:srgbClr val="1A6B7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'QualSaf HighImp'!$B$4:$B$6</c:f>
              <c:strCache>
                <c:ptCount val="3"/>
                <c:pt idx="0">
                  <c:v>Quality of Final Building Compared to Expectation </c:v>
                </c:pt>
                <c:pt idx="1">
                  <c:v>Safety During Construction </c:v>
                </c:pt>
                <c:pt idx="2">
                  <c:v>Safety for Maintenance Activity</c:v>
                </c:pt>
              </c:strCache>
            </c:strRef>
          </c:cat>
          <c:val>
            <c:numRef>
              <c:f>'QualSaf HighImp'!$D$4:$D$6</c:f>
              <c:numCache>
                <c:formatCode>0%</c:formatCode>
                <c:ptCount val="3"/>
                <c:pt idx="0">
                  <c:v>0.12</c:v>
                </c:pt>
                <c:pt idx="1">
                  <c:v>0.56000000000000005</c:v>
                </c:pt>
                <c:pt idx="2">
                  <c:v>0.42</c:v>
                </c:pt>
              </c:numCache>
            </c:numRef>
          </c:val>
          <c:extLst>
            <c:ext xmlns:c16="http://schemas.microsoft.com/office/drawing/2014/chart" uri="{C3380CC4-5D6E-409C-BE32-E72D297353CC}">
              <c16:uniqueId val="{00000001-2A65-4641-B33D-89F93F87B599}"/>
            </c:ext>
          </c:extLst>
        </c:ser>
        <c:dLbls>
          <c:showLegendKey val="0"/>
          <c:showVal val="0"/>
          <c:showCatName val="0"/>
          <c:showSerName val="0"/>
          <c:showPercent val="0"/>
          <c:showBubbleSize val="0"/>
        </c:dLbls>
        <c:gapWidth val="150"/>
        <c:axId val="145101568"/>
        <c:axId val="145103104"/>
      </c:barChart>
      <c:catAx>
        <c:axId val="145101568"/>
        <c:scaling>
          <c:orientation val="minMax"/>
        </c:scaling>
        <c:delete val="0"/>
        <c:axPos val="b"/>
        <c:numFmt formatCode="General" sourceLinked="0"/>
        <c:majorTickMark val="out"/>
        <c:minorTickMark val="none"/>
        <c:tickLblPos val="nextTo"/>
        <c:crossAx val="145103104"/>
        <c:crosses val="autoZero"/>
        <c:auto val="1"/>
        <c:lblAlgn val="ctr"/>
        <c:lblOffset val="100"/>
        <c:noMultiLvlLbl val="0"/>
      </c:catAx>
      <c:valAx>
        <c:axId val="145103104"/>
        <c:scaling>
          <c:orientation val="minMax"/>
        </c:scaling>
        <c:delete val="1"/>
        <c:axPos val="l"/>
        <c:numFmt formatCode="General" sourceLinked="1"/>
        <c:majorTickMark val="out"/>
        <c:minorTickMark val="none"/>
        <c:tickLblPos val="nextTo"/>
        <c:crossAx val="145101568"/>
        <c:crosses val="autoZero"/>
        <c:crossBetween val="between"/>
      </c:valAx>
    </c:plotArea>
    <c:legend>
      <c:legendPos val="r"/>
      <c:overlay val="0"/>
    </c:legend>
    <c:plotVisOnly val="1"/>
    <c:dispBlanksAs val="gap"/>
    <c:showDLblsOverMax val="0"/>
  </c:chart>
  <c:spPr>
    <a:ln>
      <a:noFill/>
    </a:ln>
  </c:sp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'Team Proc'!$C$2</c:f>
              <c:strCache>
                <c:ptCount val="1"/>
                <c:pt idx="0">
                  <c:v>Best</c:v>
                </c:pt>
              </c:strCache>
            </c:strRef>
          </c:tx>
          <c:spPr>
            <a:solidFill>
              <a:srgbClr val="1A6B7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'Team Proc'!$B$3:$B$9</c:f>
              <c:strCache>
                <c:ptCount val="7"/>
                <c:pt idx="0">
                  <c:v>5 S’s</c:v>
                </c:pt>
                <c:pt idx="1">
                  <c:v>Kaizen </c:v>
                </c:pt>
                <c:pt idx="2">
                  <c:v>CBA Decision Making</c:v>
                </c:pt>
                <c:pt idx="3">
                  <c:v>5 Whys</c:v>
                </c:pt>
                <c:pt idx="4">
                  <c:v>PDCA</c:v>
                </c:pt>
                <c:pt idx="5">
                  <c:v>Electronic information exchange (paperless project)</c:v>
                </c:pt>
                <c:pt idx="6">
                  <c:v>OAC Report-out Mtgs</c:v>
                </c:pt>
              </c:strCache>
            </c:strRef>
          </c:cat>
          <c:val>
            <c:numRef>
              <c:f>'Team Proc'!$C$3:$C$9</c:f>
              <c:numCache>
                <c:formatCode>0%</c:formatCode>
                <c:ptCount val="7"/>
                <c:pt idx="0">
                  <c:v>0.14000000000000001</c:v>
                </c:pt>
                <c:pt idx="1">
                  <c:v>0.14000000000000001</c:v>
                </c:pt>
                <c:pt idx="2">
                  <c:v>0.16</c:v>
                </c:pt>
                <c:pt idx="3">
                  <c:v>0.2</c:v>
                </c:pt>
                <c:pt idx="4">
                  <c:v>0.2</c:v>
                </c:pt>
                <c:pt idx="5">
                  <c:v>0.33</c:v>
                </c:pt>
                <c:pt idx="6">
                  <c:v>0.35</c:v>
                </c:pt>
              </c:numCache>
            </c:numRef>
          </c:val>
          <c:extLst>
            <c:ext xmlns:c16="http://schemas.microsoft.com/office/drawing/2014/chart" uri="{C3380CC4-5D6E-409C-BE32-E72D297353CC}">
              <c16:uniqueId val="{00000000-C36A-4FF8-B71B-6110DF3CA430}"/>
            </c:ext>
          </c:extLst>
        </c:ser>
        <c:ser>
          <c:idx val="1"/>
          <c:order val="1"/>
          <c:tx>
            <c:strRef>
              <c:f>'Team Proc'!$D$2</c:f>
              <c:strCache>
                <c:ptCount val="1"/>
                <c:pt idx="0">
                  <c:v>Typical</c:v>
                </c:pt>
              </c:strCache>
            </c:strRef>
          </c:tx>
          <c:spPr>
            <a:solidFill>
              <a:srgbClr val="84C6B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'Team Proc'!$B$3:$B$9</c:f>
              <c:strCache>
                <c:ptCount val="7"/>
                <c:pt idx="0">
                  <c:v>5 S’s</c:v>
                </c:pt>
                <c:pt idx="1">
                  <c:v>Kaizen </c:v>
                </c:pt>
                <c:pt idx="2">
                  <c:v>CBA Decision Making</c:v>
                </c:pt>
                <c:pt idx="3">
                  <c:v>5 Whys</c:v>
                </c:pt>
                <c:pt idx="4">
                  <c:v>PDCA</c:v>
                </c:pt>
                <c:pt idx="5">
                  <c:v>Electronic information exchange (paperless project)</c:v>
                </c:pt>
                <c:pt idx="6">
                  <c:v>OAC Report-out Mtgs</c:v>
                </c:pt>
              </c:strCache>
            </c:strRef>
          </c:cat>
          <c:val>
            <c:numRef>
              <c:f>'Team Proc'!$D$3:$D$9</c:f>
              <c:numCache>
                <c:formatCode>0%</c:formatCode>
                <c:ptCount val="7"/>
                <c:pt idx="0">
                  <c:v>0.01</c:v>
                </c:pt>
                <c:pt idx="1">
                  <c:v>0.01</c:v>
                </c:pt>
                <c:pt idx="2" formatCode="General">
                  <c:v>0</c:v>
                </c:pt>
                <c:pt idx="3">
                  <c:v>0.04</c:v>
                </c:pt>
                <c:pt idx="4">
                  <c:v>0.03</c:v>
                </c:pt>
                <c:pt idx="5">
                  <c:v>0.26</c:v>
                </c:pt>
                <c:pt idx="6">
                  <c:v>0.36</c:v>
                </c:pt>
              </c:numCache>
            </c:numRef>
          </c:val>
          <c:extLst>
            <c:ext xmlns:c16="http://schemas.microsoft.com/office/drawing/2014/chart" uri="{C3380CC4-5D6E-409C-BE32-E72D297353CC}">
              <c16:uniqueId val="{00000001-C36A-4FF8-B71B-6110DF3CA430}"/>
            </c:ext>
          </c:extLst>
        </c:ser>
        <c:dLbls>
          <c:showLegendKey val="0"/>
          <c:showVal val="0"/>
          <c:showCatName val="0"/>
          <c:showSerName val="0"/>
          <c:showPercent val="0"/>
          <c:showBubbleSize val="0"/>
        </c:dLbls>
        <c:gapWidth val="150"/>
        <c:axId val="226000896"/>
        <c:axId val="226002432"/>
      </c:barChart>
      <c:catAx>
        <c:axId val="226000896"/>
        <c:scaling>
          <c:orientation val="minMax"/>
        </c:scaling>
        <c:delete val="0"/>
        <c:axPos val="l"/>
        <c:numFmt formatCode="General" sourceLinked="0"/>
        <c:majorTickMark val="out"/>
        <c:minorTickMark val="none"/>
        <c:tickLblPos val="nextTo"/>
        <c:crossAx val="226002432"/>
        <c:crosses val="autoZero"/>
        <c:auto val="1"/>
        <c:lblAlgn val="ctr"/>
        <c:lblOffset val="100"/>
        <c:noMultiLvlLbl val="0"/>
      </c:catAx>
      <c:valAx>
        <c:axId val="226002432"/>
        <c:scaling>
          <c:orientation val="minMax"/>
        </c:scaling>
        <c:delete val="1"/>
        <c:axPos val="b"/>
        <c:numFmt formatCode="0%" sourceLinked="1"/>
        <c:majorTickMark val="out"/>
        <c:minorTickMark val="none"/>
        <c:tickLblPos val="nextTo"/>
        <c:crossAx val="226000896"/>
        <c:crosses val="autoZero"/>
        <c:crossBetween val="between"/>
      </c:valAx>
    </c:plotArea>
    <c:plotVisOnly val="1"/>
    <c:dispBlanksAs val="gap"/>
    <c:showDLblsOverMax val="0"/>
  </c:chart>
  <c:spPr>
    <a:ln>
      <a:noFill/>
    </a:ln>
  </c:sp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'Des and Prod'!$C$3</c:f>
              <c:strCache>
                <c:ptCount val="1"/>
                <c:pt idx="0">
                  <c:v>Best</c:v>
                </c:pt>
              </c:strCache>
            </c:strRef>
          </c:tx>
          <c:spPr>
            <a:solidFill>
              <a:srgbClr val="1A6B7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'Des and Prod'!$B$4:$B$6</c:f>
              <c:strCache>
                <c:ptCount val="3"/>
                <c:pt idx="0">
                  <c:v>Set Based Design</c:v>
                </c:pt>
                <c:pt idx="1">
                  <c:v>BIM Design authoring</c:v>
                </c:pt>
                <c:pt idx="2">
                  <c:v>Prefab/Modularization</c:v>
                </c:pt>
              </c:strCache>
            </c:strRef>
          </c:cat>
          <c:val>
            <c:numRef>
              <c:f>'Des and Prod'!$C$4:$C$6</c:f>
              <c:numCache>
                <c:formatCode>0%</c:formatCode>
                <c:ptCount val="3"/>
                <c:pt idx="0">
                  <c:v>0.11</c:v>
                </c:pt>
                <c:pt idx="1">
                  <c:v>0.41</c:v>
                </c:pt>
                <c:pt idx="2">
                  <c:v>0.49</c:v>
                </c:pt>
              </c:numCache>
            </c:numRef>
          </c:val>
          <c:extLst>
            <c:ext xmlns:c16="http://schemas.microsoft.com/office/drawing/2014/chart" uri="{C3380CC4-5D6E-409C-BE32-E72D297353CC}">
              <c16:uniqueId val="{00000000-589C-450E-ABF9-E82C9A5CAE01}"/>
            </c:ext>
          </c:extLst>
        </c:ser>
        <c:ser>
          <c:idx val="1"/>
          <c:order val="1"/>
          <c:tx>
            <c:strRef>
              <c:f>'Des and Prod'!$D$3</c:f>
              <c:strCache>
                <c:ptCount val="1"/>
                <c:pt idx="0">
                  <c:v>Typical</c:v>
                </c:pt>
              </c:strCache>
            </c:strRef>
          </c:tx>
          <c:spPr>
            <a:solidFill>
              <a:srgbClr val="84C6B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'Des and Prod'!$B$4:$B$6</c:f>
              <c:strCache>
                <c:ptCount val="3"/>
                <c:pt idx="0">
                  <c:v>Set Based Design</c:v>
                </c:pt>
                <c:pt idx="1">
                  <c:v>BIM Design authoring</c:v>
                </c:pt>
                <c:pt idx="2">
                  <c:v>Prefab/Modularization</c:v>
                </c:pt>
              </c:strCache>
            </c:strRef>
          </c:cat>
          <c:val>
            <c:numRef>
              <c:f>'Des and Prod'!$D$4:$D$6</c:f>
              <c:numCache>
                <c:formatCode>0%</c:formatCode>
                <c:ptCount val="3"/>
                <c:pt idx="0">
                  <c:v>0.01</c:v>
                </c:pt>
                <c:pt idx="1">
                  <c:v>0.17</c:v>
                </c:pt>
                <c:pt idx="2">
                  <c:v>0.17</c:v>
                </c:pt>
              </c:numCache>
            </c:numRef>
          </c:val>
          <c:extLst>
            <c:ext xmlns:c16="http://schemas.microsoft.com/office/drawing/2014/chart" uri="{C3380CC4-5D6E-409C-BE32-E72D297353CC}">
              <c16:uniqueId val="{00000001-589C-450E-ABF9-E82C9A5CAE01}"/>
            </c:ext>
          </c:extLst>
        </c:ser>
        <c:dLbls>
          <c:showLegendKey val="0"/>
          <c:showVal val="0"/>
          <c:showCatName val="0"/>
          <c:showSerName val="0"/>
          <c:showPercent val="0"/>
          <c:showBubbleSize val="0"/>
        </c:dLbls>
        <c:gapWidth val="150"/>
        <c:axId val="226092160"/>
        <c:axId val="226093696"/>
      </c:barChart>
      <c:catAx>
        <c:axId val="226092160"/>
        <c:scaling>
          <c:orientation val="minMax"/>
        </c:scaling>
        <c:delete val="0"/>
        <c:axPos val="l"/>
        <c:numFmt formatCode="General" sourceLinked="0"/>
        <c:majorTickMark val="out"/>
        <c:minorTickMark val="none"/>
        <c:tickLblPos val="nextTo"/>
        <c:crossAx val="226093696"/>
        <c:crosses val="autoZero"/>
        <c:auto val="1"/>
        <c:lblAlgn val="ctr"/>
        <c:lblOffset val="100"/>
        <c:noMultiLvlLbl val="0"/>
      </c:catAx>
      <c:valAx>
        <c:axId val="226093696"/>
        <c:scaling>
          <c:orientation val="minMax"/>
        </c:scaling>
        <c:delete val="1"/>
        <c:axPos val="b"/>
        <c:numFmt formatCode="0%" sourceLinked="1"/>
        <c:majorTickMark val="out"/>
        <c:minorTickMark val="none"/>
        <c:tickLblPos val="nextTo"/>
        <c:crossAx val="226092160"/>
        <c:crosses val="autoZero"/>
        <c:crossBetween val="between"/>
      </c:valAx>
    </c:plotArea>
    <c:plotVisOnly val="1"/>
    <c:dispBlanksAs val="gap"/>
    <c:showDLblsOverMax val="0"/>
  </c:chart>
  <c:spPr>
    <a:ln>
      <a:noFill/>
    </a:ln>
  </c:sp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BIM!$D$2</c:f>
              <c:strCache>
                <c:ptCount val="1"/>
                <c:pt idx="0">
                  <c:v>Best</c:v>
                </c:pt>
              </c:strCache>
            </c:strRef>
          </c:tx>
          <c:spPr>
            <a:solidFill>
              <a:srgbClr val="1A6B7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BIM!$C$3:$C$7</c:f>
              <c:strCache>
                <c:ptCount val="5"/>
                <c:pt idx="0">
                  <c:v>BIM 4D &amp; site logistic planning</c:v>
                </c:pt>
                <c:pt idx="1">
                  <c:v>BIM model based estimating</c:v>
                </c:pt>
                <c:pt idx="2">
                  <c:v>BIM Execution Plan</c:v>
                </c:pt>
                <c:pt idx="3">
                  <c:v>BIM Design authoring</c:v>
                </c:pt>
                <c:pt idx="4">
                  <c:v>BIM 3D coordination</c:v>
                </c:pt>
              </c:strCache>
            </c:strRef>
          </c:cat>
          <c:val>
            <c:numRef>
              <c:f>BIM!$D$3:$D$7</c:f>
              <c:numCache>
                <c:formatCode>0%</c:formatCode>
                <c:ptCount val="5"/>
                <c:pt idx="0">
                  <c:v>0.2</c:v>
                </c:pt>
                <c:pt idx="1">
                  <c:v>0.2</c:v>
                </c:pt>
                <c:pt idx="2">
                  <c:v>0.31</c:v>
                </c:pt>
                <c:pt idx="3">
                  <c:v>0.41</c:v>
                </c:pt>
                <c:pt idx="4">
                  <c:v>0.64</c:v>
                </c:pt>
              </c:numCache>
            </c:numRef>
          </c:val>
          <c:extLst>
            <c:ext xmlns:c16="http://schemas.microsoft.com/office/drawing/2014/chart" uri="{C3380CC4-5D6E-409C-BE32-E72D297353CC}">
              <c16:uniqueId val="{00000000-02C6-4DAE-83B4-BBCF4330E431}"/>
            </c:ext>
          </c:extLst>
        </c:ser>
        <c:ser>
          <c:idx val="1"/>
          <c:order val="1"/>
          <c:tx>
            <c:strRef>
              <c:f>BIM!$E$2</c:f>
              <c:strCache>
                <c:ptCount val="1"/>
                <c:pt idx="0">
                  <c:v>Typical</c:v>
                </c:pt>
              </c:strCache>
            </c:strRef>
          </c:tx>
          <c:spPr>
            <a:solidFill>
              <a:srgbClr val="84C6B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BIM!$C$3:$C$7</c:f>
              <c:strCache>
                <c:ptCount val="5"/>
                <c:pt idx="0">
                  <c:v>BIM 4D &amp; site logistic planning</c:v>
                </c:pt>
                <c:pt idx="1">
                  <c:v>BIM model based estimating</c:v>
                </c:pt>
                <c:pt idx="2">
                  <c:v>BIM Execution Plan</c:v>
                </c:pt>
                <c:pt idx="3">
                  <c:v>BIM Design authoring</c:v>
                </c:pt>
                <c:pt idx="4">
                  <c:v>BIM 3D coordination</c:v>
                </c:pt>
              </c:strCache>
            </c:strRef>
          </c:cat>
          <c:val>
            <c:numRef>
              <c:f>BIM!$E$3:$E$7</c:f>
              <c:numCache>
                <c:formatCode>0%</c:formatCode>
                <c:ptCount val="5"/>
                <c:pt idx="0">
                  <c:v>0.03</c:v>
                </c:pt>
                <c:pt idx="1">
                  <c:v>0.11</c:v>
                </c:pt>
                <c:pt idx="2">
                  <c:v>0.11</c:v>
                </c:pt>
                <c:pt idx="3">
                  <c:v>0.17</c:v>
                </c:pt>
                <c:pt idx="4">
                  <c:v>0.46</c:v>
                </c:pt>
              </c:numCache>
            </c:numRef>
          </c:val>
          <c:extLst>
            <c:ext xmlns:c16="http://schemas.microsoft.com/office/drawing/2014/chart" uri="{C3380CC4-5D6E-409C-BE32-E72D297353CC}">
              <c16:uniqueId val="{00000001-02C6-4DAE-83B4-BBCF4330E431}"/>
            </c:ext>
          </c:extLst>
        </c:ser>
        <c:dLbls>
          <c:showLegendKey val="0"/>
          <c:showVal val="0"/>
          <c:showCatName val="0"/>
          <c:showSerName val="0"/>
          <c:showPercent val="0"/>
          <c:showBubbleSize val="0"/>
        </c:dLbls>
        <c:gapWidth val="150"/>
        <c:axId val="225847936"/>
        <c:axId val="225866112"/>
      </c:barChart>
      <c:catAx>
        <c:axId val="225847936"/>
        <c:scaling>
          <c:orientation val="minMax"/>
        </c:scaling>
        <c:delete val="0"/>
        <c:axPos val="l"/>
        <c:numFmt formatCode="General" sourceLinked="0"/>
        <c:majorTickMark val="out"/>
        <c:minorTickMark val="none"/>
        <c:tickLblPos val="nextTo"/>
        <c:crossAx val="225866112"/>
        <c:crosses val="autoZero"/>
        <c:auto val="1"/>
        <c:lblAlgn val="ctr"/>
        <c:lblOffset val="100"/>
        <c:noMultiLvlLbl val="0"/>
      </c:catAx>
      <c:valAx>
        <c:axId val="225866112"/>
        <c:scaling>
          <c:orientation val="minMax"/>
        </c:scaling>
        <c:delete val="1"/>
        <c:axPos val="b"/>
        <c:numFmt formatCode="0%" sourceLinked="1"/>
        <c:majorTickMark val="out"/>
        <c:minorTickMark val="none"/>
        <c:tickLblPos val="nextTo"/>
        <c:crossAx val="225847936"/>
        <c:crosses val="autoZero"/>
        <c:crossBetween val="between"/>
      </c:valAx>
    </c:plotArea>
    <c:plotVisOnly val="1"/>
    <c:dispBlanksAs val="gap"/>
    <c:showDLblsOverMax val="0"/>
  </c:chart>
  <c:spPr>
    <a:ln>
      <a:noFill/>
    </a:ln>
  </c:sp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11264216972877"/>
          <c:y val="1.339757187885761E-2"/>
          <c:w val="0.63533180227471564"/>
          <c:h val="0.933028919330289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'SinglTopFctr (2)'!$B$2:$B$16</c:f>
              <c:strCache>
                <c:ptCount val="15"/>
                <c:pt idx="0">
                  <c:v>Other</c:v>
                </c:pt>
                <c:pt idx="1">
                  <c:v>Lean Experience</c:v>
                </c:pt>
                <c:pt idx="2">
                  <c:v>Safety</c:v>
                </c:pt>
                <c:pt idx="3">
                  <c:v>Last Planner System</c:v>
                </c:pt>
                <c:pt idx="4">
                  <c:v>IFOA Contracts</c:v>
                </c:pt>
                <c:pt idx="5">
                  <c:v>Integrated Project Delivery</c:v>
                </c:pt>
                <c:pt idx="6">
                  <c:v>Co-Location</c:v>
                </c:pt>
                <c:pt idx="7">
                  <c:v>On-boarding</c:v>
                </c:pt>
                <c:pt idx="8">
                  <c:v>Owner Leadership</c:v>
                </c:pt>
                <c:pt idx="9">
                  <c:v>Collaboration</c:v>
                </c:pt>
                <c:pt idx="10">
                  <c:v>Communication</c:v>
                </c:pt>
                <c:pt idx="11">
                  <c:v>Budget/Estimate</c:v>
                </c:pt>
                <c:pt idx="12">
                  <c:v>Early Involvement</c:v>
                </c:pt>
                <c:pt idx="13">
                  <c:v>Strategy/Project Goals</c:v>
                </c:pt>
                <c:pt idx="14">
                  <c:v>Team</c:v>
                </c:pt>
              </c:strCache>
            </c:strRef>
          </c:cat>
          <c:val>
            <c:numRef>
              <c:f>'SinglTopFctr (2)'!$C$2:$C$16</c:f>
              <c:numCache>
                <c:formatCode>0%</c:formatCode>
                <c:ptCount val="15"/>
                <c:pt idx="0">
                  <c:v>0.33</c:v>
                </c:pt>
                <c:pt idx="1">
                  <c:v>0.03</c:v>
                </c:pt>
                <c:pt idx="2">
                  <c:v>0.04</c:v>
                </c:pt>
                <c:pt idx="3">
                  <c:v>0.04</c:v>
                </c:pt>
                <c:pt idx="4">
                  <c:v>0.06</c:v>
                </c:pt>
                <c:pt idx="5">
                  <c:v>0.06</c:v>
                </c:pt>
                <c:pt idx="6">
                  <c:v>0.06</c:v>
                </c:pt>
                <c:pt idx="7">
                  <c:v>0.08</c:v>
                </c:pt>
                <c:pt idx="8">
                  <c:v>0.1</c:v>
                </c:pt>
                <c:pt idx="9">
                  <c:v>0.12</c:v>
                </c:pt>
                <c:pt idx="10">
                  <c:v>0.14000000000000001</c:v>
                </c:pt>
                <c:pt idx="11">
                  <c:v>0.14000000000000001</c:v>
                </c:pt>
                <c:pt idx="12">
                  <c:v>0.16</c:v>
                </c:pt>
                <c:pt idx="13">
                  <c:v>0.21</c:v>
                </c:pt>
                <c:pt idx="14">
                  <c:v>0.43</c:v>
                </c:pt>
              </c:numCache>
            </c:numRef>
          </c:val>
          <c:extLst>
            <c:ext xmlns:c16="http://schemas.microsoft.com/office/drawing/2014/chart" uri="{C3380CC4-5D6E-409C-BE32-E72D297353CC}">
              <c16:uniqueId val="{00000000-502E-4124-BBFB-010DAF5D0118}"/>
            </c:ext>
          </c:extLst>
        </c:ser>
        <c:dLbls>
          <c:dLblPos val="outEnd"/>
          <c:showLegendKey val="0"/>
          <c:showVal val="1"/>
          <c:showCatName val="0"/>
          <c:showSerName val="0"/>
          <c:showPercent val="0"/>
          <c:showBubbleSize val="0"/>
        </c:dLbls>
        <c:gapWidth val="182"/>
        <c:axId val="226138752"/>
        <c:axId val="226162176"/>
      </c:barChart>
      <c:catAx>
        <c:axId val="22613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162176"/>
        <c:crosses val="autoZero"/>
        <c:auto val="1"/>
        <c:lblAlgn val="ctr"/>
        <c:lblOffset val="100"/>
        <c:noMultiLvlLbl val="0"/>
      </c:catAx>
      <c:valAx>
        <c:axId val="226162176"/>
        <c:scaling>
          <c:orientation val="minMax"/>
        </c:scaling>
        <c:delete val="1"/>
        <c:axPos val="b"/>
        <c:numFmt formatCode="0%" sourceLinked="1"/>
        <c:majorTickMark val="none"/>
        <c:minorTickMark val="none"/>
        <c:tickLblPos val="nextTo"/>
        <c:crossAx val="22613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Sheet1!$B$4</c:f>
              <c:strCache>
                <c:ptCount val="1"/>
                <c:pt idx="0">
                  <c:v>Low Intensity Users</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Sheet1!$A$5:$A$6</c:f>
              <c:strCache>
                <c:ptCount val="2"/>
                <c:pt idx="0">
                  <c:v>Final construction cost was lower than original allocated budget</c:v>
                </c:pt>
                <c:pt idx="1">
                  <c:v>Final construction cost was lower than estimated cost at the start of construction</c:v>
                </c:pt>
              </c:strCache>
            </c:strRef>
          </c:cat>
          <c:val>
            <c:numRef>
              <c:f>Sheet1!$B$5:$B$6</c:f>
              <c:numCache>
                <c:formatCode>0%</c:formatCode>
                <c:ptCount val="2"/>
                <c:pt idx="0">
                  <c:v>0.39</c:v>
                </c:pt>
                <c:pt idx="1">
                  <c:v>0.36</c:v>
                </c:pt>
              </c:numCache>
            </c:numRef>
          </c:val>
          <c:extLst>
            <c:ext xmlns:c16="http://schemas.microsoft.com/office/drawing/2014/chart" uri="{C3380CC4-5D6E-409C-BE32-E72D297353CC}">
              <c16:uniqueId val="{00000000-2376-4926-BC5D-1A1524178D63}"/>
            </c:ext>
          </c:extLst>
        </c:ser>
        <c:ser>
          <c:idx val="1"/>
          <c:order val="1"/>
          <c:tx>
            <c:strRef>
              <c:f>Sheet1!$C$4</c:f>
              <c:strCache>
                <c:ptCount val="1"/>
                <c:pt idx="0">
                  <c:v>High Intensity Users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Sheet1!$A$5:$A$6</c:f>
              <c:strCache>
                <c:ptCount val="2"/>
                <c:pt idx="0">
                  <c:v>Final construction cost was lower than original allocated budget</c:v>
                </c:pt>
                <c:pt idx="1">
                  <c:v>Final construction cost was lower than estimated cost at the start of construction</c:v>
                </c:pt>
              </c:strCache>
            </c:strRef>
          </c:cat>
          <c:val>
            <c:numRef>
              <c:f>Sheet1!$C$5:$C$6</c:f>
              <c:numCache>
                <c:formatCode>0%</c:formatCode>
                <c:ptCount val="2"/>
                <c:pt idx="0">
                  <c:v>0.7</c:v>
                </c:pt>
                <c:pt idx="1">
                  <c:v>0.65</c:v>
                </c:pt>
              </c:numCache>
            </c:numRef>
          </c:val>
          <c:extLst>
            <c:ext xmlns:c16="http://schemas.microsoft.com/office/drawing/2014/chart" uri="{C3380CC4-5D6E-409C-BE32-E72D297353CC}">
              <c16:uniqueId val="{00000001-2376-4926-BC5D-1A1524178D63}"/>
            </c:ext>
          </c:extLst>
        </c:ser>
        <c:dLbls>
          <c:dLblPos val="outEnd"/>
          <c:showLegendKey val="0"/>
          <c:showVal val="1"/>
          <c:showCatName val="0"/>
          <c:showSerName val="0"/>
          <c:showPercent val="0"/>
          <c:showBubbleSize val="0"/>
        </c:dLbls>
        <c:gapWidth val="219"/>
        <c:overlap val="-27"/>
        <c:axId val="226215808"/>
        <c:axId val="226217344"/>
      </c:barChart>
      <c:catAx>
        <c:axId val="22621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6217344"/>
        <c:crosses val="autoZero"/>
        <c:auto val="1"/>
        <c:lblAlgn val="ctr"/>
        <c:lblOffset val="100"/>
        <c:noMultiLvlLbl val="0"/>
      </c:catAx>
      <c:valAx>
        <c:axId val="226217344"/>
        <c:scaling>
          <c:orientation val="minMax"/>
        </c:scaling>
        <c:delete val="1"/>
        <c:axPos val="l"/>
        <c:numFmt formatCode="0%" sourceLinked="1"/>
        <c:majorTickMark val="none"/>
        <c:minorTickMark val="none"/>
        <c:tickLblPos val="nextTo"/>
        <c:crossAx val="22621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Sheet1!$B$18</c:f>
              <c:strCache>
                <c:ptCount val="1"/>
                <c:pt idx="0">
                  <c:v>Low Intensity Users</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Sheet1!$A$19:$A$20</c:f>
              <c:strCache>
                <c:ptCount val="2"/>
                <c:pt idx="0">
                  <c:v>Final schedule was shorter than the original schedule</c:v>
                </c:pt>
                <c:pt idx="1">
                  <c:v>Final schedule was shorter than the planned schedule at construction start </c:v>
                </c:pt>
              </c:strCache>
            </c:strRef>
          </c:cat>
          <c:val>
            <c:numRef>
              <c:f>Sheet1!$B$19:$B$20</c:f>
              <c:numCache>
                <c:formatCode>0%</c:formatCode>
                <c:ptCount val="2"/>
                <c:pt idx="0">
                  <c:v>0.15</c:v>
                </c:pt>
                <c:pt idx="1">
                  <c:v>0.12</c:v>
                </c:pt>
              </c:numCache>
            </c:numRef>
          </c:val>
          <c:extLst>
            <c:ext xmlns:c16="http://schemas.microsoft.com/office/drawing/2014/chart" uri="{C3380CC4-5D6E-409C-BE32-E72D297353CC}">
              <c16:uniqueId val="{00000000-32D1-48C8-A1B1-68D695BF96AD}"/>
            </c:ext>
          </c:extLst>
        </c:ser>
        <c:ser>
          <c:idx val="1"/>
          <c:order val="1"/>
          <c:tx>
            <c:strRef>
              <c:f>Sheet1!$C$18</c:f>
              <c:strCache>
                <c:ptCount val="1"/>
                <c:pt idx="0">
                  <c:v>High Intensity Users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Sheet1!$A$19:$A$20</c:f>
              <c:strCache>
                <c:ptCount val="2"/>
                <c:pt idx="0">
                  <c:v>Final schedule was shorter than the original schedule</c:v>
                </c:pt>
                <c:pt idx="1">
                  <c:v>Final schedule was shorter than the planned schedule at construction start </c:v>
                </c:pt>
              </c:strCache>
            </c:strRef>
          </c:cat>
          <c:val>
            <c:numRef>
              <c:f>Sheet1!$C$19:$C$20</c:f>
              <c:numCache>
                <c:formatCode>0%</c:formatCode>
                <c:ptCount val="2"/>
                <c:pt idx="0">
                  <c:v>0.45</c:v>
                </c:pt>
                <c:pt idx="1">
                  <c:v>0.5</c:v>
                </c:pt>
              </c:numCache>
            </c:numRef>
          </c:val>
          <c:extLst>
            <c:ext xmlns:c16="http://schemas.microsoft.com/office/drawing/2014/chart" uri="{C3380CC4-5D6E-409C-BE32-E72D297353CC}">
              <c16:uniqueId val="{00000001-32D1-48C8-A1B1-68D695BF96AD}"/>
            </c:ext>
          </c:extLst>
        </c:ser>
        <c:dLbls>
          <c:dLblPos val="outEnd"/>
          <c:showLegendKey val="0"/>
          <c:showVal val="1"/>
          <c:showCatName val="0"/>
          <c:showSerName val="0"/>
          <c:showPercent val="0"/>
          <c:showBubbleSize val="0"/>
        </c:dLbls>
        <c:gapWidth val="219"/>
        <c:overlap val="-27"/>
        <c:axId val="226275712"/>
        <c:axId val="226277248"/>
      </c:barChart>
      <c:catAx>
        <c:axId val="22627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6277248"/>
        <c:crosses val="autoZero"/>
        <c:auto val="1"/>
        <c:lblAlgn val="ctr"/>
        <c:lblOffset val="100"/>
        <c:noMultiLvlLbl val="0"/>
      </c:catAx>
      <c:valAx>
        <c:axId val="226277248"/>
        <c:scaling>
          <c:orientation val="minMax"/>
        </c:scaling>
        <c:delete val="1"/>
        <c:axPos val="l"/>
        <c:numFmt formatCode="0%" sourceLinked="1"/>
        <c:majorTickMark val="none"/>
        <c:minorTickMark val="none"/>
        <c:tickLblPos val="nextTo"/>
        <c:crossAx val="226275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Sheet1!$A$28</c:f>
              <c:strCache>
                <c:ptCount val="1"/>
                <c:pt idx="0">
                  <c:v>Building Quality - Best </c:v>
                </c:pt>
              </c:strCache>
            </c:strRef>
          </c:tx>
          <c:spPr>
            <a:solidFill>
              <a:schemeClr val="accent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B6A9-436F-A444-A65FF6C29CF1}"/>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Sheet1!$B$27:$C$27</c:f>
              <c:strCache>
                <c:ptCount val="2"/>
                <c:pt idx="0">
                  <c:v>Low Intensity Users</c:v>
                </c:pt>
                <c:pt idx="1">
                  <c:v>High Intensity Users</c:v>
                </c:pt>
              </c:strCache>
            </c:strRef>
          </c:cat>
          <c:val>
            <c:numRef>
              <c:f>Sheet1!$B$28:$C$28</c:f>
              <c:numCache>
                <c:formatCode>0%</c:formatCode>
                <c:ptCount val="2"/>
                <c:pt idx="0">
                  <c:v>0</c:v>
                </c:pt>
                <c:pt idx="1">
                  <c:v>0.3</c:v>
                </c:pt>
              </c:numCache>
            </c:numRef>
          </c:val>
          <c:extLst>
            <c:ext xmlns:c16="http://schemas.microsoft.com/office/drawing/2014/chart" uri="{C3380CC4-5D6E-409C-BE32-E72D297353CC}">
              <c16:uniqueId val="{00000000-B6A9-436F-A444-A65FF6C29CF1}"/>
            </c:ext>
          </c:extLst>
        </c:ser>
        <c:dLbls>
          <c:dLblPos val="outEnd"/>
          <c:showLegendKey val="0"/>
          <c:showVal val="1"/>
          <c:showCatName val="0"/>
          <c:showSerName val="0"/>
          <c:showPercent val="0"/>
          <c:showBubbleSize val="0"/>
        </c:dLbls>
        <c:gapWidth val="219"/>
        <c:overlap val="-27"/>
        <c:axId val="226305152"/>
        <c:axId val="226343936"/>
      </c:barChart>
      <c:catAx>
        <c:axId val="22630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6343936"/>
        <c:crosses val="autoZero"/>
        <c:auto val="1"/>
        <c:lblAlgn val="ctr"/>
        <c:lblOffset val="100"/>
        <c:noMultiLvlLbl val="0"/>
      </c:catAx>
      <c:valAx>
        <c:axId val="226343936"/>
        <c:scaling>
          <c:orientation val="minMax"/>
        </c:scaling>
        <c:delete val="1"/>
        <c:axPos val="l"/>
        <c:numFmt formatCode="0%" sourceLinked="1"/>
        <c:majorTickMark val="none"/>
        <c:minorTickMark val="none"/>
        <c:tickLblPos val="nextTo"/>
        <c:crossAx val="22630515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Industry leading safety culture and no fatalities/lost time accidents or recordables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Sheet1!$B$29</c:f>
              <c:strCache>
                <c:ptCount val="1"/>
                <c:pt idx="0">
                  <c:v>Low Intensity Users</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Sheet1!$A$30:$A$31</c:f>
              <c:strCache>
                <c:ptCount val="2"/>
                <c:pt idx="0">
                  <c:v>Typical Project</c:v>
                </c:pt>
                <c:pt idx="1">
                  <c:v>Best Project</c:v>
                </c:pt>
              </c:strCache>
            </c:strRef>
          </c:cat>
          <c:val>
            <c:numRef>
              <c:f>Sheet1!$B$30:$B$31</c:f>
              <c:numCache>
                <c:formatCode>0%</c:formatCode>
                <c:ptCount val="2"/>
                <c:pt idx="0">
                  <c:v>0.42</c:v>
                </c:pt>
                <c:pt idx="1">
                  <c:v>0.67</c:v>
                </c:pt>
              </c:numCache>
            </c:numRef>
          </c:val>
          <c:extLst>
            <c:ext xmlns:c16="http://schemas.microsoft.com/office/drawing/2014/chart" uri="{C3380CC4-5D6E-409C-BE32-E72D297353CC}">
              <c16:uniqueId val="{00000000-0C16-4368-8472-A6EF7B93E4C0}"/>
            </c:ext>
          </c:extLst>
        </c:ser>
        <c:ser>
          <c:idx val="1"/>
          <c:order val="1"/>
          <c:tx>
            <c:strRef>
              <c:f>Sheet1!$C$29</c:f>
              <c:strCache>
                <c:ptCount val="1"/>
                <c:pt idx="0">
                  <c:v>High Intensity Users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Sheet1!$A$30:$A$31</c:f>
              <c:strCache>
                <c:ptCount val="2"/>
                <c:pt idx="0">
                  <c:v>Typical Project</c:v>
                </c:pt>
                <c:pt idx="1">
                  <c:v>Best Project</c:v>
                </c:pt>
              </c:strCache>
            </c:strRef>
          </c:cat>
          <c:val>
            <c:numRef>
              <c:f>Sheet1!$C$30:$C$31</c:f>
              <c:numCache>
                <c:formatCode>0%</c:formatCode>
                <c:ptCount val="2"/>
                <c:pt idx="0">
                  <c:v>0.1</c:v>
                </c:pt>
                <c:pt idx="1">
                  <c:v>0.45</c:v>
                </c:pt>
              </c:numCache>
            </c:numRef>
          </c:val>
          <c:extLst>
            <c:ext xmlns:c16="http://schemas.microsoft.com/office/drawing/2014/chart" uri="{C3380CC4-5D6E-409C-BE32-E72D297353CC}">
              <c16:uniqueId val="{00000001-0C16-4368-8472-A6EF7B93E4C0}"/>
            </c:ext>
          </c:extLst>
        </c:ser>
        <c:dLbls>
          <c:dLblPos val="outEnd"/>
          <c:showLegendKey val="0"/>
          <c:showVal val="1"/>
          <c:showCatName val="0"/>
          <c:showSerName val="0"/>
          <c:showPercent val="0"/>
          <c:showBubbleSize val="0"/>
        </c:dLbls>
        <c:gapWidth val="219"/>
        <c:overlap val="-27"/>
        <c:axId val="226405760"/>
        <c:axId val="226407552"/>
      </c:barChart>
      <c:catAx>
        <c:axId val="22640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6407552"/>
        <c:crosses val="autoZero"/>
        <c:auto val="1"/>
        <c:lblAlgn val="ctr"/>
        <c:lblOffset val="100"/>
        <c:noMultiLvlLbl val="0"/>
      </c:catAx>
      <c:valAx>
        <c:axId val="226407552"/>
        <c:scaling>
          <c:orientation val="minMax"/>
        </c:scaling>
        <c:delete val="1"/>
        <c:axPos val="l"/>
        <c:numFmt formatCode="0%" sourceLinked="1"/>
        <c:majorTickMark val="none"/>
        <c:minorTickMark val="none"/>
        <c:tickLblPos val="nextTo"/>
        <c:crossAx val="226405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Excellent</a:t>
            </a:r>
            <a:r>
              <a:rPr lang="en-US" baseline="0"/>
              <a:t> Team Chemistry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Sheet1!$B$35</c:f>
              <c:strCache>
                <c:ptCount val="1"/>
                <c:pt idx="0">
                  <c:v>Low Intensity Users</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Sheet1!$A$36:$A$37</c:f>
              <c:strCache>
                <c:ptCount val="2"/>
                <c:pt idx="0">
                  <c:v>Typical Projects</c:v>
                </c:pt>
                <c:pt idx="1">
                  <c:v>Best Projects</c:v>
                </c:pt>
              </c:strCache>
            </c:strRef>
          </c:cat>
          <c:val>
            <c:numRef>
              <c:f>Sheet1!$B$36:$B$37</c:f>
              <c:numCache>
                <c:formatCode>0%</c:formatCode>
                <c:ptCount val="2"/>
                <c:pt idx="0">
                  <c:v>0.12</c:v>
                </c:pt>
                <c:pt idx="1">
                  <c:v>0.52</c:v>
                </c:pt>
              </c:numCache>
            </c:numRef>
          </c:val>
          <c:extLst>
            <c:ext xmlns:c16="http://schemas.microsoft.com/office/drawing/2014/chart" uri="{C3380CC4-5D6E-409C-BE32-E72D297353CC}">
              <c16:uniqueId val="{00000000-1565-457E-9703-82717F088D84}"/>
            </c:ext>
          </c:extLst>
        </c:ser>
        <c:ser>
          <c:idx val="1"/>
          <c:order val="1"/>
          <c:tx>
            <c:strRef>
              <c:f>Sheet1!$C$35</c:f>
              <c:strCache>
                <c:ptCount val="1"/>
                <c:pt idx="0">
                  <c:v>High Intensity Users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Sheet1!$A$36:$A$37</c:f>
              <c:strCache>
                <c:ptCount val="2"/>
                <c:pt idx="0">
                  <c:v>Typical Projects</c:v>
                </c:pt>
                <c:pt idx="1">
                  <c:v>Best Projects</c:v>
                </c:pt>
              </c:strCache>
            </c:strRef>
          </c:cat>
          <c:val>
            <c:numRef>
              <c:f>Sheet1!$C$36:$C$37</c:f>
              <c:numCache>
                <c:formatCode>0%</c:formatCode>
                <c:ptCount val="2"/>
                <c:pt idx="0">
                  <c:v>0.05</c:v>
                </c:pt>
                <c:pt idx="1">
                  <c:v>0.85</c:v>
                </c:pt>
              </c:numCache>
            </c:numRef>
          </c:val>
          <c:extLst>
            <c:ext xmlns:c16="http://schemas.microsoft.com/office/drawing/2014/chart" uri="{C3380CC4-5D6E-409C-BE32-E72D297353CC}">
              <c16:uniqueId val="{00000001-1565-457E-9703-82717F088D84}"/>
            </c:ext>
          </c:extLst>
        </c:ser>
        <c:dLbls>
          <c:dLblPos val="outEnd"/>
          <c:showLegendKey val="0"/>
          <c:showVal val="1"/>
          <c:showCatName val="0"/>
          <c:showSerName val="0"/>
          <c:showPercent val="0"/>
          <c:showBubbleSize val="0"/>
        </c:dLbls>
        <c:gapWidth val="219"/>
        <c:overlap val="-27"/>
        <c:axId val="226801152"/>
        <c:axId val="226802688"/>
      </c:barChart>
      <c:catAx>
        <c:axId val="2268011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6802688"/>
        <c:crosses val="autoZero"/>
        <c:auto val="1"/>
        <c:lblAlgn val="ctr"/>
        <c:lblOffset val="100"/>
        <c:noMultiLvlLbl val="0"/>
      </c:catAx>
      <c:valAx>
        <c:axId val="226802688"/>
        <c:scaling>
          <c:orientation val="minMax"/>
        </c:scaling>
        <c:delete val="1"/>
        <c:axPos val="l"/>
        <c:numFmt formatCode="0%" sourceLinked="1"/>
        <c:majorTickMark val="none"/>
        <c:minorTickMark val="none"/>
        <c:tickLblPos val="nextTo"/>
        <c:crossAx val="226801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Key Stakeholders Work Together Cohesively as a Whole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Sheet1!$B$70</c:f>
              <c:strCache>
                <c:ptCount val="1"/>
                <c:pt idx="0">
                  <c:v>Low Intensity Users</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Sheet1!$A$71</c:f>
              <c:strCache>
                <c:ptCount val="1"/>
                <c:pt idx="0">
                  <c:v>Best Projects</c:v>
                </c:pt>
              </c:strCache>
            </c:strRef>
          </c:cat>
          <c:val>
            <c:numRef>
              <c:f>Sheet1!$B$71</c:f>
              <c:numCache>
                <c:formatCode>0%</c:formatCode>
                <c:ptCount val="1"/>
                <c:pt idx="0">
                  <c:v>0.42</c:v>
                </c:pt>
              </c:numCache>
            </c:numRef>
          </c:val>
          <c:extLst>
            <c:ext xmlns:c16="http://schemas.microsoft.com/office/drawing/2014/chart" uri="{C3380CC4-5D6E-409C-BE32-E72D297353CC}">
              <c16:uniqueId val="{00000000-8D45-4EF8-A21E-BB7059343D37}"/>
            </c:ext>
          </c:extLst>
        </c:ser>
        <c:ser>
          <c:idx val="1"/>
          <c:order val="1"/>
          <c:tx>
            <c:strRef>
              <c:f>Sheet1!$C$70</c:f>
              <c:strCache>
                <c:ptCount val="1"/>
                <c:pt idx="0">
                  <c:v>High Intensity Users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Sheet1!$A$71</c:f>
              <c:strCache>
                <c:ptCount val="1"/>
                <c:pt idx="0">
                  <c:v>Best Projects</c:v>
                </c:pt>
              </c:strCache>
            </c:strRef>
          </c:cat>
          <c:val>
            <c:numRef>
              <c:f>Sheet1!$C$71</c:f>
              <c:numCache>
                <c:formatCode>0%</c:formatCode>
                <c:ptCount val="1"/>
                <c:pt idx="0">
                  <c:v>0.75</c:v>
                </c:pt>
              </c:numCache>
            </c:numRef>
          </c:val>
          <c:extLst>
            <c:ext xmlns:c16="http://schemas.microsoft.com/office/drawing/2014/chart" uri="{C3380CC4-5D6E-409C-BE32-E72D297353CC}">
              <c16:uniqueId val="{00000001-8D45-4EF8-A21E-BB7059343D37}"/>
            </c:ext>
          </c:extLst>
        </c:ser>
        <c:dLbls>
          <c:dLblPos val="outEnd"/>
          <c:showLegendKey val="0"/>
          <c:showVal val="1"/>
          <c:showCatName val="0"/>
          <c:showSerName val="0"/>
          <c:showPercent val="0"/>
          <c:showBubbleSize val="0"/>
        </c:dLbls>
        <c:gapWidth val="500"/>
        <c:overlap val="-27"/>
        <c:axId val="425469432"/>
        <c:axId val="290368088"/>
      </c:barChart>
      <c:catAx>
        <c:axId val="425469432"/>
        <c:scaling>
          <c:orientation val="minMax"/>
        </c:scaling>
        <c:delete val="1"/>
        <c:axPos val="b"/>
        <c:numFmt formatCode="General" sourceLinked="1"/>
        <c:majorTickMark val="out"/>
        <c:minorTickMark val="none"/>
        <c:tickLblPos val="nextTo"/>
        <c:crossAx val="290368088"/>
        <c:crosses val="autoZero"/>
        <c:auto val="1"/>
        <c:lblAlgn val="ctr"/>
        <c:lblOffset val="100"/>
        <c:noMultiLvlLbl val="0"/>
      </c:catAx>
      <c:valAx>
        <c:axId val="290368088"/>
        <c:scaling>
          <c:orientation val="minMax"/>
        </c:scaling>
        <c:delete val="1"/>
        <c:axPos val="l"/>
        <c:numFmt formatCode="0%" sourceLinked="1"/>
        <c:majorTickMark val="none"/>
        <c:minorTickMark val="none"/>
        <c:tickLblPos val="nextTo"/>
        <c:crossAx val="425469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'Team Highest Imp'!$C$5</c:f>
              <c:strCache>
                <c:ptCount val="1"/>
                <c:pt idx="0">
                  <c:v>Typical Project</c:v>
                </c:pt>
              </c:strCache>
            </c:strRef>
          </c:tx>
          <c:spPr>
            <a:solidFill>
              <a:srgbClr val="84C6B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'Team Highest Imp'!$B$6:$B$9</c:f>
              <c:strCache>
                <c:ptCount val="4"/>
                <c:pt idx="0">
                  <c:v>Perception of Team  Chemistry</c:v>
                </c:pt>
                <c:pt idx="1">
                  <c:v>Integration of Project Team Members</c:v>
                </c:pt>
                <c:pt idx="2">
                  <c:v>Commitment of Team Members to Same Project Goals</c:v>
                </c:pt>
                <c:pt idx="3">
                  <c:v>Timeliness of Decision Making Related to Issue Resolution</c:v>
                </c:pt>
              </c:strCache>
            </c:strRef>
          </c:cat>
          <c:val>
            <c:numRef>
              <c:f>'Team Highest Imp'!$C$6:$C$9</c:f>
              <c:numCache>
                <c:formatCode>0%</c:formatCode>
                <c:ptCount val="4"/>
                <c:pt idx="0">
                  <c:v>0.1</c:v>
                </c:pt>
                <c:pt idx="1">
                  <c:v>0.09</c:v>
                </c:pt>
                <c:pt idx="2">
                  <c:v>0.11</c:v>
                </c:pt>
                <c:pt idx="3">
                  <c:v>0.05</c:v>
                </c:pt>
              </c:numCache>
            </c:numRef>
          </c:val>
          <c:extLst>
            <c:ext xmlns:c16="http://schemas.microsoft.com/office/drawing/2014/chart" uri="{C3380CC4-5D6E-409C-BE32-E72D297353CC}">
              <c16:uniqueId val="{00000000-58F1-4CC5-8546-2E1F58799E99}"/>
            </c:ext>
          </c:extLst>
        </c:ser>
        <c:ser>
          <c:idx val="1"/>
          <c:order val="1"/>
          <c:tx>
            <c:strRef>
              <c:f>'Team Highest Imp'!$D$5</c:f>
              <c:strCache>
                <c:ptCount val="1"/>
                <c:pt idx="0">
                  <c:v>Best Performing Project</c:v>
                </c:pt>
              </c:strCache>
            </c:strRef>
          </c:tx>
          <c:spPr>
            <a:solidFill>
              <a:srgbClr val="1A6B7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'Team Highest Imp'!$B$6:$B$9</c:f>
              <c:strCache>
                <c:ptCount val="4"/>
                <c:pt idx="0">
                  <c:v>Perception of Team  Chemistry</c:v>
                </c:pt>
                <c:pt idx="1">
                  <c:v>Integration of Project Team Members</c:v>
                </c:pt>
                <c:pt idx="2">
                  <c:v>Commitment of Team Members to Same Project Goals</c:v>
                </c:pt>
                <c:pt idx="3">
                  <c:v>Timeliness of Decision Making Related to Issue Resolution</c:v>
                </c:pt>
              </c:strCache>
            </c:strRef>
          </c:cat>
          <c:val>
            <c:numRef>
              <c:f>'Team Highest Imp'!$D$6:$D$9</c:f>
              <c:numCache>
                <c:formatCode>0%</c:formatCode>
                <c:ptCount val="4"/>
                <c:pt idx="0">
                  <c:v>0.68</c:v>
                </c:pt>
                <c:pt idx="1">
                  <c:v>0.61</c:v>
                </c:pt>
                <c:pt idx="2">
                  <c:v>0.54</c:v>
                </c:pt>
                <c:pt idx="3">
                  <c:v>0.4</c:v>
                </c:pt>
              </c:numCache>
            </c:numRef>
          </c:val>
          <c:extLst>
            <c:ext xmlns:c16="http://schemas.microsoft.com/office/drawing/2014/chart" uri="{C3380CC4-5D6E-409C-BE32-E72D297353CC}">
              <c16:uniqueId val="{00000001-58F1-4CC5-8546-2E1F58799E99}"/>
            </c:ext>
          </c:extLst>
        </c:ser>
        <c:dLbls>
          <c:showLegendKey val="0"/>
          <c:showVal val="0"/>
          <c:showCatName val="0"/>
          <c:showSerName val="0"/>
          <c:showPercent val="0"/>
          <c:showBubbleSize val="0"/>
        </c:dLbls>
        <c:gapWidth val="150"/>
        <c:axId val="267918336"/>
        <c:axId val="267920128"/>
      </c:barChart>
      <c:catAx>
        <c:axId val="267918336"/>
        <c:scaling>
          <c:orientation val="minMax"/>
        </c:scaling>
        <c:delete val="0"/>
        <c:axPos val="b"/>
        <c:numFmt formatCode="General" sourceLinked="0"/>
        <c:majorTickMark val="out"/>
        <c:minorTickMark val="none"/>
        <c:tickLblPos val="nextTo"/>
        <c:crossAx val="267920128"/>
        <c:crosses val="autoZero"/>
        <c:auto val="1"/>
        <c:lblAlgn val="ctr"/>
        <c:lblOffset val="100"/>
        <c:noMultiLvlLbl val="0"/>
      </c:catAx>
      <c:valAx>
        <c:axId val="267920128"/>
        <c:scaling>
          <c:orientation val="minMax"/>
        </c:scaling>
        <c:delete val="1"/>
        <c:axPos val="l"/>
        <c:numFmt formatCode="0%" sourceLinked="1"/>
        <c:majorTickMark val="out"/>
        <c:minorTickMark val="none"/>
        <c:tickLblPos val="nextTo"/>
        <c:crossAx val="267918336"/>
        <c:crosses val="autoZero"/>
        <c:crossBetween val="between"/>
      </c:valAx>
    </c:plotArea>
    <c:legend>
      <c:legendPos val="b"/>
      <c:overlay val="0"/>
    </c:legend>
    <c:plotVisOnly val="1"/>
    <c:dispBlanksAs val="gap"/>
    <c:showDLblsOverMax val="0"/>
  </c:chart>
  <c:spPr>
    <a:ln>
      <a:noFill/>
    </a:ln>
  </c:sp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Sheet1!$B$52</c:f>
              <c:strCache>
                <c:ptCount val="1"/>
                <c:pt idx="0">
                  <c:v>Low Intensity Users</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Sheet1!$A$53:$A$55</c:f>
              <c:strCache>
                <c:ptCount val="3"/>
                <c:pt idx="0">
                  <c:v>Design-Bid-Build  (Best)</c:v>
                </c:pt>
                <c:pt idx="1">
                  <c:v>CM at Risk (Best)</c:v>
                </c:pt>
                <c:pt idx="2">
                  <c:v>IPD (Best)</c:v>
                </c:pt>
              </c:strCache>
            </c:strRef>
          </c:cat>
          <c:val>
            <c:numRef>
              <c:f>Sheet1!$B$53:$B$55</c:f>
              <c:numCache>
                <c:formatCode>0%</c:formatCode>
                <c:ptCount val="3"/>
                <c:pt idx="0">
                  <c:v>0.21</c:v>
                </c:pt>
                <c:pt idx="1">
                  <c:v>0.39</c:v>
                </c:pt>
                <c:pt idx="2">
                  <c:v>0</c:v>
                </c:pt>
              </c:numCache>
            </c:numRef>
          </c:val>
          <c:extLst>
            <c:ext xmlns:c16="http://schemas.microsoft.com/office/drawing/2014/chart" uri="{C3380CC4-5D6E-409C-BE32-E72D297353CC}">
              <c16:uniqueId val="{00000000-1032-48B0-8EAB-1D40D7866F38}"/>
            </c:ext>
          </c:extLst>
        </c:ser>
        <c:ser>
          <c:idx val="1"/>
          <c:order val="1"/>
          <c:tx>
            <c:strRef>
              <c:f>Sheet1!$C$52</c:f>
              <c:strCache>
                <c:ptCount val="1"/>
                <c:pt idx="0">
                  <c:v>High Intensity Users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Sheet1!$A$53:$A$55</c:f>
              <c:strCache>
                <c:ptCount val="3"/>
                <c:pt idx="0">
                  <c:v>Design-Bid-Build  (Best)</c:v>
                </c:pt>
                <c:pt idx="1">
                  <c:v>CM at Risk (Best)</c:v>
                </c:pt>
                <c:pt idx="2">
                  <c:v>IPD (Best)</c:v>
                </c:pt>
              </c:strCache>
            </c:strRef>
          </c:cat>
          <c:val>
            <c:numRef>
              <c:f>Sheet1!$C$53:$C$55</c:f>
              <c:numCache>
                <c:formatCode>0%</c:formatCode>
                <c:ptCount val="3"/>
                <c:pt idx="0">
                  <c:v>0.05</c:v>
                </c:pt>
                <c:pt idx="1">
                  <c:v>0.05</c:v>
                </c:pt>
                <c:pt idx="2">
                  <c:v>0.65</c:v>
                </c:pt>
              </c:numCache>
            </c:numRef>
          </c:val>
          <c:extLst>
            <c:ext xmlns:c16="http://schemas.microsoft.com/office/drawing/2014/chart" uri="{C3380CC4-5D6E-409C-BE32-E72D297353CC}">
              <c16:uniqueId val="{00000001-1032-48B0-8EAB-1D40D7866F38}"/>
            </c:ext>
          </c:extLst>
        </c:ser>
        <c:dLbls>
          <c:dLblPos val="outEnd"/>
          <c:showLegendKey val="0"/>
          <c:showVal val="1"/>
          <c:showCatName val="0"/>
          <c:showSerName val="0"/>
          <c:showPercent val="0"/>
          <c:showBubbleSize val="0"/>
        </c:dLbls>
        <c:gapWidth val="182"/>
        <c:axId val="227004800"/>
        <c:axId val="227006336"/>
      </c:barChart>
      <c:catAx>
        <c:axId val="2270048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7006336"/>
        <c:crosses val="autoZero"/>
        <c:auto val="1"/>
        <c:lblAlgn val="ctr"/>
        <c:lblOffset val="100"/>
        <c:noMultiLvlLbl val="0"/>
      </c:catAx>
      <c:valAx>
        <c:axId val="227006336"/>
        <c:scaling>
          <c:orientation val="minMax"/>
        </c:scaling>
        <c:delete val="1"/>
        <c:axPos val="b"/>
        <c:numFmt formatCode="0%" sourceLinked="1"/>
        <c:majorTickMark val="none"/>
        <c:minorTickMark val="none"/>
        <c:tickLblPos val="nextTo"/>
        <c:crossAx val="227004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Sheet1!$B$56</c:f>
              <c:strCache>
                <c:ptCount val="1"/>
                <c:pt idx="0">
                  <c:v>Low Intensity Users</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Sheet1!$A$57:$A$60</c:f>
              <c:strCache>
                <c:ptCount val="4"/>
                <c:pt idx="0">
                  <c:v>Lump Sum  (Best)</c:v>
                </c:pt>
                <c:pt idx="1">
                  <c:v>Lump Sum  (Typical)</c:v>
                </c:pt>
                <c:pt idx="2">
                  <c:v>Cost Reimbursable with Target and Shared Risk &amp; Reward (Best)</c:v>
                </c:pt>
                <c:pt idx="3">
                  <c:v>Guaranteed Maximum Price (With or Without Savings) (Typical)</c:v>
                </c:pt>
              </c:strCache>
            </c:strRef>
          </c:cat>
          <c:val>
            <c:numRef>
              <c:f>Sheet1!$B$57:$B$60</c:f>
              <c:numCache>
                <c:formatCode>0%</c:formatCode>
                <c:ptCount val="4"/>
                <c:pt idx="0">
                  <c:v>0.36</c:v>
                </c:pt>
                <c:pt idx="1">
                  <c:v>0.61</c:v>
                </c:pt>
                <c:pt idx="2">
                  <c:v>0</c:v>
                </c:pt>
                <c:pt idx="3">
                  <c:v>0.21</c:v>
                </c:pt>
              </c:numCache>
            </c:numRef>
          </c:val>
          <c:extLst>
            <c:ext xmlns:c16="http://schemas.microsoft.com/office/drawing/2014/chart" uri="{C3380CC4-5D6E-409C-BE32-E72D297353CC}">
              <c16:uniqueId val="{00000000-A514-4278-B54C-DB8E9B7DA366}"/>
            </c:ext>
          </c:extLst>
        </c:ser>
        <c:ser>
          <c:idx val="1"/>
          <c:order val="1"/>
          <c:tx>
            <c:strRef>
              <c:f>Sheet1!$C$56</c:f>
              <c:strCache>
                <c:ptCount val="1"/>
                <c:pt idx="0">
                  <c:v>High Intensity Users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Sheet1!$A$57:$A$60</c:f>
              <c:strCache>
                <c:ptCount val="4"/>
                <c:pt idx="0">
                  <c:v>Lump Sum  (Best)</c:v>
                </c:pt>
                <c:pt idx="1">
                  <c:v>Lump Sum  (Typical)</c:v>
                </c:pt>
                <c:pt idx="2">
                  <c:v>Cost Reimbursable with Target and Shared Risk &amp; Reward (Best)</c:v>
                </c:pt>
                <c:pt idx="3">
                  <c:v>Guaranteed Maximum Price (With or Without Savings) (Typical)</c:v>
                </c:pt>
              </c:strCache>
            </c:strRef>
          </c:cat>
          <c:val>
            <c:numRef>
              <c:f>Sheet1!$C$57:$C$60</c:f>
              <c:numCache>
                <c:formatCode>0%</c:formatCode>
                <c:ptCount val="4"/>
                <c:pt idx="0">
                  <c:v>0</c:v>
                </c:pt>
                <c:pt idx="1">
                  <c:v>0.15</c:v>
                </c:pt>
                <c:pt idx="2">
                  <c:v>0.6</c:v>
                </c:pt>
                <c:pt idx="3">
                  <c:v>0.6</c:v>
                </c:pt>
              </c:numCache>
            </c:numRef>
          </c:val>
          <c:extLst>
            <c:ext xmlns:c16="http://schemas.microsoft.com/office/drawing/2014/chart" uri="{C3380CC4-5D6E-409C-BE32-E72D297353CC}">
              <c16:uniqueId val="{00000001-A514-4278-B54C-DB8E9B7DA366}"/>
            </c:ext>
          </c:extLst>
        </c:ser>
        <c:dLbls>
          <c:dLblPos val="outEnd"/>
          <c:showLegendKey val="0"/>
          <c:showVal val="1"/>
          <c:showCatName val="0"/>
          <c:showSerName val="0"/>
          <c:showPercent val="0"/>
          <c:showBubbleSize val="0"/>
        </c:dLbls>
        <c:gapWidth val="182"/>
        <c:axId val="430563232"/>
        <c:axId val="430564544"/>
      </c:barChart>
      <c:catAx>
        <c:axId val="4305632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0564544"/>
        <c:crosses val="autoZero"/>
        <c:auto val="1"/>
        <c:lblAlgn val="ctr"/>
        <c:lblOffset val="100"/>
        <c:noMultiLvlLbl val="0"/>
      </c:catAx>
      <c:valAx>
        <c:axId val="430564544"/>
        <c:scaling>
          <c:orientation val="minMax"/>
        </c:scaling>
        <c:delete val="1"/>
        <c:axPos val="b"/>
        <c:numFmt formatCode="0%" sourceLinked="1"/>
        <c:majorTickMark val="none"/>
        <c:minorTickMark val="none"/>
        <c:tickLblPos val="nextTo"/>
        <c:crossAx val="430563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798056611744824E-3"/>
          <c:y val="1.7854738943395062E-2"/>
          <c:w val="0.85274218702832727"/>
          <c:h val="0.98042095575319976"/>
        </c:manualLayout>
      </c:layout>
      <c:barChart>
        <c:barDir val="col"/>
        <c:grouping val="stacked"/>
        <c:varyColors val="0"/>
        <c:ser>
          <c:idx val="0"/>
          <c:order val="0"/>
          <c:tx>
            <c:strRef>
              <c:f>'4 Perf SUM'!$D$3</c:f>
              <c:strCache>
                <c:ptCount val="1"/>
                <c:pt idx="0">
                  <c:v>Negative Performance</c:v>
                </c:pt>
              </c:strCache>
            </c:strRef>
          </c:tx>
          <c:spPr>
            <a:solidFill>
              <a:srgbClr val="84C6BF"/>
            </a:solidFill>
          </c:spPr>
          <c:invertIfNegative val="0"/>
          <c:dPt>
            <c:idx val="0"/>
            <c:invertIfNegative val="0"/>
            <c:bubble3D val="0"/>
            <c:spPr>
              <a:solidFill>
                <a:srgbClr val="1A6B7F"/>
              </a:solidFill>
            </c:spPr>
            <c:extLst>
              <c:ext xmlns:c16="http://schemas.microsoft.com/office/drawing/2014/chart" uri="{C3380CC4-5D6E-409C-BE32-E72D297353CC}">
                <c16:uniqueId val="{00000001-52AE-45CC-8D8D-AD851CCBD445}"/>
              </c:ext>
            </c:extLst>
          </c:dPt>
          <c:dPt>
            <c:idx val="2"/>
            <c:invertIfNegative val="0"/>
            <c:bubble3D val="0"/>
            <c:spPr>
              <a:solidFill>
                <a:srgbClr val="1A6B7F"/>
              </a:solidFill>
            </c:spPr>
            <c:extLst>
              <c:ext xmlns:c16="http://schemas.microsoft.com/office/drawing/2014/chart" uri="{C3380CC4-5D6E-409C-BE32-E72D297353CC}">
                <c16:uniqueId val="{00000003-52AE-45CC-8D8D-AD851CCBD445}"/>
              </c:ext>
            </c:extLst>
          </c:dPt>
          <c:dPt>
            <c:idx val="3"/>
            <c:invertIfNegative val="0"/>
            <c:bubble3D val="0"/>
            <c:extLst>
              <c:ext xmlns:c16="http://schemas.microsoft.com/office/drawing/2014/chart" uri="{C3380CC4-5D6E-409C-BE32-E72D297353CC}">
                <c16:uniqueId val="{00000004-52AE-45CC-8D8D-AD851CCBD445}"/>
              </c:ext>
            </c:extLst>
          </c:dPt>
          <c:dPt>
            <c:idx val="6"/>
            <c:invertIfNegative val="0"/>
            <c:bubble3D val="0"/>
            <c:spPr>
              <a:solidFill>
                <a:srgbClr val="1A6B7F"/>
              </a:solidFill>
            </c:spPr>
            <c:extLst>
              <c:ext xmlns:c16="http://schemas.microsoft.com/office/drawing/2014/chart" uri="{C3380CC4-5D6E-409C-BE32-E72D297353CC}">
                <c16:uniqueId val="{00000006-52AE-45CC-8D8D-AD851CCBD445}"/>
              </c:ext>
            </c:extLst>
          </c:dPt>
          <c:dLbls>
            <c:dLbl>
              <c:idx val="0"/>
              <c:spPr/>
              <c:txPr>
                <a:bodyPr/>
                <a:lstStyle/>
                <a:p>
                  <a:pPr>
                    <a:defRPr sz="1200" b="1">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52AE-45CC-8D8D-AD851CCBD445}"/>
                </c:ext>
              </c:extLst>
            </c:dLbl>
            <c:dLbl>
              <c:idx val="2"/>
              <c:spPr>
                <a:noFill/>
                <a:ln>
                  <a:noFill/>
                </a:ln>
                <a:effectLst/>
              </c:spPr>
              <c:txPr>
                <a:bodyPr/>
                <a:lstStyle/>
                <a:p>
                  <a:pPr>
                    <a:defRPr sz="1200" b="1">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52AE-45CC-8D8D-AD851CCBD445}"/>
                </c:ext>
              </c:extLst>
            </c:dLbl>
            <c:dLbl>
              <c:idx val="6"/>
              <c:spPr/>
              <c:txPr>
                <a:bodyPr/>
                <a:lstStyle/>
                <a:p>
                  <a:pPr>
                    <a:defRPr sz="1200" b="1">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52AE-45CC-8D8D-AD851CCBD445}"/>
                </c:ext>
              </c:extLst>
            </c:dLbl>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 Perf SUM'!$C$4:$C$7</c:f>
              <c:strCache>
                <c:ptCount val="4"/>
                <c:pt idx="0">
                  <c:v>Schedule Best</c:v>
                </c:pt>
                <c:pt idx="1">
                  <c:v>Schedule Typical</c:v>
                </c:pt>
                <c:pt idx="2">
                  <c:v>Cost Best </c:v>
                </c:pt>
                <c:pt idx="3">
                  <c:v>Cost Typical </c:v>
                </c:pt>
              </c:strCache>
            </c:strRef>
          </c:cat>
          <c:val>
            <c:numRef>
              <c:f>'4 Perf SUM'!$D$4:$D$7</c:f>
              <c:numCache>
                <c:formatCode>0%</c:formatCode>
                <c:ptCount val="4"/>
                <c:pt idx="0">
                  <c:v>-0.21</c:v>
                </c:pt>
                <c:pt idx="1">
                  <c:v>-0.61</c:v>
                </c:pt>
                <c:pt idx="2">
                  <c:v>-0.17</c:v>
                </c:pt>
                <c:pt idx="3">
                  <c:v>-0.49</c:v>
                </c:pt>
              </c:numCache>
            </c:numRef>
          </c:val>
          <c:extLst>
            <c:ext xmlns:c16="http://schemas.microsoft.com/office/drawing/2014/chart" uri="{C3380CC4-5D6E-409C-BE32-E72D297353CC}">
              <c16:uniqueId val="{00000007-52AE-45CC-8D8D-AD851CCBD445}"/>
            </c:ext>
          </c:extLst>
        </c:ser>
        <c:ser>
          <c:idx val="1"/>
          <c:order val="1"/>
          <c:tx>
            <c:strRef>
              <c:f>'4 Perf SUM'!$E$3</c:f>
              <c:strCache>
                <c:ptCount val="1"/>
                <c:pt idx="0">
                  <c:v>Positive Performance</c:v>
                </c:pt>
              </c:strCache>
            </c:strRef>
          </c:tx>
          <c:invertIfNegative val="0"/>
          <c:dPt>
            <c:idx val="0"/>
            <c:invertIfNegative val="0"/>
            <c:bubble3D val="0"/>
            <c:spPr>
              <a:solidFill>
                <a:srgbClr val="1A6B7F"/>
              </a:solidFill>
            </c:spPr>
            <c:extLst>
              <c:ext xmlns:c16="http://schemas.microsoft.com/office/drawing/2014/chart" uri="{C3380CC4-5D6E-409C-BE32-E72D297353CC}">
                <c16:uniqueId val="{00000009-52AE-45CC-8D8D-AD851CCBD445}"/>
              </c:ext>
            </c:extLst>
          </c:dPt>
          <c:dPt>
            <c:idx val="1"/>
            <c:invertIfNegative val="0"/>
            <c:bubble3D val="0"/>
            <c:spPr>
              <a:solidFill>
                <a:srgbClr val="84C6BF"/>
              </a:solidFill>
            </c:spPr>
            <c:extLst>
              <c:ext xmlns:c16="http://schemas.microsoft.com/office/drawing/2014/chart" uri="{C3380CC4-5D6E-409C-BE32-E72D297353CC}">
                <c16:uniqueId val="{0000000B-52AE-45CC-8D8D-AD851CCBD445}"/>
              </c:ext>
            </c:extLst>
          </c:dPt>
          <c:dPt>
            <c:idx val="2"/>
            <c:invertIfNegative val="0"/>
            <c:bubble3D val="0"/>
            <c:spPr>
              <a:solidFill>
                <a:srgbClr val="1A6B7F"/>
              </a:solidFill>
            </c:spPr>
            <c:extLst>
              <c:ext xmlns:c16="http://schemas.microsoft.com/office/drawing/2014/chart" uri="{C3380CC4-5D6E-409C-BE32-E72D297353CC}">
                <c16:uniqueId val="{0000000D-52AE-45CC-8D8D-AD851CCBD445}"/>
              </c:ext>
            </c:extLst>
          </c:dPt>
          <c:dPt>
            <c:idx val="3"/>
            <c:invertIfNegative val="0"/>
            <c:bubble3D val="0"/>
            <c:spPr>
              <a:solidFill>
                <a:srgbClr val="84C6BF"/>
              </a:solidFill>
            </c:spPr>
            <c:extLst>
              <c:ext xmlns:c16="http://schemas.microsoft.com/office/drawing/2014/chart" uri="{C3380CC4-5D6E-409C-BE32-E72D297353CC}">
                <c16:uniqueId val="{0000000F-52AE-45CC-8D8D-AD851CCBD445}"/>
              </c:ext>
            </c:extLst>
          </c:dPt>
          <c:dPt>
            <c:idx val="4"/>
            <c:invertIfNegative val="0"/>
            <c:bubble3D val="0"/>
            <c:spPr>
              <a:solidFill>
                <a:srgbClr val="84C6BF"/>
              </a:solidFill>
            </c:spPr>
            <c:extLst>
              <c:ext xmlns:c16="http://schemas.microsoft.com/office/drawing/2014/chart" uri="{C3380CC4-5D6E-409C-BE32-E72D297353CC}">
                <c16:uniqueId val="{00000011-52AE-45CC-8D8D-AD851CCBD445}"/>
              </c:ext>
            </c:extLst>
          </c:dPt>
          <c:dPt>
            <c:idx val="6"/>
            <c:invertIfNegative val="0"/>
            <c:bubble3D val="0"/>
            <c:spPr>
              <a:solidFill>
                <a:srgbClr val="1A6B7F"/>
              </a:solidFill>
            </c:spPr>
            <c:extLst>
              <c:ext xmlns:c16="http://schemas.microsoft.com/office/drawing/2014/chart" uri="{C3380CC4-5D6E-409C-BE32-E72D297353CC}">
                <c16:uniqueId val="{00000013-52AE-45CC-8D8D-AD851CCBD445}"/>
              </c:ext>
            </c:extLst>
          </c:dPt>
          <c:dPt>
            <c:idx val="7"/>
            <c:invertIfNegative val="0"/>
            <c:bubble3D val="0"/>
            <c:spPr>
              <a:solidFill>
                <a:srgbClr val="84C6BF"/>
              </a:solidFill>
            </c:spPr>
            <c:extLst>
              <c:ext xmlns:c16="http://schemas.microsoft.com/office/drawing/2014/chart" uri="{C3380CC4-5D6E-409C-BE32-E72D297353CC}">
                <c16:uniqueId val="{00000015-52AE-45CC-8D8D-AD851CCBD445}"/>
              </c:ext>
            </c:extLst>
          </c:dPt>
          <c:dLbls>
            <c:dLbl>
              <c:idx val="1"/>
              <c:layout>
                <c:manualLayout>
                  <c:x val="-4.0292478980492414E-3"/>
                  <c:y val="2.0812259928466121E-4"/>
                </c:manualLayout>
              </c:layout>
              <c:spPr/>
              <c:txPr>
                <a:bodyPr/>
                <a:lstStyle/>
                <a:p>
                  <a:pPr>
                    <a:defRPr sz="1200" b="1">
                      <a:solidFill>
                        <a:sysClr val="windowText" lastClr="000000"/>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2AE-45CC-8D8D-AD851CCBD445}"/>
                </c:ext>
              </c:extLst>
            </c:dLbl>
            <c:dLbl>
              <c:idx val="3"/>
              <c:spPr>
                <a:noFill/>
                <a:ln>
                  <a:noFill/>
                </a:ln>
                <a:effectLst/>
              </c:spPr>
              <c:txPr>
                <a:bodyPr/>
                <a:lstStyle/>
                <a:p>
                  <a:pPr>
                    <a:defRPr sz="1200" b="1">
                      <a:solidFill>
                        <a:schemeClr val="tx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F-52AE-45CC-8D8D-AD851CCBD445}"/>
                </c:ext>
              </c:extLst>
            </c:dLbl>
            <c:dLbl>
              <c:idx val="4"/>
              <c:spPr/>
              <c:txPr>
                <a:bodyPr/>
                <a:lstStyle/>
                <a:p>
                  <a:pPr>
                    <a:defRPr sz="1200" b="1">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1-52AE-45CC-8D8D-AD851CCBD445}"/>
                </c:ext>
              </c:extLst>
            </c:dLbl>
            <c:spPr>
              <a:noFill/>
              <a:ln>
                <a:noFill/>
              </a:ln>
              <a:effectLst/>
            </c:spPr>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 Perf SUM'!$C$4:$C$7</c:f>
              <c:strCache>
                <c:ptCount val="4"/>
                <c:pt idx="0">
                  <c:v>Schedule Best</c:v>
                </c:pt>
                <c:pt idx="1">
                  <c:v>Schedule Typical</c:v>
                </c:pt>
                <c:pt idx="2">
                  <c:v>Cost Best </c:v>
                </c:pt>
                <c:pt idx="3">
                  <c:v>Cost Typical </c:v>
                </c:pt>
              </c:strCache>
            </c:strRef>
          </c:cat>
          <c:val>
            <c:numRef>
              <c:f>'4 Perf SUM'!$E$4:$E$7</c:f>
              <c:numCache>
                <c:formatCode>0%</c:formatCode>
                <c:ptCount val="4"/>
                <c:pt idx="0">
                  <c:v>0.24</c:v>
                </c:pt>
                <c:pt idx="1">
                  <c:v>0.06</c:v>
                </c:pt>
                <c:pt idx="2">
                  <c:v>0.46</c:v>
                </c:pt>
                <c:pt idx="3">
                  <c:v>0.1</c:v>
                </c:pt>
              </c:numCache>
            </c:numRef>
          </c:val>
          <c:extLst>
            <c:ext xmlns:c16="http://schemas.microsoft.com/office/drawing/2014/chart" uri="{C3380CC4-5D6E-409C-BE32-E72D297353CC}">
              <c16:uniqueId val="{00000016-52AE-45CC-8D8D-AD851CCBD445}"/>
            </c:ext>
          </c:extLst>
        </c:ser>
        <c:dLbls>
          <c:showLegendKey val="0"/>
          <c:showVal val="0"/>
          <c:showCatName val="0"/>
          <c:showSerName val="0"/>
          <c:showPercent val="0"/>
          <c:showBubbleSize val="0"/>
        </c:dLbls>
        <c:gapWidth val="50"/>
        <c:overlap val="100"/>
        <c:axId val="226716288"/>
        <c:axId val="226738560"/>
      </c:barChart>
      <c:catAx>
        <c:axId val="226716288"/>
        <c:scaling>
          <c:orientation val="minMax"/>
        </c:scaling>
        <c:delete val="1"/>
        <c:axPos val="b"/>
        <c:numFmt formatCode="General" sourceLinked="0"/>
        <c:majorTickMark val="out"/>
        <c:minorTickMark val="none"/>
        <c:tickLblPos val="nextTo"/>
        <c:crossAx val="226738560"/>
        <c:crosses val="autoZero"/>
        <c:auto val="1"/>
        <c:lblAlgn val="ctr"/>
        <c:lblOffset val="100"/>
        <c:noMultiLvlLbl val="0"/>
      </c:catAx>
      <c:valAx>
        <c:axId val="226738560"/>
        <c:scaling>
          <c:orientation val="minMax"/>
        </c:scaling>
        <c:delete val="1"/>
        <c:axPos val="l"/>
        <c:numFmt formatCode="0%" sourceLinked="1"/>
        <c:majorTickMark val="out"/>
        <c:minorTickMark val="none"/>
        <c:tickLblPos val="nextTo"/>
        <c:crossAx val="226716288"/>
        <c:crosses val="autoZero"/>
        <c:crossBetween val="between"/>
      </c:valAx>
    </c:plotArea>
    <c:plotVisOnly val="1"/>
    <c:dispBlanksAs val="gap"/>
    <c:showDLblsOverMax val="0"/>
  </c:chart>
  <c:spPr>
    <a:ln>
      <a:noFill/>
    </a:ln>
  </c:sp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'4 Perf SUM'!$D$19</c:f>
              <c:strCache>
                <c:ptCount val="1"/>
                <c:pt idx="0">
                  <c:v>Negative Performance</c:v>
                </c:pt>
              </c:strCache>
            </c:strRef>
          </c:tx>
          <c:invertIfNegative val="0"/>
          <c:dPt>
            <c:idx val="0"/>
            <c:invertIfNegative val="0"/>
            <c:bubble3D val="0"/>
            <c:spPr>
              <a:solidFill>
                <a:srgbClr val="1A6B7F"/>
              </a:solidFill>
            </c:spPr>
            <c:extLst>
              <c:ext xmlns:c16="http://schemas.microsoft.com/office/drawing/2014/chart" uri="{C3380CC4-5D6E-409C-BE32-E72D297353CC}">
                <c16:uniqueId val="{00000001-C48A-4DFA-AD1C-B0B316C3668D}"/>
              </c:ext>
            </c:extLst>
          </c:dPt>
          <c:dPt>
            <c:idx val="1"/>
            <c:invertIfNegative val="0"/>
            <c:bubble3D val="0"/>
            <c:spPr>
              <a:solidFill>
                <a:srgbClr val="84C6BF"/>
              </a:solidFill>
            </c:spPr>
            <c:extLst>
              <c:ext xmlns:c16="http://schemas.microsoft.com/office/drawing/2014/chart" uri="{C3380CC4-5D6E-409C-BE32-E72D297353CC}">
                <c16:uniqueId val="{00000003-C48A-4DFA-AD1C-B0B316C3668D}"/>
              </c:ext>
            </c:extLst>
          </c:dPt>
          <c:dPt>
            <c:idx val="2"/>
            <c:invertIfNegative val="0"/>
            <c:bubble3D val="0"/>
            <c:spPr>
              <a:solidFill>
                <a:srgbClr val="1A6B7F"/>
              </a:solidFill>
            </c:spPr>
            <c:extLst>
              <c:ext xmlns:c16="http://schemas.microsoft.com/office/drawing/2014/chart" uri="{C3380CC4-5D6E-409C-BE32-E72D297353CC}">
                <c16:uniqueId val="{00000005-C48A-4DFA-AD1C-B0B316C3668D}"/>
              </c:ext>
            </c:extLst>
          </c:dPt>
          <c:dPt>
            <c:idx val="3"/>
            <c:invertIfNegative val="0"/>
            <c:bubble3D val="0"/>
            <c:spPr>
              <a:solidFill>
                <a:srgbClr val="84C6BF"/>
              </a:solidFill>
            </c:spPr>
            <c:extLst>
              <c:ext xmlns:c16="http://schemas.microsoft.com/office/drawing/2014/chart" uri="{C3380CC4-5D6E-409C-BE32-E72D297353CC}">
                <c16:uniqueId val="{00000007-C48A-4DFA-AD1C-B0B316C3668D}"/>
              </c:ext>
            </c:extLst>
          </c:dPt>
          <c:dLbls>
            <c:dLbl>
              <c:idx val="0"/>
              <c:spPr/>
              <c:txPr>
                <a:bodyPr/>
                <a:lstStyle/>
                <a:p>
                  <a:pPr>
                    <a:defRPr sz="12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48A-4DFA-AD1C-B0B316C3668D}"/>
                </c:ext>
              </c:extLst>
            </c:dLbl>
            <c:dLbl>
              <c:idx val="1"/>
              <c:spPr/>
              <c:txPr>
                <a:bodyPr/>
                <a:lstStyle/>
                <a:p>
                  <a:pPr>
                    <a:defRPr sz="1200" b="1">
                      <a:solidFill>
                        <a:sysClr val="windowText" lastClr="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48A-4DFA-AD1C-B0B316C3668D}"/>
                </c:ext>
              </c:extLst>
            </c:dLbl>
            <c:dLbl>
              <c:idx val="2"/>
              <c:spPr/>
              <c:txPr>
                <a:bodyPr/>
                <a:lstStyle/>
                <a:p>
                  <a:pPr>
                    <a:defRPr sz="12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C48A-4DFA-AD1C-B0B316C3668D}"/>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 Perf SUM'!$C$20:$C$23</c:f>
              <c:strCache>
                <c:ptCount val="4"/>
                <c:pt idx="0">
                  <c:v>Quality Best </c:v>
                </c:pt>
                <c:pt idx="1">
                  <c:v>Quality Typical</c:v>
                </c:pt>
                <c:pt idx="2">
                  <c:v>Safety Best</c:v>
                </c:pt>
                <c:pt idx="3">
                  <c:v>Safety Typical</c:v>
                </c:pt>
              </c:strCache>
            </c:strRef>
          </c:cat>
          <c:val>
            <c:numRef>
              <c:f>'4 Perf SUM'!$D$20:$D$23</c:f>
              <c:numCache>
                <c:formatCode>0%</c:formatCode>
                <c:ptCount val="4"/>
                <c:pt idx="0">
                  <c:v>-0.17</c:v>
                </c:pt>
                <c:pt idx="1">
                  <c:v>-0.44</c:v>
                </c:pt>
                <c:pt idx="2">
                  <c:v>-0.16</c:v>
                </c:pt>
                <c:pt idx="3">
                  <c:v>-0.31</c:v>
                </c:pt>
              </c:numCache>
            </c:numRef>
          </c:val>
          <c:extLst>
            <c:ext xmlns:c16="http://schemas.microsoft.com/office/drawing/2014/chart" uri="{C3380CC4-5D6E-409C-BE32-E72D297353CC}">
              <c16:uniqueId val="{00000008-C48A-4DFA-AD1C-B0B316C3668D}"/>
            </c:ext>
          </c:extLst>
        </c:ser>
        <c:ser>
          <c:idx val="1"/>
          <c:order val="1"/>
          <c:tx>
            <c:strRef>
              <c:f>'4 Perf SUM'!$E$19</c:f>
              <c:strCache>
                <c:ptCount val="1"/>
                <c:pt idx="0">
                  <c:v>Positive Performance</c:v>
                </c:pt>
              </c:strCache>
            </c:strRef>
          </c:tx>
          <c:invertIfNegative val="0"/>
          <c:dPt>
            <c:idx val="0"/>
            <c:invertIfNegative val="0"/>
            <c:bubble3D val="0"/>
            <c:spPr>
              <a:solidFill>
                <a:srgbClr val="1A6B7F"/>
              </a:solidFill>
            </c:spPr>
            <c:extLst>
              <c:ext xmlns:c16="http://schemas.microsoft.com/office/drawing/2014/chart" uri="{C3380CC4-5D6E-409C-BE32-E72D297353CC}">
                <c16:uniqueId val="{0000000A-C48A-4DFA-AD1C-B0B316C3668D}"/>
              </c:ext>
            </c:extLst>
          </c:dPt>
          <c:dPt>
            <c:idx val="1"/>
            <c:invertIfNegative val="0"/>
            <c:bubble3D val="0"/>
            <c:spPr>
              <a:solidFill>
                <a:srgbClr val="84C6BF"/>
              </a:solidFill>
            </c:spPr>
            <c:extLst>
              <c:ext xmlns:c16="http://schemas.microsoft.com/office/drawing/2014/chart" uri="{C3380CC4-5D6E-409C-BE32-E72D297353CC}">
                <c16:uniqueId val="{0000000C-C48A-4DFA-AD1C-B0B316C3668D}"/>
              </c:ext>
            </c:extLst>
          </c:dPt>
          <c:dPt>
            <c:idx val="2"/>
            <c:invertIfNegative val="0"/>
            <c:bubble3D val="0"/>
            <c:spPr>
              <a:solidFill>
                <a:srgbClr val="1A6B7F"/>
              </a:solidFill>
            </c:spPr>
            <c:extLst>
              <c:ext xmlns:c16="http://schemas.microsoft.com/office/drawing/2014/chart" uri="{C3380CC4-5D6E-409C-BE32-E72D297353CC}">
                <c16:uniqueId val="{0000000E-C48A-4DFA-AD1C-B0B316C3668D}"/>
              </c:ext>
            </c:extLst>
          </c:dPt>
          <c:dPt>
            <c:idx val="3"/>
            <c:invertIfNegative val="0"/>
            <c:bubble3D val="0"/>
            <c:spPr>
              <a:solidFill>
                <a:srgbClr val="84C6BF"/>
              </a:solidFill>
            </c:spPr>
            <c:extLst>
              <c:ext xmlns:c16="http://schemas.microsoft.com/office/drawing/2014/chart" uri="{C3380CC4-5D6E-409C-BE32-E72D297353CC}">
                <c16:uniqueId val="{00000010-C48A-4DFA-AD1C-B0B316C3668D}"/>
              </c:ext>
            </c:extLst>
          </c:dPt>
          <c:dLbls>
            <c:dLbl>
              <c:idx val="0"/>
              <c:spPr/>
              <c:txPr>
                <a:bodyPr/>
                <a:lstStyle/>
                <a:p>
                  <a:pPr>
                    <a:defRPr sz="12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A-C48A-4DFA-AD1C-B0B316C3668D}"/>
                </c:ext>
              </c:extLst>
            </c:dLbl>
            <c:dLbl>
              <c:idx val="2"/>
              <c:spPr/>
              <c:txPr>
                <a:bodyPr/>
                <a:lstStyle/>
                <a:p>
                  <a:pPr>
                    <a:defRPr sz="12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E-C48A-4DFA-AD1C-B0B316C3668D}"/>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 Perf SUM'!$C$20:$C$23</c:f>
              <c:strCache>
                <c:ptCount val="4"/>
                <c:pt idx="0">
                  <c:v>Quality Best </c:v>
                </c:pt>
                <c:pt idx="1">
                  <c:v>Quality Typical</c:v>
                </c:pt>
                <c:pt idx="2">
                  <c:v>Safety Best</c:v>
                </c:pt>
                <c:pt idx="3">
                  <c:v>Safety Typical</c:v>
                </c:pt>
              </c:strCache>
            </c:strRef>
          </c:cat>
          <c:val>
            <c:numRef>
              <c:f>'4 Perf SUM'!$E$20:$E$23</c:f>
              <c:numCache>
                <c:formatCode>0%</c:formatCode>
                <c:ptCount val="4"/>
                <c:pt idx="0">
                  <c:v>0.83</c:v>
                </c:pt>
                <c:pt idx="1">
                  <c:v>0.56000000000000005</c:v>
                </c:pt>
                <c:pt idx="2">
                  <c:v>0.84</c:v>
                </c:pt>
                <c:pt idx="3">
                  <c:v>0.69</c:v>
                </c:pt>
              </c:numCache>
            </c:numRef>
          </c:val>
          <c:extLst>
            <c:ext xmlns:c16="http://schemas.microsoft.com/office/drawing/2014/chart" uri="{C3380CC4-5D6E-409C-BE32-E72D297353CC}">
              <c16:uniqueId val="{00000011-C48A-4DFA-AD1C-B0B316C3668D}"/>
            </c:ext>
          </c:extLst>
        </c:ser>
        <c:dLbls>
          <c:showLegendKey val="0"/>
          <c:showVal val="0"/>
          <c:showCatName val="0"/>
          <c:showSerName val="0"/>
          <c:showPercent val="0"/>
          <c:showBubbleSize val="0"/>
        </c:dLbls>
        <c:gapWidth val="150"/>
        <c:overlap val="100"/>
        <c:axId val="225264384"/>
        <c:axId val="225265920"/>
      </c:barChart>
      <c:catAx>
        <c:axId val="225264384"/>
        <c:scaling>
          <c:orientation val="minMax"/>
        </c:scaling>
        <c:delete val="1"/>
        <c:axPos val="b"/>
        <c:numFmt formatCode="General" sourceLinked="0"/>
        <c:majorTickMark val="out"/>
        <c:minorTickMark val="none"/>
        <c:tickLblPos val="nextTo"/>
        <c:crossAx val="225265920"/>
        <c:crosses val="autoZero"/>
        <c:auto val="1"/>
        <c:lblAlgn val="ctr"/>
        <c:lblOffset val="100"/>
        <c:noMultiLvlLbl val="0"/>
      </c:catAx>
      <c:valAx>
        <c:axId val="225265920"/>
        <c:scaling>
          <c:orientation val="minMax"/>
        </c:scaling>
        <c:delete val="1"/>
        <c:axPos val="l"/>
        <c:numFmt formatCode="0%" sourceLinked="1"/>
        <c:majorTickMark val="out"/>
        <c:minorTickMark val="none"/>
        <c:tickLblPos val="nextTo"/>
        <c:crossAx val="225264384"/>
        <c:crosses val="autoZero"/>
        <c:crossBetween val="between"/>
      </c:valAx>
    </c:plotArea>
    <c:plotVisOnly val="1"/>
    <c:dispBlanksAs val="gap"/>
    <c:showDLblsOverMax val="0"/>
  </c:chart>
  <c:spPr>
    <a:ln>
      <a:noFill/>
    </a:ln>
  </c:sp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100880226234024"/>
          <c:y val="2.8169350155624277E-2"/>
          <c:w val="0.47092835796311566"/>
          <c:h val="0.91229650686466601"/>
        </c:manualLayout>
      </c:layout>
      <c:barChart>
        <c:barDir val="bar"/>
        <c:grouping val="clustered"/>
        <c:varyColors val="0"/>
        <c:ser>
          <c:idx val="0"/>
          <c:order val="0"/>
          <c:tx>
            <c:strRef>
              <c:f>Sheet1!$B$1</c:f>
              <c:strCache>
                <c:ptCount val="1"/>
                <c:pt idx="0">
                  <c:v>% of total</c:v>
                </c:pt>
              </c:strCache>
            </c:strRef>
          </c:tx>
          <c:spPr>
            <a:solidFill>
              <a:srgbClr val="D00D2D"/>
            </a:solidFill>
          </c:spPr>
          <c:invertIfNegative val="0"/>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Institutional Organization (i.e. school, college/university, hospital)</c:v>
                </c:pt>
                <c:pt idx="1">
                  <c:v>Industrial Business (i.e. manufacturing facility)</c:v>
                </c:pt>
                <c:pt idx="2">
                  <c:v>Government (federal, state or local)</c:v>
                </c:pt>
                <c:pt idx="3">
                  <c:v>Developer</c:v>
                </c:pt>
                <c:pt idx="4">
                  <c:v>Other Type of Building Owner/Operator </c:v>
                </c:pt>
                <c:pt idx="5">
                  <c:v>Commercial Business (i.e. bank, store, hotel)</c:v>
                </c:pt>
                <c:pt idx="6">
                  <c:v>Major Transportation Facility (i.e. airports, ports)</c:v>
                </c:pt>
              </c:strCache>
            </c:strRef>
          </c:cat>
          <c:val>
            <c:numRef>
              <c:f>Sheet1!$B$2:$B$8</c:f>
              <c:numCache>
                <c:formatCode>0%</c:formatCode>
                <c:ptCount val="7"/>
                <c:pt idx="0">
                  <c:v>0.46</c:v>
                </c:pt>
                <c:pt idx="1">
                  <c:v>0.15</c:v>
                </c:pt>
                <c:pt idx="2">
                  <c:v>0.15</c:v>
                </c:pt>
                <c:pt idx="3">
                  <c:v>0.12</c:v>
                </c:pt>
                <c:pt idx="4">
                  <c:v>0.09</c:v>
                </c:pt>
                <c:pt idx="5">
                  <c:v>0.03</c:v>
                </c:pt>
                <c:pt idx="6">
                  <c:v>0.01</c:v>
                </c:pt>
              </c:numCache>
            </c:numRef>
          </c:val>
          <c:extLst>
            <c:ext xmlns:c16="http://schemas.microsoft.com/office/drawing/2014/chart" uri="{C3380CC4-5D6E-409C-BE32-E72D297353CC}">
              <c16:uniqueId val="{00000000-AE20-4D07-876C-5B1693F1C041}"/>
            </c:ext>
          </c:extLst>
        </c:ser>
        <c:dLbls>
          <c:dLblPos val="outEnd"/>
          <c:showLegendKey val="0"/>
          <c:showVal val="1"/>
          <c:showCatName val="0"/>
          <c:showSerName val="0"/>
          <c:showPercent val="0"/>
          <c:showBubbleSize val="0"/>
        </c:dLbls>
        <c:gapWidth val="150"/>
        <c:axId val="225438720"/>
        <c:axId val="227284864"/>
      </c:barChart>
      <c:catAx>
        <c:axId val="225438720"/>
        <c:scaling>
          <c:orientation val="maxMin"/>
        </c:scaling>
        <c:delete val="0"/>
        <c:axPos val="l"/>
        <c:numFmt formatCode="General" sourceLinked="0"/>
        <c:majorTickMark val="out"/>
        <c:minorTickMark val="none"/>
        <c:tickLblPos val="nextTo"/>
        <c:txPr>
          <a:bodyPr/>
          <a:lstStyle/>
          <a:p>
            <a:pPr>
              <a:defRPr sz="1000"/>
            </a:pPr>
            <a:endParaRPr lang="en-US"/>
          </a:p>
        </c:txPr>
        <c:crossAx val="227284864"/>
        <c:crosses val="autoZero"/>
        <c:auto val="1"/>
        <c:lblAlgn val="ctr"/>
        <c:lblOffset val="100"/>
        <c:noMultiLvlLbl val="0"/>
      </c:catAx>
      <c:valAx>
        <c:axId val="227284864"/>
        <c:scaling>
          <c:orientation val="minMax"/>
          <c:min val="0"/>
        </c:scaling>
        <c:delete val="1"/>
        <c:axPos val="t"/>
        <c:numFmt formatCode="0%" sourceLinked="1"/>
        <c:majorTickMark val="out"/>
        <c:minorTickMark val="none"/>
        <c:tickLblPos val="nextTo"/>
        <c:crossAx val="22543872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981109221289217"/>
          <c:y val="5.1824791398151888E-2"/>
          <c:w val="0.51554217303725136"/>
          <c:h val="0.91229650686466601"/>
        </c:manualLayout>
      </c:layout>
      <c:barChart>
        <c:barDir val="bar"/>
        <c:grouping val="clustered"/>
        <c:varyColors val="0"/>
        <c:ser>
          <c:idx val="0"/>
          <c:order val="0"/>
          <c:tx>
            <c:strRef>
              <c:f>Sheet1!$B$1</c:f>
              <c:strCache>
                <c:ptCount val="1"/>
                <c:pt idx="0">
                  <c:v>% of total</c:v>
                </c:pt>
              </c:strCache>
            </c:strRef>
          </c:tx>
          <c:spPr>
            <a:solidFill>
              <a:srgbClr val="D00D2D"/>
            </a:solidFill>
          </c:spPr>
          <c:invertIfNegative val="0"/>
          <c:dLbls>
            <c:dLbl>
              <c:idx val="0"/>
              <c:layout>
                <c:manualLayout>
                  <c:x val="0"/>
                  <c:y val="-6.9618128122023908E-3"/>
                </c:manualLayout>
              </c:layout>
              <c:spPr/>
              <c:txPr>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2A-46E9-8C58-538AF8E19C41}"/>
                </c:ext>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Highly knowledgeable about construction projects</c:v>
                </c:pt>
                <c:pt idx="1">
                  <c:v>Good knowledge of construction projects</c:v>
                </c:pt>
              </c:strCache>
            </c:strRef>
          </c:cat>
          <c:val>
            <c:numRef>
              <c:f>Sheet1!$B$2:$B$3</c:f>
              <c:numCache>
                <c:formatCode>0%</c:formatCode>
                <c:ptCount val="2"/>
                <c:pt idx="0">
                  <c:v>0.81</c:v>
                </c:pt>
                <c:pt idx="1">
                  <c:v>0.19</c:v>
                </c:pt>
              </c:numCache>
            </c:numRef>
          </c:val>
          <c:extLst>
            <c:ext xmlns:c16="http://schemas.microsoft.com/office/drawing/2014/chart" uri="{C3380CC4-5D6E-409C-BE32-E72D297353CC}">
              <c16:uniqueId val="{00000001-BA2A-46E9-8C58-538AF8E19C41}"/>
            </c:ext>
          </c:extLst>
        </c:ser>
        <c:dLbls>
          <c:showLegendKey val="0"/>
          <c:showVal val="0"/>
          <c:showCatName val="0"/>
          <c:showSerName val="0"/>
          <c:showPercent val="0"/>
          <c:showBubbleSize val="0"/>
        </c:dLbls>
        <c:gapWidth val="150"/>
        <c:axId val="227642752"/>
        <c:axId val="227648640"/>
      </c:barChart>
      <c:catAx>
        <c:axId val="227642752"/>
        <c:scaling>
          <c:orientation val="maxMin"/>
        </c:scaling>
        <c:delete val="0"/>
        <c:axPos val="l"/>
        <c:numFmt formatCode="General" sourceLinked="0"/>
        <c:majorTickMark val="out"/>
        <c:minorTickMark val="none"/>
        <c:tickLblPos val="nextTo"/>
        <c:txPr>
          <a:bodyPr/>
          <a:lstStyle/>
          <a:p>
            <a:pPr>
              <a:defRPr sz="1000"/>
            </a:pPr>
            <a:endParaRPr lang="en-US"/>
          </a:p>
        </c:txPr>
        <c:crossAx val="227648640"/>
        <c:crosses val="autoZero"/>
        <c:auto val="1"/>
        <c:lblAlgn val="ctr"/>
        <c:lblOffset val="100"/>
        <c:noMultiLvlLbl val="0"/>
      </c:catAx>
      <c:valAx>
        <c:axId val="227648640"/>
        <c:scaling>
          <c:orientation val="minMax"/>
        </c:scaling>
        <c:delete val="1"/>
        <c:axPos val="t"/>
        <c:numFmt formatCode="0%" sourceLinked="1"/>
        <c:majorTickMark val="out"/>
        <c:minorTickMark val="none"/>
        <c:tickLblPos val="nextTo"/>
        <c:crossAx val="22764275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490780573597887"/>
          <c:y val="4.385174656766698E-2"/>
          <c:w val="0.62970462286489659"/>
          <c:h val="0.91229650686466601"/>
        </c:manualLayout>
      </c:layout>
      <c:barChart>
        <c:barDir val="bar"/>
        <c:grouping val="clustered"/>
        <c:varyColors val="0"/>
        <c:ser>
          <c:idx val="0"/>
          <c:order val="0"/>
          <c:tx>
            <c:strRef>
              <c:f>Sheet1!$B$1</c:f>
              <c:strCache>
                <c:ptCount val="1"/>
                <c:pt idx="0">
                  <c:v>% of total</c:v>
                </c:pt>
              </c:strCache>
            </c:strRef>
          </c:tx>
          <c:spPr>
            <a:solidFill>
              <a:srgbClr val="D00D2D"/>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More than 10 projects</c:v>
                </c:pt>
                <c:pt idx="1">
                  <c:v>6 to 10 projects</c:v>
                </c:pt>
              </c:strCache>
            </c:strRef>
          </c:cat>
          <c:val>
            <c:numRef>
              <c:f>Sheet1!$B$2:$B$3</c:f>
              <c:numCache>
                <c:formatCode>0%</c:formatCode>
                <c:ptCount val="2"/>
                <c:pt idx="0">
                  <c:v>0.9</c:v>
                </c:pt>
                <c:pt idx="1">
                  <c:v>0.1</c:v>
                </c:pt>
              </c:numCache>
            </c:numRef>
          </c:val>
          <c:extLst>
            <c:ext xmlns:c16="http://schemas.microsoft.com/office/drawing/2014/chart" uri="{C3380CC4-5D6E-409C-BE32-E72D297353CC}">
              <c16:uniqueId val="{00000000-E9FA-40EF-A4C9-198078023E04}"/>
            </c:ext>
          </c:extLst>
        </c:ser>
        <c:dLbls>
          <c:showLegendKey val="0"/>
          <c:showVal val="0"/>
          <c:showCatName val="0"/>
          <c:showSerName val="0"/>
          <c:showPercent val="0"/>
          <c:showBubbleSize val="0"/>
        </c:dLbls>
        <c:gapWidth val="150"/>
        <c:axId val="227368320"/>
        <c:axId val="227398784"/>
      </c:barChart>
      <c:catAx>
        <c:axId val="227368320"/>
        <c:scaling>
          <c:orientation val="maxMin"/>
        </c:scaling>
        <c:delete val="0"/>
        <c:axPos val="l"/>
        <c:numFmt formatCode="General" sourceLinked="0"/>
        <c:majorTickMark val="out"/>
        <c:minorTickMark val="none"/>
        <c:tickLblPos val="nextTo"/>
        <c:txPr>
          <a:bodyPr/>
          <a:lstStyle/>
          <a:p>
            <a:pPr>
              <a:defRPr sz="1100"/>
            </a:pPr>
            <a:endParaRPr lang="en-US"/>
          </a:p>
        </c:txPr>
        <c:crossAx val="227398784"/>
        <c:crosses val="autoZero"/>
        <c:auto val="1"/>
        <c:lblAlgn val="ctr"/>
        <c:lblOffset val="100"/>
        <c:noMultiLvlLbl val="0"/>
      </c:catAx>
      <c:valAx>
        <c:axId val="227398784"/>
        <c:scaling>
          <c:orientation val="minMax"/>
          <c:max val="1"/>
        </c:scaling>
        <c:delete val="1"/>
        <c:axPos val="t"/>
        <c:numFmt formatCode="0%" sourceLinked="1"/>
        <c:majorTickMark val="out"/>
        <c:minorTickMark val="none"/>
        <c:tickLblPos val="nextTo"/>
        <c:crossAx val="22736832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898779948840883"/>
          <c:y val="6.7770881059121699E-2"/>
          <c:w val="0.64636546576173459"/>
          <c:h val="0.91229650686466601"/>
        </c:manualLayout>
      </c:layout>
      <c:barChart>
        <c:barDir val="bar"/>
        <c:grouping val="clustered"/>
        <c:varyColors val="0"/>
        <c:ser>
          <c:idx val="0"/>
          <c:order val="0"/>
          <c:tx>
            <c:strRef>
              <c:f>Sheet1!$B$1</c:f>
              <c:strCache>
                <c:ptCount val="1"/>
                <c:pt idx="0">
                  <c:v>% of total</c:v>
                </c:pt>
              </c:strCache>
            </c:strRef>
          </c:tx>
          <c:spPr>
            <a:solidFill>
              <a:srgbClr val="D00D2D"/>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More than 10 projects</c:v>
                </c:pt>
                <c:pt idx="1">
                  <c:v>6 to 10 projects </c:v>
                </c:pt>
                <c:pt idx="2">
                  <c:v>1 to 5 projects</c:v>
                </c:pt>
              </c:strCache>
            </c:strRef>
          </c:cat>
          <c:val>
            <c:numRef>
              <c:f>Sheet1!$B$2:$B$4</c:f>
              <c:numCache>
                <c:formatCode>0%</c:formatCode>
                <c:ptCount val="3"/>
                <c:pt idx="0">
                  <c:v>0.56000000000000005</c:v>
                </c:pt>
                <c:pt idx="1">
                  <c:v>0.23</c:v>
                </c:pt>
                <c:pt idx="2">
                  <c:v>0.21</c:v>
                </c:pt>
              </c:numCache>
            </c:numRef>
          </c:val>
          <c:extLst>
            <c:ext xmlns:c16="http://schemas.microsoft.com/office/drawing/2014/chart" uri="{C3380CC4-5D6E-409C-BE32-E72D297353CC}">
              <c16:uniqueId val="{00000000-1D4B-4842-AB62-114712309064}"/>
            </c:ext>
          </c:extLst>
        </c:ser>
        <c:dLbls>
          <c:showLegendKey val="0"/>
          <c:showVal val="0"/>
          <c:showCatName val="0"/>
          <c:showSerName val="0"/>
          <c:showPercent val="0"/>
          <c:showBubbleSize val="0"/>
        </c:dLbls>
        <c:gapWidth val="150"/>
        <c:axId val="227484416"/>
        <c:axId val="227485952"/>
      </c:barChart>
      <c:catAx>
        <c:axId val="227484416"/>
        <c:scaling>
          <c:orientation val="maxMin"/>
        </c:scaling>
        <c:delete val="0"/>
        <c:axPos val="l"/>
        <c:numFmt formatCode="General" sourceLinked="0"/>
        <c:majorTickMark val="out"/>
        <c:minorTickMark val="none"/>
        <c:tickLblPos val="nextTo"/>
        <c:txPr>
          <a:bodyPr/>
          <a:lstStyle/>
          <a:p>
            <a:pPr>
              <a:defRPr sz="1000"/>
            </a:pPr>
            <a:endParaRPr lang="en-US"/>
          </a:p>
        </c:txPr>
        <c:crossAx val="227485952"/>
        <c:crosses val="autoZero"/>
        <c:auto val="1"/>
        <c:lblAlgn val="ctr"/>
        <c:lblOffset val="100"/>
        <c:noMultiLvlLbl val="0"/>
      </c:catAx>
      <c:valAx>
        <c:axId val="227485952"/>
        <c:scaling>
          <c:orientation val="minMax"/>
        </c:scaling>
        <c:delete val="1"/>
        <c:axPos val="t"/>
        <c:numFmt formatCode="0%" sourceLinked="1"/>
        <c:majorTickMark val="out"/>
        <c:minorTickMark val="none"/>
        <c:tickLblPos val="nextTo"/>
        <c:crossAx val="22748441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933331936448734"/>
          <c:y val="5.5811313813394339E-2"/>
          <c:w val="0.6711555870701188"/>
          <c:h val="0.91229650686466601"/>
        </c:manualLayout>
      </c:layout>
      <c:barChart>
        <c:barDir val="bar"/>
        <c:grouping val="clustered"/>
        <c:varyColors val="0"/>
        <c:ser>
          <c:idx val="0"/>
          <c:order val="0"/>
          <c:tx>
            <c:strRef>
              <c:f>Sheet1!$B$1</c:f>
              <c:strCache>
                <c:ptCount val="1"/>
                <c:pt idx="0">
                  <c:v>% of total</c:v>
                </c:pt>
              </c:strCache>
            </c:strRef>
          </c:tx>
          <c:spPr>
            <a:solidFill>
              <a:srgbClr val="D00D2D"/>
            </a:solidFill>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8A91-4E7D-9D78-7F84CFEE6E0B}"/>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More than 60% </c:v>
                </c:pt>
                <c:pt idx="1">
                  <c:v>30% to 60%</c:v>
                </c:pt>
                <c:pt idx="2">
                  <c:v>Less than 30%</c:v>
                </c:pt>
              </c:strCache>
            </c:strRef>
          </c:cat>
          <c:val>
            <c:numRef>
              <c:f>Sheet1!$B$2:$B$4</c:f>
              <c:numCache>
                <c:formatCode>0%</c:formatCode>
                <c:ptCount val="3"/>
                <c:pt idx="0">
                  <c:v>0.27</c:v>
                </c:pt>
                <c:pt idx="1">
                  <c:v>0.38</c:v>
                </c:pt>
                <c:pt idx="2">
                  <c:v>0.35</c:v>
                </c:pt>
              </c:numCache>
            </c:numRef>
          </c:val>
          <c:extLst>
            <c:ext xmlns:c16="http://schemas.microsoft.com/office/drawing/2014/chart" uri="{C3380CC4-5D6E-409C-BE32-E72D297353CC}">
              <c16:uniqueId val="{00000001-8A91-4E7D-9D78-7F84CFEE6E0B}"/>
            </c:ext>
          </c:extLst>
        </c:ser>
        <c:dLbls>
          <c:showLegendKey val="0"/>
          <c:showVal val="0"/>
          <c:showCatName val="0"/>
          <c:showSerName val="0"/>
          <c:showPercent val="0"/>
          <c:showBubbleSize val="0"/>
        </c:dLbls>
        <c:gapWidth val="150"/>
        <c:axId val="227557376"/>
        <c:axId val="227558912"/>
      </c:barChart>
      <c:catAx>
        <c:axId val="227557376"/>
        <c:scaling>
          <c:orientation val="maxMin"/>
        </c:scaling>
        <c:delete val="0"/>
        <c:axPos val="l"/>
        <c:numFmt formatCode="General" sourceLinked="0"/>
        <c:majorTickMark val="out"/>
        <c:minorTickMark val="none"/>
        <c:tickLblPos val="nextTo"/>
        <c:txPr>
          <a:bodyPr/>
          <a:lstStyle/>
          <a:p>
            <a:pPr>
              <a:defRPr sz="1000"/>
            </a:pPr>
            <a:endParaRPr lang="en-US"/>
          </a:p>
        </c:txPr>
        <c:crossAx val="227558912"/>
        <c:crosses val="autoZero"/>
        <c:auto val="1"/>
        <c:lblAlgn val="ctr"/>
        <c:lblOffset val="100"/>
        <c:noMultiLvlLbl val="0"/>
      </c:catAx>
      <c:valAx>
        <c:axId val="227558912"/>
        <c:scaling>
          <c:orientation val="minMax"/>
        </c:scaling>
        <c:delete val="1"/>
        <c:axPos val="t"/>
        <c:numFmt formatCode="0%" sourceLinked="1"/>
        <c:majorTickMark val="out"/>
        <c:minorTickMark val="none"/>
        <c:tickLblPos val="nextTo"/>
        <c:crossAx val="22755737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31140387062998"/>
          <c:y val="5.5811313813394339E-2"/>
          <c:w val="0.56771793944033522"/>
          <c:h val="0.91229650686466601"/>
        </c:manualLayout>
      </c:layout>
      <c:barChart>
        <c:barDir val="bar"/>
        <c:grouping val="clustered"/>
        <c:varyColors val="0"/>
        <c:ser>
          <c:idx val="0"/>
          <c:order val="0"/>
          <c:tx>
            <c:strRef>
              <c:f>Sheet1!$B$1</c:f>
              <c:strCache>
                <c:ptCount val="1"/>
                <c:pt idx="0">
                  <c:v>% of total</c:v>
                </c:pt>
              </c:strCache>
            </c:strRef>
          </c:tx>
          <c:spPr>
            <a:solidFill>
              <a:srgbClr val="D00D2D"/>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 billion or more</c:v>
                </c:pt>
                <c:pt idx="1">
                  <c:v>$500 million to under $1 billion</c:v>
                </c:pt>
                <c:pt idx="2">
                  <c:v>$250 million to under $500 million</c:v>
                </c:pt>
                <c:pt idx="3">
                  <c:v>$100 million to under $250 million</c:v>
                </c:pt>
                <c:pt idx="4">
                  <c:v>$50 million to under $100 million</c:v>
                </c:pt>
                <c:pt idx="5">
                  <c:v>$25 million to under $50 million</c:v>
                </c:pt>
                <c:pt idx="6">
                  <c:v>$10 million to under $25 million</c:v>
                </c:pt>
              </c:strCache>
            </c:strRef>
          </c:cat>
          <c:val>
            <c:numRef>
              <c:f>Sheet1!$B$2:$B$8</c:f>
              <c:numCache>
                <c:formatCode>0%</c:formatCode>
                <c:ptCount val="7"/>
                <c:pt idx="0">
                  <c:v>0.12</c:v>
                </c:pt>
                <c:pt idx="1">
                  <c:v>0.14000000000000001</c:v>
                </c:pt>
                <c:pt idx="2">
                  <c:v>0.27</c:v>
                </c:pt>
                <c:pt idx="3">
                  <c:v>0.22</c:v>
                </c:pt>
                <c:pt idx="4">
                  <c:v>0.16</c:v>
                </c:pt>
                <c:pt idx="5">
                  <c:v>0.05</c:v>
                </c:pt>
                <c:pt idx="6">
                  <c:v>0.03</c:v>
                </c:pt>
              </c:numCache>
            </c:numRef>
          </c:val>
          <c:extLst>
            <c:ext xmlns:c16="http://schemas.microsoft.com/office/drawing/2014/chart" uri="{C3380CC4-5D6E-409C-BE32-E72D297353CC}">
              <c16:uniqueId val="{00000000-44F7-4FDF-9665-0D538B1E06AE}"/>
            </c:ext>
          </c:extLst>
        </c:ser>
        <c:dLbls>
          <c:showLegendKey val="0"/>
          <c:showVal val="0"/>
          <c:showCatName val="0"/>
          <c:showSerName val="0"/>
          <c:showPercent val="0"/>
          <c:showBubbleSize val="0"/>
        </c:dLbls>
        <c:gapWidth val="150"/>
        <c:axId val="227979648"/>
        <c:axId val="227981184"/>
      </c:barChart>
      <c:catAx>
        <c:axId val="227979648"/>
        <c:scaling>
          <c:orientation val="maxMin"/>
        </c:scaling>
        <c:delete val="0"/>
        <c:axPos val="l"/>
        <c:numFmt formatCode="General" sourceLinked="0"/>
        <c:majorTickMark val="out"/>
        <c:minorTickMark val="none"/>
        <c:tickLblPos val="nextTo"/>
        <c:txPr>
          <a:bodyPr/>
          <a:lstStyle/>
          <a:p>
            <a:pPr>
              <a:defRPr sz="1000"/>
            </a:pPr>
            <a:endParaRPr lang="en-US"/>
          </a:p>
        </c:txPr>
        <c:crossAx val="227981184"/>
        <c:crosses val="autoZero"/>
        <c:auto val="1"/>
        <c:lblAlgn val="ctr"/>
        <c:lblOffset val="100"/>
        <c:noMultiLvlLbl val="0"/>
      </c:catAx>
      <c:valAx>
        <c:axId val="227981184"/>
        <c:scaling>
          <c:orientation val="minMax"/>
        </c:scaling>
        <c:delete val="1"/>
        <c:axPos val="t"/>
        <c:numFmt formatCode="0%" sourceLinked="1"/>
        <c:majorTickMark val="out"/>
        <c:minorTickMark val="none"/>
        <c:tickLblPos val="nextTo"/>
        <c:crossAx val="2279796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'Sheet3 (2)'!$C$3</c:f>
              <c:strCache>
                <c:ptCount val="1"/>
                <c:pt idx="0">
                  <c:v>Typical</c:v>
                </c:pt>
              </c:strCache>
            </c:strRef>
          </c:tx>
          <c:spPr>
            <a:ln>
              <a:solidFill>
                <a:srgbClr val="84C6BF"/>
              </a:solidFill>
            </a:ln>
          </c:spPr>
          <c:marker>
            <c:spPr>
              <a:solidFill>
                <a:srgbClr val="84C6BF"/>
              </a:solidFill>
              <a:ln>
                <a:solidFill>
                  <a:srgbClr val="84C6BF"/>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'Sheet3 (2)'!$B$4:$B$10</c:f>
              <c:strCache>
                <c:ptCount val="7"/>
                <c:pt idx="0">
                  <c:v>Pre-business 
case</c:v>
                </c:pt>
                <c:pt idx="1">
                  <c:v>Business case validation 
(pre-design)</c:v>
                </c:pt>
                <c:pt idx="2">
                  <c:v>During conceptualization 
(0-15% design)</c:v>
                </c:pt>
                <c:pt idx="3">
                  <c:v>During schematic design 
(15-30%)</c:v>
                </c:pt>
                <c:pt idx="4">
                  <c:v>During design development 
(30-60%)</c:v>
                </c:pt>
                <c:pt idx="5">
                  <c:v>During construction documents 
(60-90%)</c:v>
                </c:pt>
                <c:pt idx="6">
                  <c:v>End of construction documents or later 
(100% CD)</c:v>
                </c:pt>
              </c:strCache>
            </c:strRef>
          </c:cat>
          <c:val>
            <c:numRef>
              <c:f>'Sheet3 (2)'!$C$4:$C$10</c:f>
              <c:numCache>
                <c:formatCode>0%</c:formatCode>
                <c:ptCount val="7"/>
                <c:pt idx="0">
                  <c:v>0.03</c:v>
                </c:pt>
                <c:pt idx="1">
                  <c:v>0.09</c:v>
                </c:pt>
                <c:pt idx="2">
                  <c:v>0.22</c:v>
                </c:pt>
                <c:pt idx="3">
                  <c:v>0.15</c:v>
                </c:pt>
                <c:pt idx="4">
                  <c:v>0.17</c:v>
                </c:pt>
                <c:pt idx="5">
                  <c:v>0.16</c:v>
                </c:pt>
                <c:pt idx="6">
                  <c:v>0.09</c:v>
                </c:pt>
              </c:numCache>
            </c:numRef>
          </c:val>
          <c:smooth val="0"/>
          <c:extLst>
            <c:ext xmlns:c16="http://schemas.microsoft.com/office/drawing/2014/chart" uri="{C3380CC4-5D6E-409C-BE32-E72D297353CC}">
              <c16:uniqueId val="{00000000-5C06-4FC6-AEFC-919215792D1F}"/>
            </c:ext>
          </c:extLst>
        </c:ser>
        <c:ser>
          <c:idx val="1"/>
          <c:order val="1"/>
          <c:tx>
            <c:strRef>
              <c:f>'Sheet3 (2)'!$D$3</c:f>
              <c:strCache>
                <c:ptCount val="1"/>
                <c:pt idx="0">
                  <c:v>Best Performing </c:v>
                </c:pt>
              </c:strCache>
            </c:strRef>
          </c:tx>
          <c:spPr>
            <a:ln>
              <a:solidFill>
                <a:srgbClr val="1A6B7F"/>
              </a:solidFill>
            </a:ln>
          </c:spPr>
          <c:marker>
            <c:spPr>
              <a:solidFill>
                <a:srgbClr val="1A6B7F"/>
              </a:solidFill>
              <a:ln>
                <a:solidFill>
                  <a:srgbClr val="0070C0"/>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'Sheet3 (2)'!$B$4:$B$10</c:f>
              <c:strCache>
                <c:ptCount val="7"/>
                <c:pt idx="0">
                  <c:v>Pre-business 
case</c:v>
                </c:pt>
                <c:pt idx="1">
                  <c:v>Business case validation 
(pre-design)</c:v>
                </c:pt>
                <c:pt idx="2">
                  <c:v>During conceptualization 
(0-15% design)</c:v>
                </c:pt>
                <c:pt idx="3">
                  <c:v>During schematic design 
(15-30%)</c:v>
                </c:pt>
                <c:pt idx="4">
                  <c:v>During design development 
(30-60%)</c:v>
                </c:pt>
                <c:pt idx="5">
                  <c:v>During construction documents 
(60-90%)</c:v>
                </c:pt>
                <c:pt idx="6">
                  <c:v>End of construction documents or later 
(100% CD)</c:v>
                </c:pt>
              </c:strCache>
            </c:strRef>
          </c:cat>
          <c:val>
            <c:numRef>
              <c:f>'Sheet3 (2)'!$D$4:$D$10</c:f>
              <c:numCache>
                <c:formatCode>0%</c:formatCode>
                <c:ptCount val="7"/>
                <c:pt idx="0">
                  <c:v>0.09</c:v>
                </c:pt>
                <c:pt idx="1">
                  <c:v>0.25</c:v>
                </c:pt>
                <c:pt idx="2">
                  <c:v>0.42</c:v>
                </c:pt>
                <c:pt idx="3">
                  <c:v>7.0000000000000007E-2</c:v>
                </c:pt>
                <c:pt idx="4">
                  <c:v>0.11</c:v>
                </c:pt>
                <c:pt idx="5">
                  <c:v>0.03</c:v>
                </c:pt>
                <c:pt idx="6">
                  <c:v>0.04</c:v>
                </c:pt>
              </c:numCache>
            </c:numRef>
          </c:val>
          <c:smooth val="0"/>
          <c:extLst>
            <c:ext xmlns:c16="http://schemas.microsoft.com/office/drawing/2014/chart" uri="{C3380CC4-5D6E-409C-BE32-E72D297353CC}">
              <c16:uniqueId val="{00000001-5C06-4FC6-AEFC-919215792D1F}"/>
            </c:ext>
          </c:extLst>
        </c:ser>
        <c:dLbls>
          <c:dLblPos val="t"/>
          <c:showLegendKey val="0"/>
          <c:showVal val="1"/>
          <c:showCatName val="0"/>
          <c:showSerName val="0"/>
          <c:showPercent val="0"/>
          <c:showBubbleSize val="0"/>
        </c:dLbls>
        <c:marker val="1"/>
        <c:smooth val="0"/>
        <c:axId val="123306368"/>
        <c:axId val="123307904"/>
      </c:lineChart>
      <c:catAx>
        <c:axId val="123306368"/>
        <c:scaling>
          <c:orientation val="minMax"/>
        </c:scaling>
        <c:delete val="0"/>
        <c:axPos val="b"/>
        <c:numFmt formatCode="General" sourceLinked="0"/>
        <c:majorTickMark val="out"/>
        <c:minorTickMark val="none"/>
        <c:tickLblPos val="nextTo"/>
        <c:crossAx val="123307904"/>
        <c:crosses val="autoZero"/>
        <c:auto val="1"/>
        <c:lblAlgn val="ctr"/>
        <c:lblOffset val="100"/>
        <c:noMultiLvlLbl val="0"/>
      </c:catAx>
      <c:valAx>
        <c:axId val="123307904"/>
        <c:scaling>
          <c:orientation val="minMax"/>
        </c:scaling>
        <c:delete val="1"/>
        <c:axPos val="l"/>
        <c:numFmt formatCode="0%" sourceLinked="1"/>
        <c:majorTickMark val="out"/>
        <c:minorTickMark val="none"/>
        <c:tickLblPos val="nextTo"/>
        <c:crossAx val="123306368"/>
        <c:crosses val="autoZero"/>
        <c:crossBetween val="between"/>
      </c:valAx>
    </c:plotArea>
    <c:legend>
      <c:legendPos val="r"/>
      <c:layout>
        <c:manualLayout>
          <c:xMode val="edge"/>
          <c:yMode val="edge"/>
          <c:x val="0.72327454005810343"/>
          <c:y val="0.35894949280689409"/>
          <c:w val="0.12794165281680334"/>
          <c:h val="0.16536881577196808"/>
        </c:manualLayout>
      </c:layout>
      <c:overlay val="0"/>
    </c:legend>
    <c:plotVisOnly val="1"/>
    <c:dispBlanksAs val="gap"/>
    <c:showDLblsOverMax val="0"/>
  </c:chart>
  <c:spPr>
    <a:ln>
      <a:noFill/>
    </a:ln>
  </c:sp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491527298502081"/>
          <c:y val="4.385174656766698E-2"/>
          <c:w val="0.43974335084804778"/>
          <c:h val="0.91229650686466601"/>
        </c:manualLayout>
      </c:layout>
      <c:barChart>
        <c:barDir val="bar"/>
        <c:grouping val="clustered"/>
        <c:varyColors val="0"/>
        <c:ser>
          <c:idx val="0"/>
          <c:order val="0"/>
          <c:tx>
            <c:strRef>
              <c:f>Sheet1!$B$1</c:f>
              <c:strCache>
                <c:ptCount val="1"/>
                <c:pt idx="0">
                  <c:v>% of total</c:v>
                </c:pt>
              </c:strCache>
            </c:strRef>
          </c:tx>
          <c:spPr>
            <a:solidFill>
              <a:srgbClr val="D00D2D"/>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Office</c:v>
                </c:pt>
                <c:pt idx="1">
                  <c:v>Laboratories</c:v>
                </c:pt>
                <c:pt idx="2">
                  <c:v>Hospitals/Other Healthcare buildings</c:v>
                </c:pt>
                <c:pt idx="3">
                  <c:v>Education (Higher Education)</c:v>
                </c:pt>
                <c:pt idx="4">
                  <c:v>Industrial/Manufacturing</c:v>
                </c:pt>
                <c:pt idx="5">
                  <c:v>Retail</c:v>
                </c:pt>
                <c:pt idx="6">
                  <c:v>Public buildings (e.g. government)</c:v>
                </c:pt>
                <c:pt idx="7">
                  <c:v>Other</c:v>
                </c:pt>
                <c:pt idx="8">
                  <c:v>Apartments and multi-family housing units</c:v>
                </c:pt>
                <c:pt idx="9">
                  <c:v>Hospitality/Hotel</c:v>
                </c:pt>
                <c:pt idx="10">
                  <c:v>Entertainment (e.g., stadiums, theme parks)</c:v>
                </c:pt>
                <c:pt idx="11">
                  <c:v>Transportation (e.g., airports, ports)</c:v>
                </c:pt>
                <c:pt idx="12">
                  <c:v>Education (K-12)</c:v>
                </c:pt>
              </c:strCache>
            </c:strRef>
          </c:cat>
          <c:val>
            <c:numRef>
              <c:f>Sheet1!$B$2:$B$14</c:f>
              <c:numCache>
                <c:formatCode>0%</c:formatCode>
                <c:ptCount val="13"/>
                <c:pt idx="0">
                  <c:v>0.57999999999999996</c:v>
                </c:pt>
                <c:pt idx="1">
                  <c:v>0.48</c:v>
                </c:pt>
                <c:pt idx="2">
                  <c:v>0.43</c:v>
                </c:pt>
                <c:pt idx="3">
                  <c:v>0.33</c:v>
                </c:pt>
                <c:pt idx="4">
                  <c:v>0.25</c:v>
                </c:pt>
                <c:pt idx="5">
                  <c:v>0.2</c:v>
                </c:pt>
                <c:pt idx="6">
                  <c:v>0.19</c:v>
                </c:pt>
                <c:pt idx="7">
                  <c:v>0.19</c:v>
                </c:pt>
                <c:pt idx="8">
                  <c:v>0.17</c:v>
                </c:pt>
                <c:pt idx="9">
                  <c:v>0.14000000000000001</c:v>
                </c:pt>
                <c:pt idx="10">
                  <c:v>0.11</c:v>
                </c:pt>
                <c:pt idx="11">
                  <c:v>0.09</c:v>
                </c:pt>
                <c:pt idx="12">
                  <c:v>0.06</c:v>
                </c:pt>
              </c:numCache>
            </c:numRef>
          </c:val>
          <c:extLst>
            <c:ext xmlns:c16="http://schemas.microsoft.com/office/drawing/2014/chart" uri="{C3380CC4-5D6E-409C-BE32-E72D297353CC}">
              <c16:uniqueId val="{00000000-8184-48FF-B4BF-9C7D5D27D58A}"/>
            </c:ext>
          </c:extLst>
        </c:ser>
        <c:dLbls>
          <c:showLegendKey val="0"/>
          <c:showVal val="0"/>
          <c:showCatName val="0"/>
          <c:showSerName val="0"/>
          <c:showPercent val="0"/>
          <c:showBubbleSize val="0"/>
        </c:dLbls>
        <c:gapWidth val="150"/>
        <c:axId val="227716096"/>
        <c:axId val="227717888"/>
      </c:barChart>
      <c:catAx>
        <c:axId val="227716096"/>
        <c:scaling>
          <c:orientation val="maxMin"/>
        </c:scaling>
        <c:delete val="0"/>
        <c:axPos val="l"/>
        <c:numFmt formatCode="General" sourceLinked="0"/>
        <c:majorTickMark val="out"/>
        <c:minorTickMark val="none"/>
        <c:tickLblPos val="nextTo"/>
        <c:txPr>
          <a:bodyPr/>
          <a:lstStyle/>
          <a:p>
            <a:pPr>
              <a:defRPr sz="1000"/>
            </a:pPr>
            <a:endParaRPr lang="en-US"/>
          </a:p>
        </c:txPr>
        <c:crossAx val="227717888"/>
        <c:crosses val="autoZero"/>
        <c:auto val="1"/>
        <c:lblAlgn val="ctr"/>
        <c:lblOffset val="100"/>
        <c:noMultiLvlLbl val="0"/>
      </c:catAx>
      <c:valAx>
        <c:axId val="227717888"/>
        <c:scaling>
          <c:orientation val="minMax"/>
          <c:max val="0.70000000000000007"/>
          <c:min val="0"/>
        </c:scaling>
        <c:delete val="1"/>
        <c:axPos val="t"/>
        <c:numFmt formatCode="0%" sourceLinked="1"/>
        <c:majorTickMark val="out"/>
        <c:minorTickMark val="none"/>
        <c:tickLblPos val="nextTo"/>
        <c:crossAx val="22771609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 of total</c:v>
                </c:pt>
              </c:strCache>
            </c:strRef>
          </c:tx>
          <c:spPr>
            <a:solidFill>
              <a:srgbClr val="D00D2D"/>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International &amp; US (In the US and in other countries) </c:v>
                </c:pt>
                <c:pt idx="1">
                  <c:v>Local (1-2 US states)</c:v>
                </c:pt>
                <c:pt idx="2">
                  <c:v>Regional (3-9 US states)</c:v>
                </c:pt>
                <c:pt idx="3">
                  <c:v>National (defined as 10+ US states)</c:v>
                </c:pt>
              </c:strCache>
            </c:strRef>
          </c:cat>
          <c:val>
            <c:numRef>
              <c:f>Sheet1!$B$2:$B$5</c:f>
              <c:numCache>
                <c:formatCode>0%</c:formatCode>
                <c:ptCount val="4"/>
                <c:pt idx="0">
                  <c:v>0.32</c:v>
                </c:pt>
                <c:pt idx="1">
                  <c:v>0.52</c:v>
                </c:pt>
                <c:pt idx="2">
                  <c:v>0.09</c:v>
                </c:pt>
                <c:pt idx="3">
                  <c:v>0.03</c:v>
                </c:pt>
              </c:numCache>
            </c:numRef>
          </c:val>
          <c:extLst>
            <c:ext xmlns:c16="http://schemas.microsoft.com/office/drawing/2014/chart" uri="{C3380CC4-5D6E-409C-BE32-E72D297353CC}">
              <c16:uniqueId val="{00000000-7EA4-4E9A-9B1F-7F133A4EBAD4}"/>
            </c:ext>
          </c:extLst>
        </c:ser>
        <c:dLbls>
          <c:showLegendKey val="0"/>
          <c:showVal val="0"/>
          <c:showCatName val="0"/>
          <c:showSerName val="0"/>
          <c:showPercent val="0"/>
          <c:showBubbleSize val="0"/>
        </c:dLbls>
        <c:gapWidth val="150"/>
        <c:axId val="227930496"/>
        <c:axId val="227932032"/>
      </c:barChart>
      <c:catAx>
        <c:axId val="227930496"/>
        <c:scaling>
          <c:orientation val="maxMin"/>
        </c:scaling>
        <c:delete val="0"/>
        <c:axPos val="l"/>
        <c:numFmt formatCode="General" sourceLinked="0"/>
        <c:majorTickMark val="out"/>
        <c:minorTickMark val="none"/>
        <c:tickLblPos val="nextTo"/>
        <c:txPr>
          <a:bodyPr/>
          <a:lstStyle/>
          <a:p>
            <a:pPr>
              <a:defRPr sz="1000"/>
            </a:pPr>
            <a:endParaRPr lang="en-US"/>
          </a:p>
        </c:txPr>
        <c:crossAx val="227932032"/>
        <c:crosses val="autoZero"/>
        <c:auto val="1"/>
        <c:lblAlgn val="ctr"/>
        <c:lblOffset val="100"/>
        <c:noMultiLvlLbl val="0"/>
      </c:catAx>
      <c:valAx>
        <c:axId val="227932032"/>
        <c:scaling>
          <c:orientation val="minMax"/>
        </c:scaling>
        <c:delete val="1"/>
        <c:axPos val="t"/>
        <c:numFmt formatCode="0%" sourceLinked="1"/>
        <c:majorTickMark val="out"/>
        <c:minorTickMark val="none"/>
        <c:tickLblPos val="nextTo"/>
        <c:crossAx val="22793049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445360880633551"/>
          <c:y val="2.2824669693780997E-2"/>
          <c:w val="0.70002725786912312"/>
          <c:h val="0.93723215834210227"/>
        </c:manualLayout>
      </c:layout>
      <c:barChart>
        <c:barDir val="bar"/>
        <c:grouping val="clustered"/>
        <c:varyColors val="0"/>
        <c:ser>
          <c:idx val="0"/>
          <c:order val="0"/>
          <c:tx>
            <c:strRef>
              <c:f>Sheet1!$B$1</c:f>
              <c:strCache>
                <c:ptCount val="1"/>
                <c:pt idx="0">
                  <c:v>% of total</c:v>
                </c:pt>
              </c:strCache>
            </c:strRef>
          </c:tx>
          <c:spPr>
            <a:solidFill>
              <a:srgbClr val="D00D2D"/>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6"/>
                <c:pt idx="0">
                  <c:v>California  - CA </c:v>
                </c:pt>
                <c:pt idx="1">
                  <c:v>Pennsylvania – PA </c:v>
                </c:pt>
                <c:pt idx="2">
                  <c:v>Massachusetts – MA</c:v>
                </c:pt>
                <c:pt idx="3">
                  <c:v>Indiana – IN </c:v>
                </c:pt>
                <c:pt idx="4">
                  <c:v>Illinois – IL </c:v>
                </c:pt>
                <c:pt idx="5">
                  <c:v>Michigan – MI </c:v>
                </c:pt>
                <c:pt idx="6">
                  <c:v>New Jersey – NJ </c:v>
                </c:pt>
                <c:pt idx="7">
                  <c:v>Texas – TX </c:v>
                </c:pt>
                <c:pt idx="8">
                  <c:v>North Carolina – NC </c:v>
                </c:pt>
                <c:pt idx="9">
                  <c:v>Virginia – VA</c:v>
                </c:pt>
                <c:pt idx="10">
                  <c:v>Georgia – GA </c:v>
                </c:pt>
                <c:pt idx="11">
                  <c:v>Ohio – OH </c:v>
                </c:pt>
                <c:pt idx="12">
                  <c:v>Arizona - AZ</c:v>
                </c:pt>
                <c:pt idx="13">
                  <c:v>Colorado - CO</c:v>
                </c:pt>
                <c:pt idx="14">
                  <c:v>Montana - MT</c:v>
                </c:pt>
                <c:pt idx="15">
                  <c:v>Idaho – ID</c:v>
                </c:pt>
                <c:pt idx="16">
                  <c:v>New York – NY</c:v>
                </c:pt>
                <c:pt idx="17">
                  <c:v>South Carolina – SC </c:v>
                </c:pt>
                <c:pt idx="18">
                  <c:v>Tennessee – TN </c:v>
                </c:pt>
                <c:pt idx="19">
                  <c:v>Kansas - KS</c:v>
                </c:pt>
                <c:pt idx="20">
                  <c:v>District of Columbia - DC</c:v>
                </c:pt>
                <c:pt idx="21">
                  <c:v>Nevada - NV</c:v>
                </c:pt>
                <c:pt idx="22">
                  <c:v>Oregon- OR</c:v>
                </c:pt>
                <c:pt idx="23">
                  <c:v>North Dakota</c:v>
                </c:pt>
                <c:pt idx="24">
                  <c:v>South Dakota - SD</c:v>
                </c:pt>
                <c:pt idx="25">
                  <c:v>Alaska - AK</c:v>
                </c:pt>
              </c:strCache>
            </c:strRef>
          </c:cat>
          <c:val>
            <c:numRef>
              <c:f>Sheet1!$B$2:$B$27</c:f>
              <c:numCache>
                <c:formatCode>0%</c:formatCode>
                <c:ptCount val="26"/>
                <c:pt idx="0">
                  <c:v>0.27</c:v>
                </c:pt>
                <c:pt idx="1">
                  <c:v>0.12</c:v>
                </c:pt>
                <c:pt idx="2">
                  <c:v>0.1</c:v>
                </c:pt>
                <c:pt idx="3">
                  <c:v>0.1</c:v>
                </c:pt>
                <c:pt idx="4">
                  <c:v>0.1</c:v>
                </c:pt>
                <c:pt idx="5">
                  <c:v>0.1</c:v>
                </c:pt>
                <c:pt idx="6">
                  <c:v>0.1</c:v>
                </c:pt>
                <c:pt idx="7">
                  <c:v>0.08</c:v>
                </c:pt>
                <c:pt idx="8">
                  <c:v>0.08</c:v>
                </c:pt>
                <c:pt idx="9">
                  <c:v>7.0000000000000007E-2</c:v>
                </c:pt>
                <c:pt idx="10">
                  <c:v>0.06</c:v>
                </c:pt>
                <c:pt idx="11">
                  <c:v>0.06</c:v>
                </c:pt>
                <c:pt idx="12">
                  <c:v>0.06</c:v>
                </c:pt>
                <c:pt idx="13">
                  <c:v>0.04</c:v>
                </c:pt>
                <c:pt idx="14">
                  <c:v>0.04</c:v>
                </c:pt>
                <c:pt idx="15">
                  <c:v>0.02</c:v>
                </c:pt>
                <c:pt idx="16">
                  <c:v>0.02</c:v>
                </c:pt>
                <c:pt idx="17">
                  <c:v>0.02</c:v>
                </c:pt>
                <c:pt idx="18">
                  <c:v>0.02</c:v>
                </c:pt>
                <c:pt idx="19">
                  <c:v>0.02</c:v>
                </c:pt>
                <c:pt idx="20">
                  <c:v>0.02</c:v>
                </c:pt>
                <c:pt idx="21">
                  <c:v>0.02</c:v>
                </c:pt>
                <c:pt idx="22">
                  <c:v>0.02</c:v>
                </c:pt>
                <c:pt idx="23">
                  <c:v>0.02</c:v>
                </c:pt>
                <c:pt idx="24">
                  <c:v>0.02</c:v>
                </c:pt>
                <c:pt idx="25">
                  <c:v>0.02</c:v>
                </c:pt>
              </c:numCache>
            </c:numRef>
          </c:val>
          <c:extLst>
            <c:ext xmlns:c16="http://schemas.microsoft.com/office/drawing/2014/chart" uri="{C3380CC4-5D6E-409C-BE32-E72D297353CC}">
              <c16:uniqueId val="{00000000-FD9C-4E21-AD7C-54550C288892}"/>
            </c:ext>
          </c:extLst>
        </c:ser>
        <c:dLbls>
          <c:showLegendKey val="0"/>
          <c:showVal val="0"/>
          <c:showCatName val="0"/>
          <c:showSerName val="0"/>
          <c:showPercent val="0"/>
          <c:showBubbleSize val="0"/>
        </c:dLbls>
        <c:gapWidth val="150"/>
        <c:axId val="228034432"/>
        <c:axId val="228035968"/>
      </c:barChart>
      <c:catAx>
        <c:axId val="228034432"/>
        <c:scaling>
          <c:orientation val="maxMin"/>
        </c:scaling>
        <c:delete val="0"/>
        <c:axPos val="l"/>
        <c:numFmt formatCode="General" sourceLinked="0"/>
        <c:majorTickMark val="out"/>
        <c:minorTickMark val="none"/>
        <c:tickLblPos val="nextTo"/>
        <c:txPr>
          <a:bodyPr/>
          <a:lstStyle/>
          <a:p>
            <a:pPr>
              <a:defRPr sz="900"/>
            </a:pPr>
            <a:endParaRPr lang="en-US"/>
          </a:p>
        </c:txPr>
        <c:crossAx val="228035968"/>
        <c:crosses val="autoZero"/>
        <c:auto val="1"/>
        <c:lblAlgn val="ctr"/>
        <c:lblOffset val="100"/>
        <c:noMultiLvlLbl val="0"/>
      </c:catAx>
      <c:valAx>
        <c:axId val="228035968"/>
        <c:scaling>
          <c:orientation val="minMax"/>
        </c:scaling>
        <c:delete val="1"/>
        <c:axPos val="t"/>
        <c:numFmt formatCode="0%" sourceLinked="1"/>
        <c:majorTickMark val="out"/>
        <c:minorTickMark val="none"/>
        <c:tickLblPos val="nextTo"/>
        <c:crossAx val="22803443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66666666666666E-2"/>
          <c:y val="0.10486891385767791"/>
          <c:w val="0.61576421697287842"/>
          <c:h val="0.8539325842696629"/>
        </c:manualLayout>
      </c:layout>
      <c:barChart>
        <c:barDir val="col"/>
        <c:grouping val="percentStacked"/>
        <c:varyColors val="0"/>
        <c:ser>
          <c:idx val="0"/>
          <c:order val="0"/>
          <c:tx>
            <c:strRef>
              <c:f>Sheet2!$B$36</c:f>
              <c:strCache>
                <c:ptCount val="1"/>
                <c:pt idx="0">
                  <c:v>Best value 
(price + proposal)</c:v>
                </c:pt>
              </c:strCache>
            </c:strRef>
          </c:tx>
          <c:spPr>
            <a:solidFill>
              <a:srgbClr val="1A6B7F"/>
            </a:solidFill>
            <a:ln>
              <a:solidFill>
                <a:schemeClr val="accent1"/>
              </a:solidFill>
            </a:ln>
          </c:spPr>
          <c:invertIfNegative val="0"/>
          <c:dLbls>
            <c:spPr>
              <a:noFill/>
              <a:ln>
                <a:noFill/>
              </a:ln>
              <a:effectLst/>
            </c:spPr>
            <c:txPr>
              <a:bodyPr/>
              <a:lstStyle/>
              <a:p>
                <a:pPr>
                  <a:defRPr sz="1600" b="1" baseline="0">
                    <a:solidFill>
                      <a:schemeClr val="bg1"/>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Sheet2!$C$35</c:f>
              <c:strCache>
                <c:ptCount val="1"/>
                <c:pt idx="0">
                  <c:v>Best Performing</c:v>
                </c:pt>
              </c:strCache>
            </c:strRef>
          </c:cat>
          <c:val>
            <c:numRef>
              <c:f>Sheet2!$C$36</c:f>
              <c:numCache>
                <c:formatCode>0%</c:formatCode>
                <c:ptCount val="1"/>
                <c:pt idx="0">
                  <c:v>0.35</c:v>
                </c:pt>
              </c:numCache>
            </c:numRef>
          </c:val>
          <c:extLst>
            <c:ext xmlns:c16="http://schemas.microsoft.com/office/drawing/2014/chart" uri="{C3380CC4-5D6E-409C-BE32-E72D297353CC}">
              <c16:uniqueId val="{00000000-AD1B-4119-837F-CB28585A201F}"/>
            </c:ext>
          </c:extLst>
        </c:ser>
        <c:ser>
          <c:idx val="1"/>
          <c:order val="1"/>
          <c:tx>
            <c:strRef>
              <c:f>Sheet2!$B$37</c:f>
              <c:strCache>
                <c:ptCount val="1"/>
                <c:pt idx="0">
                  <c:v>Negotiated</c:v>
                </c:pt>
              </c:strCache>
            </c:strRef>
          </c:tx>
          <c:spPr>
            <a:solidFill>
              <a:srgbClr val="1A6B7F">
                <a:alpha val="80000"/>
              </a:srgbClr>
            </a:solidFill>
            <a:ln>
              <a:solidFill>
                <a:schemeClr val="accent1"/>
              </a:solidFill>
            </a:ln>
          </c:spPr>
          <c:invertIfNegative val="0"/>
          <c:dLbls>
            <c:spPr>
              <a:noFill/>
              <a:ln>
                <a:noFill/>
              </a:ln>
              <a:effectLst/>
            </c:spPr>
            <c:txPr>
              <a:bodyPr/>
              <a:lstStyle/>
              <a:p>
                <a:pPr>
                  <a:defRPr sz="1600" b="1" baseline="0">
                    <a:solidFill>
                      <a:schemeClr val="bg1"/>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Sheet2!$C$35</c:f>
              <c:strCache>
                <c:ptCount val="1"/>
                <c:pt idx="0">
                  <c:v>Best Performing</c:v>
                </c:pt>
              </c:strCache>
            </c:strRef>
          </c:cat>
          <c:val>
            <c:numRef>
              <c:f>Sheet2!$C$37</c:f>
              <c:numCache>
                <c:formatCode>0%</c:formatCode>
                <c:ptCount val="1"/>
                <c:pt idx="0">
                  <c:v>0.17</c:v>
                </c:pt>
              </c:numCache>
            </c:numRef>
          </c:val>
          <c:extLst>
            <c:ext xmlns:c16="http://schemas.microsoft.com/office/drawing/2014/chart" uri="{C3380CC4-5D6E-409C-BE32-E72D297353CC}">
              <c16:uniqueId val="{00000001-AD1B-4119-837F-CB28585A201F}"/>
            </c:ext>
          </c:extLst>
        </c:ser>
        <c:ser>
          <c:idx val="2"/>
          <c:order val="2"/>
          <c:tx>
            <c:strRef>
              <c:f>Sheet2!$B$38</c:f>
              <c:strCache>
                <c:ptCount val="1"/>
                <c:pt idx="0">
                  <c:v>Self-selected team</c:v>
                </c:pt>
              </c:strCache>
            </c:strRef>
          </c:tx>
          <c:spPr>
            <a:solidFill>
              <a:srgbClr val="1A6B7F">
                <a:alpha val="60000"/>
              </a:srgbClr>
            </a:solidFill>
            <a:ln>
              <a:solidFill>
                <a:schemeClr val="accent1"/>
              </a:solidFill>
            </a:ln>
          </c:spPr>
          <c:invertIfNegative val="0"/>
          <c:dLbls>
            <c:spPr>
              <a:noFill/>
              <a:ln>
                <a:noFill/>
              </a:ln>
              <a:effectLst/>
            </c:spPr>
            <c:txPr>
              <a:bodyPr/>
              <a:lstStyle/>
              <a:p>
                <a:pPr>
                  <a:defRPr sz="1600" b="1" baseline="0">
                    <a:solidFill>
                      <a:schemeClr val="bg1"/>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Sheet2!$C$35</c:f>
              <c:strCache>
                <c:ptCount val="1"/>
                <c:pt idx="0">
                  <c:v>Best Performing</c:v>
                </c:pt>
              </c:strCache>
            </c:strRef>
          </c:cat>
          <c:val>
            <c:numRef>
              <c:f>Sheet2!$C$38</c:f>
              <c:numCache>
                <c:formatCode>0%</c:formatCode>
                <c:ptCount val="1"/>
                <c:pt idx="0">
                  <c:v>0.12</c:v>
                </c:pt>
              </c:numCache>
            </c:numRef>
          </c:val>
          <c:extLst>
            <c:ext xmlns:c16="http://schemas.microsoft.com/office/drawing/2014/chart" uri="{C3380CC4-5D6E-409C-BE32-E72D297353CC}">
              <c16:uniqueId val="{00000002-AD1B-4119-837F-CB28585A201F}"/>
            </c:ext>
          </c:extLst>
        </c:ser>
        <c:dLbls>
          <c:showLegendKey val="0"/>
          <c:showVal val="0"/>
          <c:showCatName val="0"/>
          <c:showSerName val="0"/>
          <c:showPercent val="0"/>
          <c:showBubbleSize val="0"/>
        </c:dLbls>
        <c:gapWidth val="150"/>
        <c:overlap val="100"/>
        <c:axId val="146093184"/>
        <c:axId val="146094720"/>
      </c:barChart>
      <c:catAx>
        <c:axId val="146093184"/>
        <c:scaling>
          <c:orientation val="minMax"/>
        </c:scaling>
        <c:delete val="1"/>
        <c:axPos val="b"/>
        <c:numFmt formatCode="General" sourceLinked="0"/>
        <c:majorTickMark val="out"/>
        <c:minorTickMark val="none"/>
        <c:tickLblPos val="nextTo"/>
        <c:crossAx val="146094720"/>
        <c:crosses val="autoZero"/>
        <c:auto val="1"/>
        <c:lblAlgn val="ctr"/>
        <c:lblOffset val="100"/>
        <c:noMultiLvlLbl val="0"/>
      </c:catAx>
      <c:valAx>
        <c:axId val="146094720"/>
        <c:scaling>
          <c:orientation val="minMax"/>
        </c:scaling>
        <c:delete val="1"/>
        <c:axPos val="l"/>
        <c:numFmt formatCode="0%" sourceLinked="1"/>
        <c:majorTickMark val="out"/>
        <c:minorTickMark val="none"/>
        <c:tickLblPos val="nextTo"/>
        <c:crossAx val="146093184"/>
        <c:crosses val="autoZero"/>
        <c:crossBetween val="between"/>
      </c:valAx>
    </c:plotArea>
    <c:legend>
      <c:legendPos val="r"/>
      <c:legendEntry>
        <c:idx val="0"/>
        <c:txPr>
          <a:bodyPr/>
          <a:lstStyle/>
          <a:p>
            <a:pPr>
              <a:defRPr sz="1000" baseline="0">
                <a:solidFill>
                  <a:schemeClr val="tx1"/>
                </a:solidFill>
                <a:latin typeface="Arial" panose="020B0604020202020204" pitchFamily="34" charset="0"/>
              </a:defRPr>
            </a:pPr>
            <a:endParaRPr lang="en-US"/>
          </a:p>
        </c:txPr>
      </c:legendEntry>
      <c:legendEntry>
        <c:idx val="1"/>
        <c:txPr>
          <a:bodyPr/>
          <a:lstStyle/>
          <a:p>
            <a:pPr>
              <a:defRPr sz="1000" baseline="0">
                <a:solidFill>
                  <a:schemeClr val="tx1"/>
                </a:solidFill>
                <a:latin typeface="Arial" panose="020B0604020202020204" pitchFamily="34" charset="0"/>
              </a:defRPr>
            </a:pPr>
            <a:endParaRPr lang="en-US"/>
          </a:p>
        </c:txPr>
      </c:legendEntry>
      <c:legendEntry>
        <c:idx val="2"/>
        <c:txPr>
          <a:bodyPr/>
          <a:lstStyle/>
          <a:p>
            <a:pPr>
              <a:defRPr sz="1000" baseline="0">
                <a:solidFill>
                  <a:schemeClr val="tx1"/>
                </a:solidFill>
                <a:latin typeface="Arial" panose="020B0604020202020204" pitchFamily="34" charset="0"/>
              </a:defRPr>
            </a:pPr>
            <a:endParaRPr lang="en-US"/>
          </a:p>
        </c:txPr>
      </c:legendEntry>
      <c:layout>
        <c:manualLayout>
          <c:xMode val="edge"/>
          <c:yMode val="edge"/>
          <c:x val="0.52633377077865262"/>
          <c:y val="7.1968209030051022E-2"/>
          <c:w val="0.21533289588801399"/>
          <c:h val="0.85022265475242564"/>
        </c:manualLayout>
      </c:layout>
      <c:overlay val="0"/>
      <c:txPr>
        <a:bodyPr/>
        <a:lstStyle/>
        <a:p>
          <a:pPr>
            <a:defRPr>
              <a:solidFill>
                <a:schemeClr val="tx1"/>
              </a:solidFill>
            </a:defRPr>
          </a:pPr>
          <a:endParaRPr lang="en-US"/>
        </a:p>
      </c:txPr>
    </c:legend>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548217763102207E-3"/>
          <c:y val="3.9909302752770583E-2"/>
          <c:w val="0.68537555386221882"/>
          <c:h val="0.92018139449445879"/>
        </c:manualLayout>
      </c:layout>
      <c:barChart>
        <c:barDir val="col"/>
        <c:grouping val="percentStacked"/>
        <c:varyColors val="0"/>
        <c:ser>
          <c:idx val="0"/>
          <c:order val="0"/>
          <c:tx>
            <c:strRef>
              <c:f>Sheet2!$B$23</c:f>
              <c:strCache>
                <c:ptCount val="1"/>
                <c:pt idx="0">
                  <c:v>Open bid</c:v>
                </c:pt>
              </c:strCache>
            </c:strRef>
          </c:tx>
          <c:spPr>
            <a:solidFill>
              <a:srgbClr val="84C6BF"/>
            </a:solidFill>
            <a:ln>
              <a:noFill/>
            </a:ln>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[1]Sheet2!$C$23</c:f>
              <c:numCache>
                <c:formatCode>0%</c:formatCode>
                <c:ptCount val="1"/>
                <c:pt idx="0">
                  <c:v>0.16</c:v>
                </c:pt>
              </c:numCache>
            </c:numRef>
          </c:val>
          <c:extLst>
            <c:ext xmlns:c16="http://schemas.microsoft.com/office/drawing/2014/chart" uri="{C3380CC4-5D6E-409C-BE32-E72D297353CC}">
              <c16:uniqueId val="{00000000-957D-4CB7-8FA2-E131CD4C91E6}"/>
            </c:ext>
          </c:extLst>
        </c:ser>
        <c:ser>
          <c:idx val="1"/>
          <c:order val="1"/>
          <c:tx>
            <c:strRef>
              <c:f>Sheet2!$B$24</c:f>
              <c:strCache>
                <c:ptCount val="1"/>
                <c:pt idx="0">
                  <c:v>Best value 
(price + proposal)</c:v>
                </c:pt>
              </c:strCache>
            </c:strRef>
          </c:tx>
          <c:spPr>
            <a:solidFill>
              <a:srgbClr val="84C6BF">
                <a:alpha val="80000"/>
              </a:srgbClr>
            </a:solidFill>
            <a:ln>
              <a:noFill/>
            </a:ln>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[1]Sheet2!$C$24</c:f>
              <c:numCache>
                <c:formatCode>0%</c:formatCode>
                <c:ptCount val="1"/>
                <c:pt idx="0">
                  <c:v>0.21</c:v>
                </c:pt>
              </c:numCache>
            </c:numRef>
          </c:val>
          <c:extLst>
            <c:ext xmlns:c16="http://schemas.microsoft.com/office/drawing/2014/chart" uri="{C3380CC4-5D6E-409C-BE32-E72D297353CC}">
              <c16:uniqueId val="{00000001-957D-4CB7-8FA2-E131CD4C91E6}"/>
            </c:ext>
          </c:extLst>
        </c:ser>
        <c:ser>
          <c:idx val="2"/>
          <c:order val="2"/>
          <c:tx>
            <c:strRef>
              <c:f>Sheet2!$B$25</c:f>
              <c:strCache>
                <c:ptCount val="1"/>
                <c:pt idx="0">
                  <c:v>Pre-Qualified open bid</c:v>
                </c:pt>
              </c:strCache>
            </c:strRef>
          </c:tx>
          <c:spPr>
            <a:solidFill>
              <a:srgbClr val="84C6BF">
                <a:alpha val="60000"/>
              </a:srgbClr>
            </a:solidFill>
            <a:ln>
              <a:solidFill>
                <a:srgbClr val="1A6B7F"/>
              </a:solidFill>
            </a:ln>
          </c:spPr>
          <c:invertIfNegative val="0"/>
          <c:dPt>
            <c:idx val="0"/>
            <c:invertIfNegative val="0"/>
            <c:bubble3D val="0"/>
            <c:spPr>
              <a:solidFill>
                <a:srgbClr val="84C6BF">
                  <a:alpha val="60000"/>
                </a:srgbClr>
              </a:solidFill>
              <a:ln>
                <a:noFill/>
              </a:ln>
            </c:spPr>
            <c:extLst>
              <c:ext xmlns:c16="http://schemas.microsoft.com/office/drawing/2014/chart" uri="{C3380CC4-5D6E-409C-BE32-E72D297353CC}">
                <c16:uniqueId val="{00000003-957D-4CB7-8FA2-E131CD4C91E6}"/>
              </c:ext>
            </c:extLst>
          </c:dPt>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[1]Sheet2!$C$25</c:f>
              <c:numCache>
                <c:formatCode>0%</c:formatCode>
                <c:ptCount val="1"/>
                <c:pt idx="0">
                  <c:v>0.24</c:v>
                </c:pt>
              </c:numCache>
            </c:numRef>
          </c:val>
          <c:extLst>
            <c:ext xmlns:c16="http://schemas.microsoft.com/office/drawing/2014/chart" uri="{C3380CC4-5D6E-409C-BE32-E72D297353CC}">
              <c16:uniqueId val="{00000002-957D-4CB7-8FA2-E131CD4C91E6}"/>
            </c:ext>
          </c:extLst>
        </c:ser>
        <c:dLbls>
          <c:showLegendKey val="0"/>
          <c:showVal val="0"/>
          <c:showCatName val="0"/>
          <c:showSerName val="0"/>
          <c:showPercent val="0"/>
          <c:showBubbleSize val="0"/>
        </c:dLbls>
        <c:gapWidth val="172"/>
        <c:overlap val="100"/>
        <c:axId val="146428672"/>
        <c:axId val="146430208"/>
      </c:barChart>
      <c:catAx>
        <c:axId val="146428672"/>
        <c:scaling>
          <c:orientation val="minMax"/>
        </c:scaling>
        <c:delete val="1"/>
        <c:axPos val="b"/>
        <c:majorTickMark val="out"/>
        <c:minorTickMark val="none"/>
        <c:tickLblPos val="nextTo"/>
        <c:crossAx val="146430208"/>
        <c:crosses val="autoZero"/>
        <c:auto val="1"/>
        <c:lblAlgn val="ctr"/>
        <c:lblOffset val="100"/>
        <c:noMultiLvlLbl val="0"/>
      </c:catAx>
      <c:valAx>
        <c:axId val="146430208"/>
        <c:scaling>
          <c:orientation val="minMax"/>
        </c:scaling>
        <c:delete val="1"/>
        <c:axPos val="l"/>
        <c:numFmt formatCode="0%" sourceLinked="1"/>
        <c:majorTickMark val="out"/>
        <c:minorTickMark val="none"/>
        <c:tickLblPos val="nextTo"/>
        <c:crossAx val="146428672"/>
        <c:crosses val="autoZero"/>
        <c:crossBetween val="between"/>
      </c:valAx>
    </c:plotArea>
    <c:legend>
      <c:legendPos val="r"/>
      <c:layout>
        <c:manualLayout>
          <c:xMode val="edge"/>
          <c:yMode val="edge"/>
          <c:x val="0.49975469195382838"/>
          <c:y val="6.7351304994204997E-2"/>
          <c:w val="0.24238579854937486"/>
          <c:h val="0.83990027530848288"/>
        </c:manualLayout>
      </c:layout>
      <c:overlay val="0"/>
    </c:legend>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'PrjDel and Contr'!$C$1</c:f>
              <c:strCache>
                <c:ptCount val="1"/>
                <c:pt idx="0">
                  <c:v>Typical Project</c:v>
                </c:pt>
              </c:strCache>
            </c:strRef>
          </c:tx>
          <c:spPr>
            <a:solidFill>
              <a:srgbClr val="84C6B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'PrjDel and Contr'!$B$2:$B$9</c:f>
              <c:strCache>
                <c:ptCount val="8"/>
                <c:pt idx="0">
                  <c:v>Construction Management at Risk</c:v>
                </c:pt>
                <c:pt idx="1">
                  <c:v>Design-bid-build</c:v>
                </c:pt>
                <c:pt idx="2">
                  <c:v>Integrated Project Delivery</c:v>
                </c:pt>
                <c:pt idx="3">
                  <c:v>Design-Build</c:v>
                </c:pt>
                <c:pt idx="5">
                  <c:v>Lump Sum </c:v>
                </c:pt>
                <c:pt idx="6">
                  <c:v>Guaranteed Maximum Price (with or without shared savings)</c:v>
                </c:pt>
                <c:pt idx="7">
                  <c:v>Cost Reimbursable With Target and Shared Risk/Reward</c:v>
                </c:pt>
              </c:strCache>
            </c:strRef>
          </c:cat>
          <c:val>
            <c:numRef>
              <c:f>'PrjDel and Contr'!$C$2:$C$9</c:f>
              <c:numCache>
                <c:formatCode>0%</c:formatCode>
                <c:ptCount val="8"/>
                <c:pt idx="0">
                  <c:v>0.38</c:v>
                </c:pt>
                <c:pt idx="1">
                  <c:v>0.41</c:v>
                </c:pt>
                <c:pt idx="2">
                  <c:v>0.01</c:v>
                </c:pt>
                <c:pt idx="3">
                  <c:v>0.13580246913580246</c:v>
                </c:pt>
                <c:pt idx="5">
                  <c:v>0.44</c:v>
                </c:pt>
                <c:pt idx="6">
                  <c:v>0.38</c:v>
                </c:pt>
                <c:pt idx="7">
                  <c:v>0.01</c:v>
                </c:pt>
              </c:numCache>
            </c:numRef>
          </c:val>
          <c:extLst>
            <c:ext xmlns:c16="http://schemas.microsoft.com/office/drawing/2014/chart" uri="{C3380CC4-5D6E-409C-BE32-E72D297353CC}">
              <c16:uniqueId val="{00000000-8165-4C05-95CB-D7312190DCE3}"/>
            </c:ext>
          </c:extLst>
        </c:ser>
        <c:ser>
          <c:idx val="1"/>
          <c:order val="1"/>
          <c:tx>
            <c:strRef>
              <c:f>'PrjDel and Contr'!$D$1</c:f>
              <c:strCache>
                <c:ptCount val="1"/>
                <c:pt idx="0">
                  <c:v>Best Performing Project</c:v>
                </c:pt>
              </c:strCache>
            </c:strRef>
          </c:tx>
          <c:spPr>
            <a:solidFill>
              <a:srgbClr val="1A6B7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'PrjDel and Contr'!$B$2:$B$9</c:f>
              <c:strCache>
                <c:ptCount val="8"/>
                <c:pt idx="0">
                  <c:v>Construction Management at Risk</c:v>
                </c:pt>
                <c:pt idx="1">
                  <c:v>Design-bid-build</c:v>
                </c:pt>
                <c:pt idx="2">
                  <c:v>Integrated Project Delivery</c:v>
                </c:pt>
                <c:pt idx="3">
                  <c:v>Design-Build</c:v>
                </c:pt>
                <c:pt idx="5">
                  <c:v>Lump Sum </c:v>
                </c:pt>
                <c:pt idx="6">
                  <c:v>Guaranteed Maximum Price (with or without shared savings)</c:v>
                </c:pt>
                <c:pt idx="7">
                  <c:v>Cost Reimbursable With Target and Shared Risk/Reward</c:v>
                </c:pt>
              </c:strCache>
            </c:strRef>
          </c:cat>
          <c:val>
            <c:numRef>
              <c:f>'PrjDel and Contr'!$D$2:$D$9</c:f>
              <c:numCache>
                <c:formatCode>0%</c:formatCode>
                <c:ptCount val="8"/>
                <c:pt idx="0">
                  <c:v>0.31</c:v>
                </c:pt>
                <c:pt idx="1">
                  <c:v>0.11</c:v>
                </c:pt>
                <c:pt idx="2">
                  <c:v>0.22</c:v>
                </c:pt>
                <c:pt idx="3">
                  <c:v>0.23456790123456789</c:v>
                </c:pt>
                <c:pt idx="5">
                  <c:v>0.2</c:v>
                </c:pt>
                <c:pt idx="6">
                  <c:v>0.44</c:v>
                </c:pt>
                <c:pt idx="7">
                  <c:v>0.19</c:v>
                </c:pt>
              </c:numCache>
            </c:numRef>
          </c:val>
          <c:extLst>
            <c:ext xmlns:c16="http://schemas.microsoft.com/office/drawing/2014/chart" uri="{C3380CC4-5D6E-409C-BE32-E72D297353CC}">
              <c16:uniqueId val="{00000001-8165-4C05-95CB-D7312190DCE3}"/>
            </c:ext>
          </c:extLst>
        </c:ser>
        <c:dLbls>
          <c:showLegendKey val="0"/>
          <c:showVal val="0"/>
          <c:showCatName val="0"/>
          <c:showSerName val="0"/>
          <c:showPercent val="0"/>
          <c:showBubbleSize val="0"/>
        </c:dLbls>
        <c:gapWidth val="150"/>
        <c:axId val="121466880"/>
        <c:axId val="121468416"/>
      </c:barChart>
      <c:catAx>
        <c:axId val="121466880"/>
        <c:scaling>
          <c:orientation val="minMax"/>
        </c:scaling>
        <c:delete val="0"/>
        <c:axPos val="b"/>
        <c:numFmt formatCode="General" sourceLinked="0"/>
        <c:majorTickMark val="out"/>
        <c:minorTickMark val="none"/>
        <c:tickLblPos val="nextTo"/>
        <c:txPr>
          <a:bodyPr/>
          <a:lstStyle/>
          <a:p>
            <a:pPr>
              <a:defRPr sz="900"/>
            </a:pPr>
            <a:endParaRPr lang="en-US"/>
          </a:p>
        </c:txPr>
        <c:crossAx val="121468416"/>
        <c:crosses val="autoZero"/>
        <c:auto val="1"/>
        <c:lblAlgn val="ctr"/>
        <c:lblOffset val="100"/>
        <c:noMultiLvlLbl val="0"/>
      </c:catAx>
      <c:valAx>
        <c:axId val="121468416"/>
        <c:scaling>
          <c:orientation val="minMax"/>
        </c:scaling>
        <c:delete val="1"/>
        <c:axPos val="l"/>
        <c:numFmt formatCode="0%" sourceLinked="1"/>
        <c:majorTickMark val="out"/>
        <c:minorTickMark val="none"/>
        <c:tickLblPos val="nextTo"/>
        <c:crossAx val="121466880"/>
        <c:crosses val="autoZero"/>
        <c:crossBetween val="between"/>
      </c:valAx>
    </c:plotArea>
    <c:legend>
      <c:legendPos val="b"/>
      <c:overlay val="0"/>
    </c:legend>
    <c:plotVisOnly val="1"/>
    <c:dispBlanksAs val="gap"/>
    <c:showDLblsOverMax val="0"/>
  </c:chart>
  <c:spPr>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3D4E83CD-4008-43DB-A637-EA6D2DB8E07C}" type="datetimeFigureOut">
              <a:rPr lang="en-US" smtClean="0"/>
              <a:t>9/6/2016</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3F7F1427-D2DB-4108-BC66-FD5F69DC4F78}" type="slidenum">
              <a:rPr lang="en-US" smtClean="0"/>
              <a:t>‹#›</a:t>
            </a:fld>
            <a:endParaRPr lang="en-US" dirty="0"/>
          </a:p>
        </p:txBody>
      </p:sp>
    </p:spTree>
    <p:extLst>
      <p:ext uri="{BB962C8B-B14F-4D97-AF65-F5344CB8AC3E}">
        <p14:creationId xmlns:p14="http://schemas.microsoft.com/office/powerpoint/2010/main" val="180326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12774" indent="-273045" eaLnBrk="0" hangingPunct="0">
              <a:spcBef>
                <a:spcPct val="30000"/>
              </a:spcBef>
              <a:defRPr sz="1200">
                <a:solidFill>
                  <a:schemeClr val="tx1"/>
                </a:solidFill>
                <a:latin typeface="Arial" charset="0"/>
                <a:ea typeface="Arial" charset="0"/>
                <a:cs typeface="Arial" charset="0"/>
              </a:defRPr>
            </a:lvl2pPr>
            <a:lvl3pPr marL="1096941" indent="-219071" eaLnBrk="0" hangingPunct="0">
              <a:spcBef>
                <a:spcPct val="30000"/>
              </a:spcBef>
              <a:defRPr sz="1200">
                <a:solidFill>
                  <a:schemeClr val="tx1"/>
                </a:solidFill>
                <a:latin typeface="Arial" charset="0"/>
                <a:ea typeface="Arial" charset="0"/>
                <a:cs typeface="Arial" charset="0"/>
              </a:defRPr>
            </a:lvl3pPr>
            <a:lvl4pPr marL="1535082" indent="-219071" eaLnBrk="0" hangingPunct="0">
              <a:spcBef>
                <a:spcPct val="30000"/>
              </a:spcBef>
              <a:defRPr sz="1200">
                <a:solidFill>
                  <a:schemeClr val="tx1"/>
                </a:solidFill>
                <a:latin typeface="Arial" charset="0"/>
                <a:ea typeface="Arial" charset="0"/>
                <a:cs typeface="Arial" charset="0"/>
              </a:defRPr>
            </a:lvl4pPr>
            <a:lvl5pPr marL="1974811" indent="-219071" eaLnBrk="0" hangingPunct="0">
              <a:spcBef>
                <a:spcPct val="30000"/>
              </a:spcBef>
              <a:defRPr sz="1200">
                <a:solidFill>
                  <a:schemeClr val="tx1"/>
                </a:solidFill>
                <a:latin typeface="Arial" charset="0"/>
                <a:ea typeface="Arial" charset="0"/>
                <a:cs typeface="Arial" charset="0"/>
              </a:defRPr>
            </a:lvl5pPr>
            <a:lvl6pPr marL="2432002" indent="-219071" eaLnBrk="0" fontAlgn="base" hangingPunct="0">
              <a:spcBef>
                <a:spcPct val="30000"/>
              </a:spcBef>
              <a:spcAft>
                <a:spcPct val="0"/>
              </a:spcAft>
              <a:defRPr sz="1200">
                <a:solidFill>
                  <a:schemeClr val="tx1"/>
                </a:solidFill>
                <a:latin typeface="Arial" charset="0"/>
                <a:ea typeface="Arial" charset="0"/>
                <a:cs typeface="Arial" charset="0"/>
              </a:defRPr>
            </a:lvl6pPr>
            <a:lvl7pPr marL="2889192" indent="-219071" eaLnBrk="0" fontAlgn="base" hangingPunct="0">
              <a:spcBef>
                <a:spcPct val="30000"/>
              </a:spcBef>
              <a:spcAft>
                <a:spcPct val="0"/>
              </a:spcAft>
              <a:defRPr sz="1200">
                <a:solidFill>
                  <a:schemeClr val="tx1"/>
                </a:solidFill>
                <a:latin typeface="Arial" charset="0"/>
                <a:ea typeface="Arial" charset="0"/>
                <a:cs typeface="Arial" charset="0"/>
              </a:defRPr>
            </a:lvl7pPr>
            <a:lvl8pPr marL="3346384" indent="-219071" eaLnBrk="0" fontAlgn="base" hangingPunct="0">
              <a:spcBef>
                <a:spcPct val="30000"/>
              </a:spcBef>
              <a:spcAft>
                <a:spcPct val="0"/>
              </a:spcAft>
              <a:defRPr sz="1200">
                <a:solidFill>
                  <a:schemeClr val="tx1"/>
                </a:solidFill>
                <a:latin typeface="Arial" charset="0"/>
                <a:ea typeface="Arial" charset="0"/>
                <a:cs typeface="Arial" charset="0"/>
              </a:defRPr>
            </a:lvl8pPr>
            <a:lvl9pPr marL="3803574" indent="-219071"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9FA22032-81B7-44A6-BF50-328C6E76D6F0}" type="slidenum">
              <a:rPr lang="en-US" altLang="en-US" smtClean="0">
                <a:solidFill>
                  <a:prstClr val="black"/>
                </a:solidFill>
              </a:rPr>
              <a:pPr eaLnBrk="1" hangingPunct="1">
                <a:spcBef>
                  <a:spcPct val="0"/>
                </a:spcBef>
              </a:pPr>
              <a:t>1</a:t>
            </a:fld>
            <a:endParaRPr lang="en-US" altLang="en-US" dirty="0">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3" indent="-230183"/>
            <a:endParaRPr lang="en-US" altLang="en-US" dirty="0">
              <a:ea typeface="ＭＳ Ｐゴシック" pitchFamily="34" charset="-128"/>
            </a:endParaRPr>
          </a:p>
          <a:p>
            <a:pPr marL="230183" indent="-230183"/>
            <a:endParaRPr lang="en-US" altLang="en-US" dirty="0">
              <a:ea typeface="ＭＳ Ｐゴシック" pitchFamily="34" charset="-128"/>
            </a:endParaRPr>
          </a:p>
          <a:p>
            <a:pPr marL="230183" indent="-230183"/>
            <a:endParaRPr lang="en-US" altLang="en-US" dirty="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F1427-D2DB-4108-BC66-FD5F69DC4F78}" type="slidenum">
              <a:rPr lang="en-US" smtClean="0"/>
              <a:t>39</a:t>
            </a:fld>
            <a:endParaRPr lang="en-US" dirty="0"/>
          </a:p>
        </p:txBody>
      </p:sp>
    </p:spTree>
    <p:extLst>
      <p:ext uri="{BB962C8B-B14F-4D97-AF65-F5344CB8AC3E}">
        <p14:creationId xmlns:p14="http://schemas.microsoft.com/office/powerpoint/2010/main" val="2655988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fontAlgn="base" hangingPunct="1">
              <a:spcBef>
                <a:spcPct val="0"/>
              </a:spcBef>
              <a:spcAft>
                <a:spcPct val="0"/>
              </a:spcAft>
              <a:defRPr/>
            </a:pPr>
            <a:fld id="{3F43A070-11F9-47F4-B159-9DBB75FF835D}" type="slidenum">
              <a:rPr lang="en-US" altLang="en-US" sz="1200" b="1" smtClean="0">
                <a:solidFill>
                  <a:srgbClr val="6D6D6D"/>
                </a:solidFill>
              </a:rPr>
              <a:pPr algn="r" eaLnBrk="1" fontAlgn="base" hangingPunct="1">
                <a:spcBef>
                  <a:spcPct val="0"/>
                </a:spcBef>
                <a:spcAft>
                  <a:spcPct val="0"/>
                </a:spcAft>
                <a:defRPr/>
              </a:pPr>
              <a:t>‹#›</a:t>
            </a:fld>
            <a:endParaRPr lang="en-US" altLang="en-US" sz="1200" b="1" dirty="0">
              <a:solidFill>
                <a:srgbClr val="6D6D6D"/>
              </a:solidFill>
            </a:endParaRPr>
          </a:p>
        </p:txBody>
      </p:sp>
      <p:sp>
        <p:nvSpPr>
          <p:cNvPr id="4" name="Rectangle 21"/>
          <p:cNvSpPr>
            <a:spLocks noChangeArrowheads="1"/>
          </p:cNvSpPr>
          <p:nvPr/>
        </p:nvSpPr>
        <p:spPr bwMode="auto">
          <a:xfrm>
            <a:off x="8997950" y="0"/>
            <a:ext cx="146050" cy="1371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eaLnBrk="1" fontAlgn="base" hangingPunct="1">
              <a:spcBef>
                <a:spcPct val="50000"/>
              </a:spcBef>
              <a:spcAft>
                <a:spcPct val="0"/>
              </a:spcAft>
              <a:defRPr/>
            </a:pPr>
            <a:endParaRPr lang="en-US" altLang="en-US" dirty="0"/>
          </a:p>
        </p:txBody>
      </p:sp>
      <p:sp>
        <p:nvSpPr>
          <p:cNvPr id="5" name="Rectangle 22"/>
          <p:cNvSpPr>
            <a:spLocks noChangeArrowheads="1"/>
          </p:cNvSpPr>
          <p:nvPr/>
        </p:nvSpPr>
        <p:spPr bwMode="auto">
          <a:xfrm>
            <a:off x="8997950" y="1373188"/>
            <a:ext cx="146050" cy="5484812"/>
          </a:xfrm>
          <a:prstGeom prst="rect">
            <a:avLst/>
          </a:prstGeom>
          <a:solidFill>
            <a:srgbClr val="3D3E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eaLnBrk="1" fontAlgn="base" hangingPunct="1">
              <a:spcBef>
                <a:spcPct val="50000"/>
              </a:spcBef>
              <a:spcAft>
                <a:spcPct val="0"/>
              </a:spcAft>
              <a:defRPr/>
            </a:pPr>
            <a:endParaRPr lang="en-US" altLang="en-US" dirty="0"/>
          </a:p>
        </p:txBody>
      </p:sp>
      <p:sp>
        <p:nvSpPr>
          <p:cNvPr id="6" name="Line 23"/>
          <p:cNvSpPr>
            <a:spLocks noChangeShapeType="1"/>
          </p:cNvSpPr>
          <p:nvPr/>
        </p:nvSpPr>
        <p:spPr bwMode="auto">
          <a:xfrm flipH="1">
            <a:off x="0" y="1373188"/>
            <a:ext cx="9144000" cy="0"/>
          </a:xfrm>
          <a:prstGeom prst="line">
            <a:avLst/>
          </a:prstGeom>
          <a:noFill/>
          <a:ln w="12700">
            <a:solidFill>
              <a:srgbClr val="7A7A7A"/>
            </a:solidFill>
            <a:round/>
            <a:headEnd/>
            <a:tailEnd/>
          </a:ln>
          <a:extLst>
            <a:ext uri="{909E8E84-426E-40DD-AFC4-6F175D3DCCD1}">
              <a14:hiddenFill xmlns:a14="http://schemas.microsoft.com/office/drawing/2010/main">
                <a:noFill/>
              </a14:hiddenFill>
            </a:ext>
          </a:extLst>
        </p:spPr>
        <p:txBody>
          <a:bodyPr/>
          <a:lstStyle/>
          <a:p>
            <a:pPr fontAlgn="base">
              <a:spcBef>
                <a:spcPct val="50000"/>
              </a:spcBef>
              <a:spcAft>
                <a:spcPct val="0"/>
              </a:spcAft>
            </a:pPr>
            <a:endParaRPr lang="en-US" sz="1400" dirty="0">
              <a:solidFill>
                <a:srgbClr val="595959"/>
              </a:solidFill>
            </a:endParaRPr>
          </a:p>
        </p:txBody>
      </p:sp>
      <p:pic>
        <p:nvPicPr>
          <p:cNvPr id="7" name="Picture 16" descr="DD&amp;A_ALT_GREY_11_RED_186_TRANS.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Rectangle 17"/>
          <p:cNvSpPr>
            <a:spLocks noGrp="1" noChangeArrowheads="1"/>
          </p:cNvSpPr>
          <p:nvPr>
            <p:ph type="ctrTitle" sz="quarter"/>
          </p:nvPr>
        </p:nvSpPr>
        <p:spPr>
          <a:xfrm>
            <a:off x="455613" y="173038"/>
            <a:ext cx="7688262" cy="1106487"/>
          </a:xfrm>
        </p:spPr>
        <p:txBody>
          <a:bodyPr/>
          <a:lstStyle>
            <a:lvl1pPr>
              <a:defRPr/>
            </a:lvl1pPr>
          </a:lstStyle>
          <a:p>
            <a:pPr lvl="0"/>
            <a:r>
              <a:rPr lang="en-US" noProof="0"/>
              <a:t>Click to edit Master title style</a:t>
            </a:r>
          </a:p>
        </p:txBody>
      </p:sp>
    </p:spTree>
    <p:extLst>
      <p:ext uri="{BB962C8B-B14F-4D97-AF65-F5344CB8AC3E}">
        <p14:creationId xmlns:p14="http://schemas.microsoft.com/office/powerpoint/2010/main" val="2084952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56E23715-227F-42A5-9492-DB9C0B21FE4C}" type="slidenum">
              <a:rPr lang="en-US" altLang="en-US"/>
              <a:pPr>
                <a:defRPr/>
              </a:pPr>
              <a:t>‹#›</a:t>
            </a:fld>
            <a:endParaRPr lang="en-US" altLang="en-US" dirty="0"/>
          </a:p>
        </p:txBody>
      </p:sp>
    </p:spTree>
    <p:extLst>
      <p:ext uri="{BB962C8B-B14F-4D97-AF65-F5344CB8AC3E}">
        <p14:creationId xmlns:p14="http://schemas.microsoft.com/office/powerpoint/2010/main" val="251596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9863"/>
            <a:ext cx="2057400" cy="5965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9863"/>
            <a:ext cx="6019800" cy="5965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8A0D9E0B-A1EF-40EE-A657-00C58822EAEA}" type="slidenum">
              <a:rPr lang="en-US" altLang="en-US"/>
              <a:pPr>
                <a:defRPr/>
              </a:pPr>
              <a:t>‹#›</a:t>
            </a:fld>
            <a:endParaRPr lang="en-US" altLang="en-US" dirty="0"/>
          </a:p>
        </p:txBody>
      </p:sp>
    </p:spTree>
    <p:extLst>
      <p:ext uri="{BB962C8B-B14F-4D97-AF65-F5344CB8AC3E}">
        <p14:creationId xmlns:p14="http://schemas.microsoft.com/office/powerpoint/2010/main" val="3076040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6274" y="602755"/>
            <a:ext cx="7994952" cy="973336"/>
          </a:xfrm>
        </p:spPr>
        <p:txBody>
          <a:bodyPr/>
          <a:lstStyle/>
          <a:p>
            <a:r>
              <a:rPr lang="en-US"/>
              <a:t>Click to edit Master title style</a:t>
            </a:r>
          </a:p>
        </p:txBody>
      </p:sp>
      <p:sp>
        <p:nvSpPr>
          <p:cNvPr id="3" name="Text Placeholder 2"/>
          <p:cNvSpPr>
            <a:spLocks noGrp="1"/>
          </p:cNvSpPr>
          <p:nvPr>
            <p:ph type="body" sz="half" idx="1"/>
          </p:nvPr>
        </p:nvSpPr>
        <p:spPr>
          <a:xfrm>
            <a:off x="606275" y="1848446"/>
            <a:ext cx="3920369" cy="41136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71786" y="1848446"/>
            <a:ext cx="3921881" cy="1985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71786" y="3976688"/>
            <a:ext cx="3921881" cy="1985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4338593"/>
      </p:ext>
    </p:extLst>
  </p:cSld>
  <p:clrMapOvr>
    <a:masterClrMapping/>
  </p:clrMapOvr>
  <p:transition spd="med">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6425" y="371475"/>
            <a:ext cx="7994650" cy="559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88836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fontAlgn="base" hangingPunct="1">
              <a:spcBef>
                <a:spcPct val="0"/>
              </a:spcBef>
              <a:spcAft>
                <a:spcPct val="0"/>
              </a:spcAft>
              <a:defRPr/>
            </a:pPr>
            <a:fld id="{3F43A070-11F9-47F4-B159-9DBB75FF835D}" type="slidenum">
              <a:rPr lang="en-US" altLang="en-US" sz="1200" b="1" smtClean="0">
                <a:solidFill>
                  <a:srgbClr val="6D6D6D"/>
                </a:solidFill>
              </a:rPr>
              <a:pPr algn="r" eaLnBrk="1" fontAlgn="base" hangingPunct="1">
                <a:spcBef>
                  <a:spcPct val="0"/>
                </a:spcBef>
                <a:spcAft>
                  <a:spcPct val="0"/>
                </a:spcAft>
                <a:defRPr/>
              </a:pPr>
              <a:t>‹#›</a:t>
            </a:fld>
            <a:endParaRPr lang="en-US" altLang="en-US" sz="1200" b="1" dirty="0">
              <a:solidFill>
                <a:srgbClr val="6D6D6D"/>
              </a:solidFill>
            </a:endParaRPr>
          </a:p>
        </p:txBody>
      </p:sp>
      <p:sp>
        <p:nvSpPr>
          <p:cNvPr id="4" name="Rectangle 21"/>
          <p:cNvSpPr>
            <a:spLocks noChangeArrowheads="1"/>
          </p:cNvSpPr>
          <p:nvPr/>
        </p:nvSpPr>
        <p:spPr bwMode="auto">
          <a:xfrm>
            <a:off x="8997950" y="0"/>
            <a:ext cx="146050" cy="1371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eaLnBrk="1" fontAlgn="base" hangingPunct="1">
              <a:spcBef>
                <a:spcPct val="50000"/>
              </a:spcBef>
              <a:spcAft>
                <a:spcPct val="0"/>
              </a:spcAft>
              <a:defRPr/>
            </a:pPr>
            <a:endParaRPr lang="en-US" altLang="en-US" dirty="0"/>
          </a:p>
        </p:txBody>
      </p:sp>
      <p:sp>
        <p:nvSpPr>
          <p:cNvPr id="5" name="Rectangle 22"/>
          <p:cNvSpPr>
            <a:spLocks noChangeArrowheads="1"/>
          </p:cNvSpPr>
          <p:nvPr/>
        </p:nvSpPr>
        <p:spPr bwMode="auto">
          <a:xfrm>
            <a:off x="8997950" y="1373188"/>
            <a:ext cx="146050" cy="5484812"/>
          </a:xfrm>
          <a:prstGeom prst="rect">
            <a:avLst/>
          </a:prstGeom>
          <a:solidFill>
            <a:srgbClr val="3D3E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eaLnBrk="1" fontAlgn="base" hangingPunct="1">
              <a:spcBef>
                <a:spcPct val="50000"/>
              </a:spcBef>
              <a:spcAft>
                <a:spcPct val="0"/>
              </a:spcAft>
              <a:defRPr/>
            </a:pPr>
            <a:endParaRPr lang="en-US" altLang="en-US" dirty="0"/>
          </a:p>
        </p:txBody>
      </p:sp>
      <p:sp>
        <p:nvSpPr>
          <p:cNvPr id="6" name="Line 23"/>
          <p:cNvSpPr>
            <a:spLocks noChangeShapeType="1"/>
          </p:cNvSpPr>
          <p:nvPr/>
        </p:nvSpPr>
        <p:spPr bwMode="auto">
          <a:xfrm flipH="1">
            <a:off x="0" y="1373188"/>
            <a:ext cx="9144000" cy="0"/>
          </a:xfrm>
          <a:prstGeom prst="line">
            <a:avLst/>
          </a:prstGeom>
          <a:noFill/>
          <a:ln w="12700">
            <a:solidFill>
              <a:srgbClr val="7A7A7A"/>
            </a:solidFill>
            <a:round/>
            <a:headEnd/>
            <a:tailEnd/>
          </a:ln>
          <a:extLst>
            <a:ext uri="{909E8E84-426E-40DD-AFC4-6F175D3DCCD1}">
              <a14:hiddenFill xmlns:a14="http://schemas.microsoft.com/office/drawing/2010/main">
                <a:noFill/>
              </a14:hiddenFill>
            </a:ext>
          </a:extLst>
        </p:spPr>
        <p:txBody>
          <a:bodyPr/>
          <a:lstStyle/>
          <a:p>
            <a:pPr fontAlgn="base">
              <a:spcBef>
                <a:spcPct val="50000"/>
              </a:spcBef>
              <a:spcAft>
                <a:spcPct val="0"/>
              </a:spcAft>
            </a:pPr>
            <a:endParaRPr lang="en-US" sz="1400" dirty="0">
              <a:solidFill>
                <a:srgbClr val="595959"/>
              </a:solidFill>
            </a:endParaRPr>
          </a:p>
        </p:txBody>
      </p:sp>
      <p:pic>
        <p:nvPicPr>
          <p:cNvPr id="7" name="Picture 16" descr="DD&amp;A_ALT_GREY_11_RED_186_TRANS.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Rectangle 17"/>
          <p:cNvSpPr>
            <a:spLocks noGrp="1" noChangeArrowheads="1"/>
          </p:cNvSpPr>
          <p:nvPr>
            <p:ph type="ctrTitle" sz="quarter"/>
          </p:nvPr>
        </p:nvSpPr>
        <p:spPr>
          <a:xfrm>
            <a:off x="455613" y="173038"/>
            <a:ext cx="7688262" cy="1106487"/>
          </a:xfrm>
        </p:spPr>
        <p:txBody>
          <a:bodyPr/>
          <a:lstStyle>
            <a:lvl1pPr>
              <a:defRPr/>
            </a:lvl1pPr>
          </a:lstStyle>
          <a:p>
            <a:pPr lvl="0"/>
            <a:r>
              <a:rPr lang="en-US" noProof="0"/>
              <a:t>Click to edit Master title style</a:t>
            </a:r>
          </a:p>
        </p:txBody>
      </p:sp>
    </p:spTree>
    <p:extLst>
      <p:ext uri="{BB962C8B-B14F-4D97-AF65-F5344CB8AC3E}">
        <p14:creationId xmlns:p14="http://schemas.microsoft.com/office/powerpoint/2010/main" val="3559326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63A5F5BA-B611-467B-9A66-E778C0865C15}" type="slidenum">
              <a:rPr lang="en-US" altLang="en-US"/>
              <a:pPr>
                <a:defRPr/>
              </a:pPr>
              <a:t>‹#›</a:t>
            </a:fld>
            <a:endParaRPr lang="en-US" altLang="en-US" dirty="0"/>
          </a:p>
        </p:txBody>
      </p:sp>
    </p:spTree>
    <p:extLst>
      <p:ext uri="{BB962C8B-B14F-4D97-AF65-F5344CB8AC3E}">
        <p14:creationId xmlns:p14="http://schemas.microsoft.com/office/powerpoint/2010/main" val="938367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D8FD8440-333A-4B42-865A-84EEEF1C90B1}" type="slidenum">
              <a:rPr lang="en-US" altLang="en-US"/>
              <a:pPr>
                <a:defRPr/>
              </a:pPr>
              <a:t>‹#›</a:t>
            </a:fld>
            <a:endParaRPr lang="en-US" altLang="en-US" dirty="0"/>
          </a:p>
        </p:txBody>
      </p:sp>
    </p:spTree>
    <p:extLst>
      <p:ext uri="{BB962C8B-B14F-4D97-AF65-F5344CB8AC3E}">
        <p14:creationId xmlns:p14="http://schemas.microsoft.com/office/powerpoint/2010/main" val="1625482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14600" y="1609725"/>
            <a:ext cx="3009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76900" y="1609725"/>
            <a:ext cx="3009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8ABC81F7-8A9C-4C08-AA19-B4BDC434FED4}" type="slidenum">
              <a:rPr lang="en-US" altLang="en-US"/>
              <a:pPr>
                <a:defRPr/>
              </a:pPr>
              <a:t>‹#›</a:t>
            </a:fld>
            <a:endParaRPr lang="en-US" altLang="en-US" dirty="0"/>
          </a:p>
        </p:txBody>
      </p:sp>
    </p:spTree>
    <p:extLst>
      <p:ext uri="{BB962C8B-B14F-4D97-AF65-F5344CB8AC3E}">
        <p14:creationId xmlns:p14="http://schemas.microsoft.com/office/powerpoint/2010/main" val="1244977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8322F544-3CC8-4EA9-BD4A-61B1A769DCEC}" type="slidenum">
              <a:rPr lang="en-US" altLang="en-US"/>
              <a:pPr>
                <a:defRPr/>
              </a:pPr>
              <a:t>‹#›</a:t>
            </a:fld>
            <a:endParaRPr lang="en-US" altLang="en-US" dirty="0"/>
          </a:p>
        </p:txBody>
      </p:sp>
    </p:spTree>
    <p:extLst>
      <p:ext uri="{BB962C8B-B14F-4D97-AF65-F5344CB8AC3E}">
        <p14:creationId xmlns:p14="http://schemas.microsoft.com/office/powerpoint/2010/main" val="64705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81F1E96E-02A9-496C-9D6C-57FBACC538A9}" type="slidenum">
              <a:rPr lang="en-US" altLang="en-US"/>
              <a:pPr>
                <a:defRPr/>
              </a:pPr>
              <a:t>‹#›</a:t>
            </a:fld>
            <a:endParaRPr lang="en-US" altLang="en-US" dirty="0"/>
          </a:p>
        </p:txBody>
      </p:sp>
    </p:spTree>
    <p:extLst>
      <p:ext uri="{BB962C8B-B14F-4D97-AF65-F5344CB8AC3E}">
        <p14:creationId xmlns:p14="http://schemas.microsoft.com/office/powerpoint/2010/main" val="4232333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63A5F5BA-B611-467B-9A66-E778C0865C15}" type="slidenum">
              <a:rPr lang="en-US" altLang="en-US"/>
              <a:pPr>
                <a:defRPr/>
              </a:pPr>
              <a:t>‹#›</a:t>
            </a:fld>
            <a:endParaRPr lang="en-US" altLang="en-US" dirty="0"/>
          </a:p>
        </p:txBody>
      </p:sp>
    </p:spTree>
    <p:extLst>
      <p:ext uri="{BB962C8B-B14F-4D97-AF65-F5344CB8AC3E}">
        <p14:creationId xmlns:p14="http://schemas.microsoft.com/office/powerpoint/2010/main" val="2027281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8D261F8B-3782-4FB7-9D59-F4B8BB105D7F}" type="slidenum">
              <a:rPr lang="en-US" altLang="en-US"/>
              <a:pPr>
                <a:defRPr/>
              </a:pPr>
              <a:t>‹#›</a:t>
            </a:fld>
            <a:endParaRPr lang="en-US" altLang="en-US" dirty="0"/>
          </a:p>
        </p:txBody>
      </p:sp>
    </p:spTree>
    <p:extLst>
      <p:ext uri="{BB962C8B-B14F-4D97-AF65-F5344CB8AC3E}">
        <p14:creationId xmlns:p14="http://schemas.microsoft.com/office/powerpoint/2010/main" val="3173299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802A82A0-E669-42E0-84FD-06AD443B7982}" type="slidenum">
              <a:rPr lang="en-US" altLang="en-US"/>
              <a:pPr>
                <a:defRPr/>
              </a:pPr>
              <a:t>‹#›</a:t>
            </a:fld>
            <a:endParaRPr lang="en-US" altLang="en-US" dirty="0"/>
          </a:p>
        </p:txBody>
      </p:sp>
    </p:spTree>
    <p:extLst>
      <p:ext uri="{BB962C8B-B14F-4D97-AF65-F5344CB8AC3E}">
        <p14:creationId xmlns:p14="http://schemas.microsoft.com/office/powerpoint/2010/main" val="3794584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D07EAA58-25E9-4F64-B832-7F724252224E}" type="slidenum">
              <a:rPr lang="en-US" altLang="en-US"/>
              <a:pPr>
                <a:defRPr/>
              </a:pPr>
              <a:t>‹#›</a:t>
            </a:fld>
            <a:endParaRPr lang="en-US" altLang="en-US" dirty="0"/>
          </a:p>
        </p:txBody>
      </p:sp>
    </p:spTree>
    <p:extLst>
      <p:ext uri="{BB962C8B-B14F-4D97-AF65-F5344CB8AC3E}">
        <p14:creationId xmlns:p14="http://schemas.microsoft.com/office/powerpoint/2010/main" val="996241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56E23715-227F-42A5-9492-DB9C0B21FE4C}" type="slidenum">
              <a:rPr lang="en-US" altLang="en-US"/>
              <a:pPr>
                <a:defRPr/>
              </a:pPr>
              <a:t>‹#›</a:t>
            </a:fld>
            <a:endParaRPr lang="en-US" altLang="en-US" dirty="0"/>
          </a:p>
        </p:txBody>
      </p:sp>
    </p:spTree>
    <p:extLst>
      <p:ext uri="{BB962C8B-B14F-4D97-AF65-F5344CB8AC3E}">
        <p14:creationId xmlns:p14="http://schemas.microsoft.com/office/powerpoint/2010/main" val="3191717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9863"/>
            <a:ext cx="2057400" cy="5965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9863"/>
            <a:ext cx="6019800" cy="5965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8A0D9E0B-A1EF-40EE-A657-00C58822EAEA}" type="slidenum">
              <a:rPr lang="en-US" altLang="en-US"/>
              <a:pPr>
                <a:defRPr/>
              </a:pPr>
              <a:t>‹#›</a:t>
            </a:fld>
            <a:endParaRPr lang="en-US" altLang="en-US" dirty="0"/>
          </a:p>
        </p:txBody>
      </p:sp>
    </p:spTree>
    <p:extLst>
      <p:ext uri="{BB962C8B-B14F-4D97-AF65-F5344CB8AC3E}">
        <p14:creationId xmlns:p14="http://schemas.microsoft.com/office/powerpoint/2010/main" val="2099468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6274" y="602755"/>
            <a:ext cx="7994952" cy="973336"/>
          </a:xfrm>
        </p:spPr>
        <p:txBody>
          <a:bodyPr/>
          <a:lstStyle/>
          <a:p>
            <a:r>
              <a:rPr lang="en-US"/>
              <a:t>Click to edit Master title style</a:t>
            </a:r>
          </a:p>
        </p:txBody>
      </p:sp>
      <p:sp>
        <p:nvSpPr>
          <p:cNvPr id="3" name="Text Placeholder 2"/>
          <p:cNvSpPr>
            <a:spLocks noGrp="1"/>
          </p:cNvSpPr>
          <p:nvPr>
            <p:ph type="body" sz="half" idx="1"/>
          </p:nvPr>
        </p:nvSpPr>
        <p:spPr>
          <a:xfrm>
            <a:off x="606275" y="1848446"/>
            <a:ext cx="3920369" cy="41136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71786" y="1848446"/>
            <a:ext cx="3921881" cy="1985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71786" y="3976688"/>
            <a:ext cx="3921881" cy="1985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6179722"/>
      </p:ext>
    </p:extLst>
  </p:cSld>
  <p:clrMapOvr>
    <a:masterClrMapping/>
  </p:clrMapOvr>
  <p:transition spd="med">
    <p:randomBa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6425" y="371475"/>
            <a:ext cx="7994650" cy="559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14127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4269719" y="6543676"/>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fontAlgn="base" hangingPunct="1">
              <a:spcBef>
                <a:spcPct val="0"/>
              </a:spcBef>
              <a:spcAft>
                <a:spcPct val="0"/>
              </a:spcAft>
              <a:defRPr/>
            </a:pPr>
            <a:fld id="{37B2BB1B-234C-409D-AC1E-CD993988B699}" type="slidenum">
              <a:rPr lang="en-US" altLang="en-US" sz="1200" b="1" smtClean="0">
                <a:solidFill>
                  <a:srgbClr val="6D6D6D"/>
                </a:solidFill>
              </a:rPr>
              <a:pPr algn="r" eaLnBrk="1" fontAlgn="base" hangingPunct="1">
                <a:spcBef>
                  <a:spcPct val="0"/>
                </a:spcBef>
                <a:spcAft>
                  <a:spcPct val="0"/>
                </a:spcAft>
                <a:defRPr/>
              </a:pPr>
              <a:t>‹#›</a:t>
            </a:fld>
            <a:endParaRPr lang="en-US" altLang="en-US" sz="1200" b="1" dirty="0">
              <a:solidFill>
                <a:srgbClr val="6D6D6D"/>
              </a:solidFill>
            </a:endParaRPr>
          </a:p>
        </p:txBody>
      </p:sp>
      <p:sp>
        <p:nvSpPr>
          <p:cNvPr id="4" name="Rectangle 5"/>
          <p:cNvSpPr>
            <a:spLocks noChangeArrowheads="1"/>
          </p:cNvSpPr>
          <p:nvPr/>
        </p:nvSpPr>
        <p:spPr bwMode="auto">
          <a:xfrm>
            <a:off x="8997950" y="0"/>
            <a:ext cx="146050" cy="1371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eaLnBrk="1" fontAlgn="base" hangingPunct="1">
              <a:spcBef>
                <a:spcPct val="50000"/>
              </a:spcBef>
              <a:spcAft>
                <a:spcPct val="0"/>
              </a:spcAft>
              <a:defRPr/>
            </a:pPr>
            <a:endParaRPr lang="en-US" altLang="en-US"/>
          </a:p>
        </p:txBody>
      </p:sp>
      <p:sp>
        <p:nvSpPr>
          <p:cNvPr id="5" name="Rectangle 6"/>
          <p:cNvSpPr>
            <a:spLocks noChangeArrowheads="1"/>
          </p:cNvSpPr>
          <p:nvPr/>
        </p:nvSpPr>
        <p:spPr bwMode="auto">
          <a:xfrm>
            <a:off x="8997950" y="1373188"/>
            <a:ext cx="146050" cy="5484812"/>
          </a:xfrm>
          <a:prstGeom prst="rect">
            <a:avLst/>
          </a:prstGeom>
          <a:solidFill>
            <a:srgbClr val="3D3E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eaLnBrk="1" fontAlgn="base" hangingPunct="1">
              <a:spcBef>
                <a:spcPct val="50000"/>
              </a:spcBef>
              <a:spcAft>
                <a:spcPct val="0"/>
              </a:spcAft>
              <a:defRPr/>
            </a:pPr>
            <a:endParaRPr lang="en-US" altLang="en-US"/>
          </a:p>
        </p:txBody>
      </p:sp>
      <p:sp>
        <p:nvSpPr>
          <p:cNvPr id="6" name="Line 7"/>
          <p:cNvSpPr>
            <a:spLocks noChangeShapeType="1"/>
          </p:cNvSpPr>
          <p:nvPr/>
        </p:nvSpPr>
        <p:spPr bwMode="auto">
          <a:xfrm flipH="1">
            <a:off x="0" y="1373188"/>
            <a:ext cx="9144000" cy="0"/>
          </a:xfrm>
          <a:prstGeom prst="line">
            <a:avLst/>
          </a:prstGeom>
          <a:noFill/>
          <a:ln w="12700">
            <a:solidFill>
              <a:srgbClr val="7A7A7A"/>
            </a:solidFill>
            <a:round/>
            <a:headEnd/>
            <a:tailEnd/>
          </a:ln>
          <a:extLst>
            <a:ext uri="{909E8E84-426E-40DD-AFC4-6F175D3DCCD1}">
              <a14:hiddenFill xmlns:a14="http://schemas.microsoft.com/office/drawing/2010/main">
                <a:noFill/>
              </a14:hiddenFill>
            </a:ext>
          </a:extLst>
        </p:spPr>
        <p:txBody>
          <a:bodyPr lIns="91429" tIns="45714" rIns="91429" bIns="45714"/>
          <a:lstStyle/>
          <a:p>
            <a:pPr fontAlgn="base">
              <a:spcBef>
                <a:spcPct val="50000"/>
              </a:spcBef>
              <a:spcAft>
                <a:spcPct val="0"/>
              </a:spcAft>
            </a:pPr>
            <a:endParaRPr lang="en-US" sz="1400">
              <a:solidFill>
                <a:srgbClr val="595959"/>
              </a:solidFill>
            </a:endParaRPr>
          </a:p>
        </p:txBody>
      </p:sp>
      <p:pic>
        <p:nvPicPr>
          <p:cNvPr id="7" name="Picture 16" descr="DD&amp;A_ALT_GREY_11_RED_186_TRANS.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5201" y="6466114"/>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55" name="Rectangle 3"/>
          <p:cNvSpPr>
            <a:spLocks noGrp="1" noChangeArrowheads="1"/>
          </p:cNvSpPr>
          <p:nvPr>
            <p:ph type="ctrTitle" sz="quarter"/>
          </p:nvPr>
        </p:nvSpPr>
        <p:spPr>
          <a:xfrm>
            <a:off x="455613" y="173039"/>
            <a:ext cx="7688262" cy="1106487"/>
          </a:xfrm>
        </p:spPr>
        <p:txBody>
          <a:bodyPr/>
          <a:lstStyle>
            <a:lvl1pPr>
              <a:defRPr sz="3200"/>
            </a:lvl1pPr>
          </a:lstStyle>
          <a:p>
            <a:pPr lvl="0"/>
            <a:r>
              <a:rPr lang="en-US" noProof="0" dirty="0"/>
              <a:t>Click to edit Master title style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3528" y="6381883"/>
            <a:ext cx="1449084" cy="403412"/>
          </a:xfrm>
          <a:prstGeom prst="rect">
            <a:avLst/>
          </a:prstGeom>
        </p:spPr>
      </p:pic>
    </p:spTree>
    <p:extLst>
      <p:ext uri="{BB962C8B-B14F-4D97-AF65-F5344CB8AC3E}">
        <p14:creationId xmlns:p14="http://schemas.microsoft.com/office/powerpoint/2010/main" val="1244662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FE568BDF-AED4-4CF0-B6EF-4DDD51D18346}" type="slidenum">
              <a:rPr lang="en-US" altLang="en-US"/>
              <a:pPr>
                <a:defRPr/>
              </a:pPr>
              <a:t>‹#›</a:t>
            </a:fld>
            <a:endParaRPr lang="en-US" altLang="en-US"/>
          </a:p>
        </p:txBody>
      </p:sp>
    </p:spTree>
    <p:extLst>
      <p:ext uri="{BB962C8B-B14F-4D97-AF65-F5344CB8AC3E}">
        <p14:creationId xmlns:p14="http://schemas.microsoft.com/office/powerpoint/2010/main" val="3111693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A1A32C9-268F-46CB-8725-D1E61E3869A1}" type="slidenum">
              <a:rPr lang="en-US" altLang="en-US"/>
              <a:pPr>
                <a:defRPr/>
              </a:pPr>
              <a:t>‹#›</a:t>
            </a:fld>
            <a:endParaRPr lang="en-US" altLang="en-US"/>
          </a:p>
        </p:txBody>
      </p:sp>
    </p:spTree>
    <p:extLst>
      <p:ext uri="{BB962C8B-B14F-4D97-AF65-F5344CB8AC3E}">
        <p14:creationId xmlns:p14="http://schemas.microsoft.com/office/powerpoint/2010/main" val="1004176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D8FD8440-333A-4B42-865A-84EEEF1C90B1}" type="slidenum">
              <a:rPr lang="en-US" altLang="en-US"/>
              <a:pPr>
                <a:defRPr/>
              </a:pPr>
              <a:t>‹#›</a:t>
            </a:fld>
            <a:endParaRPr lang="en-US" altLang="en-US" dirty="0"/>
          </a:p>
        </p:txBody>
      </p:sp>
    </p:spTree>
    <p:extLst>
      <p:ext uri="{BB962C8B-B14F-4D97-AF65-F5344CB8AC3E}">
        <p14:creationId xmlns:p14="http://schemas.microsoft.com/office/powerpoint/2010/main" val="12305612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33650" y="1598613"/>
            <a:ext cx="30099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95950" y="1598613"/>
            <a:ext cx="30099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D9558169-FE85-4426-B595-23DA4C8FFCE9}" type="slidenum">
              <a:rPr lang="en-US" altLang="en-US"/>
              <a:pPr>
                <a:defRPr/>
              </a:pPr>
              <a:t>‹#›</a:t>
            </a:fld>
            <a:endParaRPr lang="en-US" altLang="en-US"/>
          </a:p>
        </p:txBody>
      </p:sp>
    </p:spTree>
    <p:extLst>
      <p:ext uri="{BB962C8B-B14F-4D97-AF65-F5344CB8AC3E}">
        <p14:creationId xmlns:p14="http://schemas.microsoft.com/office/powerpoint/2010/main" val="4086741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479DBC88-C76F-4596-A79B-BB5DBCFF342E}" type="slidenum">
              <a:rPr lang="en-US" altLang="en-US"/>
              <a:pPr>
                <a:defRPr/>
              </a:pPr>
              <a:t>‹#›</a:t>
            </a:fld>
            <a:endParaRPr lang="en-US" altLang="en-US"/>
          </a:p>
        </p:txBody>
      </p:sp>
    </p:spTree>
    <p:extLst>
      <p:ext uri="{BB962C8B-B14F-4D97-AF65-F5344CB8AC3E}">
        <p14:creationId xmlns:p14="http://schemas.microsoft.com/office/powerpoint/2010/main" val="4057458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756E9215-2FDB-4A53-85AB-0A6496F76C42}" type="slidenum">
              <a:rPr lang="en-US" altLang="en-US"/>
              <a:pPr>
                <a:defRPr/>
              </a:pPr>
              <a:t>‹#›</a:t>
            </a:fld>
            <a:endParaRPr lang="en-US" altLang="en-US"/>
          </a:p>
        </p:txBody>
      </p:sp>
    </p:spTree>
    <p:extLst>
      <p:ext uri="{BB962C8B-B14F-4D97-AF65-F5344CB8AC3E}">
        <p14:creationId xmlns:p14="http://schemas.microsoft.com/office/powerpoint/2010/main" val="1138886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52695BAD-CC46-45C7-8138-0C52829B3D02}" type="slidenum">
              <a:rPr lang="en-US" altLang="en-US"/>
              <a:pPr>
                <a:defRPr/>
              </a:pPr>
              <a:t>‹#›</a:t>
            </a:fld>
            <a:endParaRPr lang="en-US" altLang="en-US"/>
          </a:p>
        </p:txBody>
      </p:sp>
    </p:spTree>
    <p:extLst>
      <p:ext uri="{BB962C8B-B14F-4D97-AF65-F5344CB8AC3E}">
        <p14:creationId xmlns:p14="http://schemas.microsoft.com/office/powerpoint/2010/main" val="1640717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E378A323-CCD2-4395-94A6-984A1D585B7A}" type="slidenum">
              <a:rPr lang="en-US" altLang="en-US"/>
              <a:pPr>
                <a:defRPr/>
              </a:pPr>
              <a:t>‹#›</a:t>
            </a:fld>
            <a:endParaRPr lang="en-US" altLang="en-US"/>
          </a:p>
        </p:txBody>
      </p:sp>
    </p:spTree>
    <p:extLst>
      <p:ext uri="{BB962C8B-B14F-4D97-AF65-F5344CB8AC3E}">
        <p14:creationId xmlns:p14="http://schemas.microsoft.com/office/powerpoint/2010/main" val="757419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B6C87D01-3312-4061-9BF4-C1A49AA0FD67}" type="slidenum">
              <a:rPr lang="en-US" altLang="en-US"/>
              <a:pPr>
                <a:defRPr/>
              </a:pPr>
              <a:t>‹#›</a:t>
            </a:fld>
            <a:endParaRPr lang="en-US" altLang="en-US"/>
          </a:p>
        </p:txBody>
      </p:sp>
    </p:spTree>
    <p:extLst>
      <p:ext uri="{BB962C8B-B14F-4D97-AF65-F5344CB8AC3E}">
        <p14:creationId xmlns:p14="http://schemas.microsoft.com/office/powerpoint/2010/main" val="8452817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9477E2C7-29C1-4AD8-8D4E-B1B4890E5A84}" type="slidenum">
              <a:rPr lang="en-US" altLang="en-US"/>
              <a:pPr>
                <a:defRPr/>
              </a:pPr>
              <a:t>‹#›</a:t>
            </a:fld>
            <a:endParaRPr lang="en-US" altLang="en-US"/>
          </a:p>
        </p:txBody>
      </p:sp>
    </p:spTree>
    <p:extLst>
      <p:ext uri="{BB962C8B-B14F-4D97-AF65-F5344CB8AC3E}">
        <p14:creationId xmlns:p14="http://schemas.microsoft.com/office/powerpoint/2010/main" val="1568199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173038"/>
            <a:ext cx="2062162" cy="5924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4" y="173038"/>
            <a:ext cx="6035675" cy="5924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3D2FEBEF-0641-4A55-949B-722F1A2313E8}" type="slidenum">
              <a:rPr lang="en-US" altLang="en-US"/>
              <a:pPr>
                <a:defRPr/>
              </a:pPr>
              <a:t>‹#›</a:t>
            </a:fld>
            <a:endParaRPr lang="en-US" altLang="en-US"/>
          </a:p>
        </p:txBody>
      </p:sp>
    </p:spTree>
    <p:extLst>
      <p:ext uri="{BB962C8B-B14F-4D97-AF65-F5344CB8AC3E}">
        <p14:creationId xmlns:p14="http://schemas.microsoft.com/office/powerpoint/2010/main" val="209382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14600" y="1609725"/>
            <a:ext cx="3009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76900" y="1609725"/>
            <a:ext cx="3009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8ABC81F7-8A9C-4C08-AA19-B4BDC434FED4}" type="slidenum">
              <a:rPr lang="en-US" altLang="en-US"/>
              <a:pPr>
                <a:defRPr/>
              </a:pPr>
              <a:t>‹#›</a:t>
            </a:fld>
            <a:endParaRPr lang="en-US" altLang="en-US" dirty="0"/>
          </a:p>
        </p:txBody>
      </p:sp>
    </p:spTree>
    <p:extLst>
      <p:ext uri="{BB962C8B-B14F-4D97-AF65-F5344CB8AC3E}">
        <p14:creationId xmlns:p14="http://schemas.microsoft.com/office/powerpoint/2010/main" val="332067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8322F544-3CC8-4EA9-BD4A-61B1A769DCEC}" type="slidenum">
              <a:rPr lang="en-US" altLang="en-US"/>
              <a:pPr>
                <a:defRPr/>
              </a:pPr>
              <a:t>‹#›</a:t>
            </a:fld>
            <a:endParaRPr lang="en-US" altLang="en-US" dirty="0"/>
          </a:p>
        </p:txBody>
      </p:sp>
    </p:spTree>
    <p:extLst>
      <p:ext uri="{BB962C8B-B14F-4D97-AF65-F5344CB8AC3E}">
        <p14:creationId xmlns:p14="http://schemas.microsoft.com/office/powerpoint/2010/main" val="131103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81F1E96E-02A9-496C-9D6C-57FBACC538A9}" type="slidenum">
              <a:rPr lang="en-US" altLang="en-US"/>
              <a:pPr>
                <a:defRPr/>
              </a:pPr>
              <a:t>‹#›</a:t>
            </a:fld>
            <a:endParaRPr lang="en-US" altLang="en-US" dirty="0"/>
          </a:p>
        </p:txBody>
      </p:sp>
    </p:spTree>
    <p:extLst>
      <p:ext uri="{BB962C8B-B14F-4D97-AF65-F5344CB8AC3E}">
        <p14:creationId xmlns:p14="http://schemas.microsoft.com/office/powerpoint/2010/main" val="156760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8D261F8B-3782-4FB7-9D59-F4B8BB105D7F}" type="slidenum">
              <a:rPr lang="en-US" altLang="en-US"/>
              <a:pPr>
                <a:defRPr/>
              </a:pPr>
              <a:t>‹#›</a:t>
            </a:fld>
            <a:endParaRPr lang="en-US" altLang="en-US" dirty="0"/>
          </a:p>
        </p:txBody>
      </p:sp>
    </p:spTree>
    <p:extLst>
      <p:ext uri="{BB962C8B-B14F-4D97-AF65-F5344CB8AC3E}">
        <p14:creationId xmlns:p14="http://schemas.microsoft.com/office/powerpoint/2010/main" val="128992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802A82A0-E669-42E0-84FD-06AD443B7982}" type="slidenum">
              <a:rPr lang="en-US" altLang="en-US"/>
              <a:pPr>
                <a:defRPr/>
              </a:pPr>
              <a:t>‹#›</a:t>
            </a:fld>
            <a:endParaRPr lang="en-US" altLang="en-US" dirty="0"/>
          </a:p>
        </p:txBody>
      </p:sp>
    </p:spTree>
    <p:extLst>
      <p:ext uri="{BB962C8B-B14F-4D97-AF65-F5344CB8AC3E}">
        <p14:creationId xmlns:p14="http://schemas.microsoft.com/office/powerpoint/2010/main" val="742630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D07EAA58-25E9-4F64-B832-7F724252224E}" type="slidenum">
              <a:rPr lang="en-US" altLang="en-US"/>
              <a:pPr>
                <a:defRPr/>
              </a:pPr>
              <a:t>‹#›</a:t>
            </a:fld>
            <a:endParaRPr lang="en-US" altLang="en-US" dirty="0"/>
          </a:p>
        </p:txBody>
      </p:sp>
    </p:spTree>
    <p:extLst>
      <p:ext uri="{BB962C8B-B14F-4D97-AF65-F5344CB8AC3E}">
        <p14:creationId xmlns:p14="http://schemas.microsoft.com/office/powerpoint/2010/main" val="2260012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514600" y="1609725"/>
            <a:ext cx="6172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543675"/>
            <a:ext cx="3198813" cy="2016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defRPr sz="1200">
                <a:solidFill>
                  <a:srgbClr val="6D6D6D"/>
                </a:solidFill>
                <a:latin typeface="Arial" charset="0"/>
                <a:ea typeface="ＭＳ Ｐゴシック" charset="0"/>
                <a:cs typeface="Arial" charset="0"/>
              </a:defRPr>
            </a:lvl1pPr>
          </a:lstStyle>
          <a:p>
            <a:pPr fontAlgn="base">
              <a:spcAft>
                <a:spcPct val="0"/>
              </a:spcAft>
              <a:defRPr/>
            </a:pPr>
            <a:endParaRPr lang="en-US" dirty="0"/>
          </a:p>
        </p:txBody>
      </p:sp>
      <p:sp>
        <p:nvSpPr>
          <p:cNvPr id="1030" name="Rectangle 6"/>
          <p:cNvSpPr>
            <a:spLocks noGrp="1" noChangeArrowheads="1"/>
          </p:cNvSpPr>
          <p:nvPr>
            <p:ph type="sldNum" sz="quarter" idx="4"/>
          </p:nvPr>
        </p:nvSpPr>
        <p:spPr bwMode="auto">
          <a:xfrm>
            <a:off x="0" y="6543675"/>
            <a:ext cx="457200" cy="2016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200" b="1">
                <a:solidFill>
                  <a:srgbClr val="6D6D6D"/>
                </a:solidFill>
                <a:latin typeface="Arial" pitchFamily="34" charset="0"/>
              </a:defRPr>
            </a:lvl1pPr>
          </a:lstStyle>
          <a:p>
            <a:pPr fontAlgn="base">
              <a:spcAft>
                <a:spcPct val="0"/>
              </a:spcAft>
              <a:defRPr/>
            </a:pPr>
            <a:fld id="{DD2ECED2-252D-4D38-AA9A-A1CC0DA4C5E9}" type="slidenum">
              <a:rPr lang="en-US" altLang="en-US"/>
              <a:pPr fontAlgn="base">
                <a:spcAft>
                  <a:spcPct val="0"/>
                </a:spcAft>
                <a:defRPr/>
              </a:pPr>
              <a:t>‹#›</a:t>
            </a:fld>
            <a:endParaRPr lang="en-US" altLang="en-US" dirty="0"/>
          </a:p>
        </p:txBody>
      </p:sp>
      <p:sp>
        <p:nvSpPr>
          <p:cNvPr id="2" name="Rectangle 7"/>
          <p:cNvSpPr>
            <a:spLocks noChangeArrowheads="1"/>
          </p:cNvSpPr>
          <p:nvPr/>
        </p:nvSpPr>
        <p:spPr bwMode="auto">
          <a:xfrm>
            <a:off x="8997950" y="0"/>
            <a:ext cx="146050" cy="1371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eaLnBrk="1" fontAlgn="base" hangingPunct="1">
              <a:spcBef>
                <a:spcPct val="50000"/>
              </a:spcBef>
              <a:spcAft>
                <a:spcPct val="0"/>
              </a:spcAft>
              <a:defRPr/>
            </a:pPr>
            <a:endParaRPr lang="en-US" altLang="en-US" dirty="0"/>
          </a:p>
        </p:txBody>
      </p:sp>
      <p:sp>
        <p:nvSpPr>
          <p:cNvPr id="3" name="Rectangle 8"/>
          <p:cNvSpPr>
            <a:spLocks noChangeArrowheads="1"/>
          </p:cNvSpPr>
          <p:nvPr/>
        </p:nvSpPr>
        <p:spPr bwMode="auto">
          <a:xfrm>
            <a:off x="8997950" y="1373188"/>
            <a:ext cx="146050" cy="5484812"/>
          </a:xfrm>
          <a:prstGeom prst="rect">
            <a:avLst/>
          </a:prstGeom>
          <a:solidFill>
            <a:srgbClr val="3D3E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eaLnBrk="1" fontAlgn="base" hangingPunct="1">
              <a:spcBef>
                <a:spcPct val="50000"/>
              </a:spcBef>
              <a:spcAft>
                <a:spcPct val="0"/>
              </a:spcAft>
              <a:defRPr/>
            </a:pPr>
            <a:endParaRPr lang="en-US" altLang="en-US" dirty="0"/>
          </a:p>
        </p:txBody>
      </p:sp>
      <p:sp>
        <p:nvSpPr>
          <p:cNvPr id="1031" name="Line 9"/>
          <p:cNvSpPr>
            <a:spLocks noChangeShapeType="1"/>
          </p:cNvSpPr>
          <p:nvPr/>
        </p:nvSpPr>
        <p:spPr bwMode="auto">
          <a:xfrm flipH="1">
            <a:off x="0" y="1373188"/>
            <a:ext cx="9144000" cy="0"/>
          </a:xfrm>
          <a:prstGeom prst="line">
            <a:avLst/>
          </a:prstGeom>
          <a:noFill/>
          <a:ln w="12700">
            <a:solidFill>
              <a:srgbClr val="7A7A7A"/>
            </a:solidFill>
            <a:round/>
            <a:headEnd/>
            <a:tailEnd/>
          </a:ln>
          <a:extLst>
            <a:ext uri="{909E8E84-426E-40DD-AFC4-6F175D3DCCD1}">
              <a14:hiddenFill xmlns:a14="http://schemas.microsoft.com/office/drawing/2010/main">
                <a:noFill/>
              </a14:hiddenFill>
            </a:ext>
          </a:extLst>
        </p:spPr>
        <p:txBody>
          <a:bodyPr/>
          <a:lstStyle/>
          <a:p>
            <a:pPr fontAlgn="base">
              <a:spcBef>
                <a:spcPct val="50000"/>
              </a:spcBef>
              <a:spcAft>
                <a:spcPct val="0"/>
              </a:spcAft>
            </a:pPr>
            <a:endParaRPr lang="en-US" sz="1400" dirty="0">
              <a:solidFill>
                <a:srgbClr val="595959"/>
              </a:solidFill>
            </a:endParaRPr>
          </a:p>
        </p:txBody>
      </p:sp>
      <p:sp>
        <p:nvSpPr>
          <p:cNvPr id="1037" name="Rectangle 13"/>
          <p:cNvSpPr>
            <a:spLocks noChangeArrowheads="1"/>
          </p:cNvSpPr>
          <p:nvPr/>
        </p:nvSpPr>
        <p:spPr bwMode="auto">
          <a:xfrm>
            <a:off x="0" y="1593850"/>
            <a:ext cx="2305050" cy="4479925"/>
          </a:xfrm>
          <a:prstGeom prst="rect">
            <a:avLst/>
          </a:prstGeom>
          <a:solidFill>
            <a:srgbClr val="D9D9D9"/>
          </a:solidFill>
          <a:ln>
            <a:noFill/>
          </a:ln>
          <a:effectLst>
            <a:outerShdw blurRad="63500" dist="38099" dir="27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50000"/>
              </a:spcBef>
              <a:spcAft>
                <a:spcPct val="0"/>
              </a:spcAft>
              <a:defRPr/>
            </a:pPr>
            <a:endParaRPr lang="en-US" sz="1400" dirty="0">
              <a:solidFill>
                <a:srgbClr val="595959"/>
              </a:solidFill>
            </a:endParaRPr>
          </a:p>
        </p:txBody>
      </p:sp>
      <p:sp>
        <p:nvSpPr>
          <p:cNvPr id="1033" name="Rectangle 12"/>
          <p:cNvSpPr>
            <a:spLocks noChangeArrowheads="1"/>
          </p:cNvSpPr>
          <p:nvPr/>
        </p:nvSpPr>
        <p:spPr bwMode="auto">
          <a:xfrm>
            <a:off x="455613" y="1600200"/>
            <a:ext cx="1846262" cy="44799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eaLnBrk="1" fontAlgn="base" hangingPunct="1">
              <a:spcBef>
                <a:spcPct val="50000"/>
              </a:spcBef>
              <a:spcAft>
                <a:spcPct val="0"/>
              </a:spcAft>
              <a:defRPr/>
            </a:pPr>
            <a:endParaRPr lang="en-US" altLang="en-US" dirty="0"/>
          </a:p>
        </p:txBody>
      </p:sp>
      <p:sp>
        <p:nvSpPr>
          <p:cNvPr id="1034" name="Rectangle 16"/>
          <p:cNvSpPr>
            <a:spLocks noGrp="1" noChangeArrowheads="1"/>
          </p:cNvSpPr>
          <p:nvPr>
            <p:ph type="title"/>
          </p:nvPr>
        </p:nvSpPr>
        <p:spPr bwMode="auto">
          <a:xfrm>
            <a:off x="457200" y="169863"/>
            <a:ext cx="768826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pic>
        <p:nvPicPr>
          <p:cNvPr id="1035" name="Picture 11" descr="DD&amp;A_ALT_GREY_11_RED_186_TRANS.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529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0" fontAlgn="base" hangingPunct="0">
        <a:spcBef>
          <a:spcPct val="0"/>
        </a:spcBef>
        <a:spcAft>
          <a:spcPct val="0"/>
        </a:spcAft>
        <a:defRPr sz="2400">
          <a:solidFill>
            <a:srgbClr val="595959"/>
          </a:solidFill>
          <a:latin typeface="+mj-lt"/>
          <a:ea typeface="+mj-ea"/>
          <a:cs typeface="+mj-cs"/>
        </a:defRPr>
      </a:lvl1pPr>
      <a:lvl2pPr algn="l" rtl="0" eaLnBrk="0" fontAlgn="base" hangingPunct="0">
        <a:spcBef>
          <a:spcPct val="0"/>
        </a:spcBef>
        <a:spcAft>
          <a:spcPct val="0"/>
        </a:spcAft>
        <a:defRPr sz="2400">
          <a:solidFill>
            <a:srgbClr val="595959"/>
          </a:solidFill>
          <a:latin typeface="Arial" charset="0"/>
          <a:ea typeface="ＭＳ Ｐゴシック" charset="0"/>
          <a:cs typeface="Arial" charset="0"/>
        </a:defRPr>
      </a:lvl2pPr>
      <a:lvl3pPr algn="l" rtl="0" eaLnBrk="0" fontAlgn="base" hangingPunct="0">
        <a:spcBef>
          <a:spcPct val="0"/>
        </a:spcBef>
        <a:spcAft>
          <a:spcPct val="0"/>
        </a:spcAft>
        <a:defRPr sz="2400">
          <a:solidFill>
            <a:srgbClr val="595959"/>
          </a:solidFill>
          <a:latin typeface="Arial" charset="0"/>
          <a:ea typeface="ＭＳ Ｐゴシック" charset="0"/>
          <a:cs typeface="Arial" charset="0"/>
        </a:defRPr>
      </a:lvl3pPr>
      <a:lvl4pPr algn="l" rtl="0" eaLnBrk="0" fontAlgn="base" hangingPunct="0">
        <a:spcBef>
          <a:spcPct val="0"/>
        </a:spcBef>
        <a:spcAft>
          <a:spcPct val="0"/>
        </a:spcAft>
        <a:defRPr sz="2400">
          <a:solidFill>
            <a:srgbClr val="595959"/>
          </a:solidFill>
          <a:latin typeface="Arial" charset="0"/>
          <a:ea typeface="ＭＳ Ｐゴシック" charset="0"/>
          <a:cs typeface="Arial" charset="0"/>
        </a:defRPr>
      </a:lvl4pPr>
      <a:lvl5pPr algn="l" rtl="0" eaLnBrk="0" fontAlgn="base" hangingPunct="0">
        <a:spcBef>
          <a:spcPct val="0"/>
        </a:spcBef>
        <a:spcAft>
          <a:spcPct val="0"/>
        </a:spcAft>
        <a:defRPr sz="2400">
          <a:solidFill>
            <a:srgbClr val="595959"/>
          </a:solidFill>
          <a:latin typeface="Arial" charset="0"/>
          <a:ea typeface="ＭＳ Ｐゴシック" charset="0"/>
          <a:cs typeface="Arial" charset="0"/>
        </a:defRPr>
      </a:lvl5pPr>
      <a:lvl6pPr marL="457200" algn="l" rtl="0" fontAlgn="base">
        <a:spcBef>
          <a:spcPct val="0"/>
        </a:spcBef>
        <a:spcAft>
          <a:spcPct val="0"/>
        </a:spcAft>
        <a:defRPr sz="2400">
          <a:solidFill>
            <a:srgbClr val="595959"/>
          </a:solidFill>
          <a:latin typeface="Arial" charset="0"/>
          <a:ea typeface="ＭＳ Ｐゴシック" charset="0"/>
          <a:cs typeface="Arial" charset="0"/>
        </a:defRPr>
      </a:lvl6pPr>
      <a:lvl7pPr marL="914400" algn="l" rtl="0" fontAlgn="base">
        <a:spcBef>
          <a:spcPct val="0"/>
        </a:spcBef>
        <a:spcAft>
          <a:spcPct val="0"/>
        </a:spcAft>
        <a:defRPr sz="2400">
          <a:solidFill>
            <a:srgbClr val="595959"/>
          </a:solidFill>
          <a:latin typeface="Arial" charset="0"/>
          <a:ea typeface="ＭＳ Ｐゴシック" charset="0"/>
          <a:cs typeface="Arial" charset="0"/>
        </a:defRPr>
      </a:lvl7pPr>
      <a:lvl8pPr marL="1371600" algn="l" rtl="0" fontAlgn="base">
        <a:spcBef>
          <a:spcPct val="0"/>
        </a:spcBef>
        <a:spcAft>
          <a:spcPct val="0"/>
        </a:spcAft>
        <a:defRPr sz="2400">
          <a:solidFill>
            <a:srgbClr val="595959"/>
          </a:solidFill>
          <a:latin typeface="Arial" charset="0"/>
          <a:ea typeface="ＭＳ Ｐゴシック" charset="0"/>
          <a:cs typeface="Arial" charset="0"/>
        </a:defRPr>
      </a:lvl8pPr>
      <a:lvl9pPr marL="1828800" algn="l" rtl="0" fontAlgn="base">
        <a:spcBef>
          <a:spcPct val="0"/>
        </a:spcBef>
        <a:spcAft>
          <a:spcPct val="0"/>
        </a:spcAft>
        <a:defRPr sz="2400">
          <a:solidFill>
            <a:srgbClr val="595959"/>
          </a:solidFill>
          <a:latin typeface="Arial" charset="0"/>
          <a:ea typeface="ＭＳ Ｐゴシック" charset="0"/>
          <a:cs typeface="Arial" charset="0"/>
        </a:defRPr>
      </a:lvl9pPr>
    </p:titleStyle>
    <p:bodyStyle>
      <a:lvl1pPr marL="342900" indent="-342900" algn="l" rtl="0" eaLnBrk="0" fontAlgn="base" hangingPunct="0">
        <a:spcBef>
          <a:spcPct val="50000"/>
        </a:spcBef>
        <a:spcAft>
          <a:spcPct val="0"/>
        </a:spcAft>
        <a:defRPr sz="2000">
          <a:solidFill>
            <a:srgbClr val="595959"/>
          </a:solidFill>
          <a:latin typeface="+mn-lt"/>
          <a:ea typeface="+mn-ea"/>
          <a:cs typeface="+mn-cs"/>
        </a:defRPr>
      </a:lvl1pPr>
      <a:lvl2pPr marL="457200" indent="-220663" algn="l" rtl="0" eaLnBrk="0" fontAlgn="base" hangingPunct="0">
        <a:spcBef>
          <a:spcPct val="20000"/>
        </a:spcBef>
        <a:spcAft>
          <a:spcPct val="0"/>
        </a:spcAft>
        <a:buChar char="•"/>
        <a:defRPr sz="2000">
          <a:solidFill>
            <a:srgbClr val="595959"/>
          </a:solidFill>
          <a:latin typeface="+mn-lt"/>
          <a:ea typeface="Arial" charset="0"/>
          <a:cs typeface="+mn-cs"/>
        </a:defRPr>
      </a:lvl2pPr>
      <a:lvl3pPr marL="1143000" indent="-228600" algn="l" rtl="0" eaLnBrk="0" fontAlgn="base" hangingPunct="0">
        <a:spcBef>
          <a:spcPct val="20000"/>
        </a:spcBef>
        <a:spcAft>
          <a:spcPct val="0"/>
        </a:spcAft>
        <a:buChar char="•"/>
        <a:defRPr>
          <a:solidFill>
            <a:srgbClr val="595959"/>
          </a:solidFill>
          <a:latin typeface="+mn-lt"/>
          <a:ea typeface="Arial" charset="0"/>
          <a:cs typeface="+mn-cs"/>
        </a:defRPr>
      </a:lvl3pPr>
      <a:lvl4pPr marL="1600200" indent="-228600" algn="l" rtl="0" eaLnBrk="0" fontAlgn="base" hangingPunct="0">
        <a:spcBef>
          <a:spcPct val="20000"/>
        </a:spcBef>
        <a:spcAft>
          <a:spcPct val="0"/>
        </a:spcAft>
        <a:buChar char="•"/>
        <a:defRPr>
          <a:solidFill>
            <a:srgbClr val="595959"/>
          </a:solidFill>
          <a:latin typeface="+mn-lt"/>
          <a:ea typeface="Arial" charset="0"/>
          <a:cs typeface="+mn-cs"/>
        </a:defRPr>
      </a:lvl4pPr>
      <a:lvl5pPr marL="2057400" indent="-228600" algn="l" rtl="0" eaLnBrk="0" fontAlgn="base" hangingPunct="0">
        <a:spcBef>
          <a:spcPct val="20000"/>
        </a:spcBef>
        <a:spcAft>
          <a:spcPct val="0"/>
        </a:spcAft>
        <a:buChar char="•"/>
        <a:defRPr>
          <a:solidFill>
            <a:srgbClr val="595959"/>
          </a:solidFill>
          <a:latin typeface="+mn-lt"/>
          <a:ea typeface="Arial" charset="0"/>
          <a:cs typeface="+mn-cs"/>
        </a:defRPr>
      </a:lvl5pPr>
      <a:lvl6pPr marL="2514600" indent="-228600" algn="l" rtl="0" fontAlgn="base">
        <a:spcBef>
          <a:spcPct val="20000"/>
        </a:spcBef>
        <a:spcAft>
          <a:spcPct val="0"/>
        </a:spcAft>
        <a:buChar char="•"/>
        <a:defRPr>
          <a:solidFill>
            <a:srgbClr val="595959"/>
          </a:solidFill>
          <a:latin typeface="+mn-lt"/>
          <a:ea typeface="Arial" charset="0"/>
          <a:cs typeface="+mn-cs"/>
        </a:defRPr>
      </a:lvl6pPr>
      <a:lvl7pPr marL="2971800" indent="-228600" algn="l" rtl="0" fontAlgn="base">
        <a:spcBef>
          <a:spcPct val="20000"/>
        </a:spcBef>
        <a:spcAft>
          <a:spcPct val="0"/>
        </a:spcAft>
        <a:buChar char="•"/>
        <a:defRPr>
          <a:solidFill>
            <a:srgbClr val="595959"/>
          </a:solidFill>
          <a:latin typeface="+mn-lt"/>
          <a:ea typeface="Arial" charset="0"/>
          <a:cs typeface="+mn-cs"/>
        </a:defRPr>
      </a:lvl7pPr>
      <a:lvl8pPr marL="3429000" indent="-228600" algn="l" rtl="0" fontAlgn="base">
        <a:spcBef>
          <a:spcPct val="20000"/>
        </a:spcBef>
        <a:spcAft>
          <a:spcPct val="0"/>
        </a:spcAft>
        <a:buChar char="•"/>
        <a:defRPr>
          <a:solidFill>
            <a:srgbClr val="595959"/>
          </a:solidFill>
          <a:latin typeface="+mn-lt"/>
          <a:ea typeface="Arial" charset="0"/>
          <a:cs typeface="+mn-cs"/>
        </a:defRPr>
      </a:lvl8pPr>
      <a:lvl9pPr marL="3886200" indent="-228600" algn="l" rtl="0" fontAlgn="base">
        <a:spcBef>
          <a:spcPct val="20000"/>
        </a:spcBef>
        <a:spcAft>
          <a:spcPct val="0"/>
        </a:spcAft>
        <a:buChar char="•"/>
        <a:defRPr>
          <a:solidFill>
            <a:srgbClr val="595959"/>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514600" y="1609725"/>
            <a:ext cx="6172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543675"/>
            <a:ext cx="3198813" cy="2016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defRPr sz="1200">
                <a:solidFill>
                  <a:srgbClr val="6D6D6D"/>
                </a:solidFill>
                <a:latin typeface="Arial" charset="0"/>
                <a:ea typeface="ＭＳ Ｐゴシック" charset="0"/>
                <a:cs typeface="Arial" charset="0"/>
              </a:defRPr>
            </a:lvl1pPr>
          </a:lstStyle>
          <a:p>
            <a:pPr fontAlgn="base">
              <a:spcAft>
                <a:spcPct val="0"/>
              </a:spcAft>
              <a:defRPr/>
            </a:pPr>
            <a:endParaRPr lang="en-US" dirty="0"/>
          </a:p>
        </p:txBody>
      </p:sp>
      <p:sp>
        <p:nvSpPr>
          <p:cNvPr id="1030" name="Rectangle 6"/>
          <p:cNvSpPr>
            <a:spLocks noGrp="1" noChangeArrowheads="1"/>
          </p:cNvSpPr>
          <p:nvPr>
            <p:ph type="sldNum" sz="quarter" idx="4"/>
          </p:nvPr>
        </p:nvSpPr>
        <p:spPr bwMode="auto">
          <a:xfrm>
            <a:off x="0" y="6543675"/>
            <a:ext cx="457200" cy="2016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200" b="1">
                <a:solidFill>
                  <a:srgbClr val="6D6D6D"/>
                </a:solidFill>
                <a:latin typeface="Arial" pitchFamily="34" charset="0"/>
              </a:defRPr>
            </a:lvl1pPr>
          </a:lstStyle>
          <a:p>
            <a:pPr fontAlgn="base">
              <a:spcAft>
                <a:spcPct val="0"/>
              </a:spcAft>
              <a:defRPr/>
            </a:pPr>
            <a:fld id="{DD2ECED2-252D-4D38-AA9A-A1CC0DA4C5E9}" type="slidenum">
              <a:rPr lang="en-US" altLang="en-US"/>
              <a:pPr fontAlgn="base">
                <a:spcAft>
                  <a:spcPct val="0"/>
                </a:spcAft>
                <a:defRPr/>
              </a:pPr>
              <a:t>‹#›</a:t>
            </a:fld>
            <a:endParaRPr lang="en-US" altLang="en-US" dirty="0"/>
          </a:p>
        </p:txBody>
      </p:sp>
      <p:sp>
        <p:nvSpPr>
          <p:cNvPr id="2" name="Rectangle 7"/>
          <p:cNvSpPr>
            <a:spLocks noChangeArrowheads="1"/>
          </p:cNvSpPr>
          <p:nvPr/>
        </p:nvSpPr>
        <p:spPr bwMode="auto">
          <a:xfrm>
            <a:off x="8997950" y="0"/>
            <a:ext cx="146050" cy="1371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eaLnBrk="1" fontAlgn="base" hangingPunct="1">
              <a:spcBef>
                <a:spcPct val="50000"/>
              </a:spcBef>
              <a:spcAft>
                <a:spcPct val="0"/>
              </a:spcAft>
              <a:defRPr/>
            </a:pPr>
            <a:endParaRPr lang="en-US" altLang="en-US" dirty="0"/>
          </a:p>
        </p:txBody>
      </p:sp>
      <p:sp>
        <p:nvSpPr>
          <p:cNvPr id="3" name="Rectangle 8"/>
          <p:cNvSpPr>
            <a:spLocks noChangeArrowheads="1"/>
          </p:cNvSpPr>
          <p:nvPr/>
        </p:nvSpPr>
        <p:spPr bwMode="auto">
          <a:xfrm>
            <a:off x="8997950" y="1373188"/>
            <a:ext cx="146050" cy="5484812"/>
          </a:xfrm>
          <a:prstGeom prst="rect">
            <a:avLst/>
          </a:prstGeom>
          <a:solidFill>
            <a:srgbClr val="3D3E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eaLnBrk="1" fontAlgn="base" hangingPunct="1">
              <a:spcBef>
                <a:spcPct val="50000"/>
              </a:spcBef>
              <a:spcAft>
                <a:spcPct val="0"/>
              </a:spcAft>
              <a:defRPr/>
            </a:pPr>
            <a:endParaRPr lang="en-US" altLang="en-US" dirty="0"/>
          </a:p>
        </p:txBody>
      </p:sp>
      <p:sp>
        <p:nvSpPr>
          <p:cNvPr id="1031" name="Line 9"/>
          <p:cNvSpPr>
            <a:spLocks noChangeShapeType="1"/>
          </p:cNvSpPr>
          <p:nvPr/>
        </p:nvSpPr>
        <p:spPr bwMode="auto">
          <a:xfrm flipH="1">
            <a:off x="0" y="1373188"/>
            <a:ext cx="9144000" cy="0"/>
          </a:xfrm>
          <a:prstGeom prst="line">
            <a:avLst/>
          </a:prstGeom>
          <a:noFill/>
          <a:ln w="12700">
            <a:solidFill>
              <a:srgbClr val="7A7A7A"/>
            </a:solidFill>
            <a:round/>
            <a:headEnd/>
            <a:tailEnd/>
          </a:ln>
          <a:extLst>
            <a:ext uri="{909E8E84-426E-40DD-AFC4-6F175D3DCCD1}">
              <a14:hiddenFill xmlns:a14="http://schemas.microsoft.com/office/drawing/2010/main">
                <a:noFill/>
              </a14:hiddenFill>
            </a:ext>
          </a:extLst>
        </p:spPr>
        <p:txBody>
          <a:bodyPr/>
          <a:lstStyle/>
          <a:p>
            <a:pPr fontAlgn="base">
              <a:spcBef>
                <a:spcPct val="50000"/>
              </a:spcBef>
              <a:spcAft>
                <a:spcPct val="0"/>
              </a:spcAft>
            </a:pPr>
            <a:endParaRPr lang="en-US" sz="1400" dirty="0">
              <a:solidFill>
                <a:srgbClr val="595959"/>
              </a:solidFill>
            </a:endParaRPr>
          </a:p>
        </p:txBody>
      </p:sp>
      <p:sp>
        <p:nvSpPr>
          <p:cNvPr id="1037" name="Rectangle 13"/>
          <p:cNvSpPr>
            <a:spLocks noChangeArrowheads="1"/>
          </p:cNvSpPr>
          <p:nvPr/>
        </p:nvSpPr>
        <p:spPr bwMode="auto">
          <a:xfrm>
            <a:off x="0" y="1593850"/>
            <a:ext cx="2305050" cy="4479925"/>
          </a:xfrm>
          <a:prstGeom prst="rect">
            <a:avLst/>
          </a:prstGeom>
          <a:solidFill>
            <a:srgbClr val="D9D9D9"/>
          </a:solidFill>
          <a:ln>
            <a:noFill/>
          </a:ln>
          <a:effectLst>
            <a:outerShdw blurRad="63500" dist="38099" dir="27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50000"/>
              </a:spcBef>
              <a:spcAft>
                <a:spcPct val="0"/>
              </a:spcAft>
              <a:defRPr/>
            </a:pPr>
            <a:endParaRPr lang="en-US" sz="1400" dirty="0">
              <a:solidFill>
                <a:srgbClr val="595959"/>
              </a:solidFill>
            </a:endParaRPr>
          </a:p>
        </p:txBody>
      </p:sp>
      <p:sp>
        <p:nvSpPr>
          <p:cNvPr id="1033" name="Rectangle 12"/>
          <p:cNvSpPr>
            <a:spLocks noChangeArrowheads="1"/>
          </p:cNvSpPr>
          <p:nvPr/>
        </p:nvSpPr>
        <p:spPr bwMode="auto">
          <a:xfrm>
            <a:off x="455613" y="1600200"/>
            <a:ext cx="1846262" cy="44799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eaLnBrk="1" fontAlgn="base" hangingPunct="1">
              <a:spcBef>
                <a:spcPct val="50000"/>
              </a:spcBef>
              <a:spcAft>
                <a:spcPct val="0"/>
              </a:spcAft>
              <a:defRPr/>
            </a:pPr>
            <a:endParaRPr lang="en-US" altLang="en-US" dirty="0"/>
          </a:p>
        </p:txBody>
      </p:sp>
      <p:sp>
        <p:nvSpPr>
          <p:cNvPr id="1034" name="Rectangle 16"/>
          <p:cNvSpPr>
            <a:spLocks noGrp="1" noChangeArrowheads="1"/>
          </p:cNvSpPr>
          <p:nvPr>
            <p:ph type="title"/>
          </p:nvPr>
        </p:nvSpPr>
        <p:spPr bwMode="auto">
          <a:xfrm>
            <a:off x="457200" y="169863"/>
            <a:ext cx="768826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pic>
        <p:nvPicPr>
          <p:cNvPr id="1035" name="Picture 11" descr="DD&amp;A_ALT_GREY_11_RED_186_TRANS.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47079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l" rtl="0" eaLnBrk="0" fontAlgn="base" hangingPunct="0">
        <a:spcBef>
          <a:spcPct val="0"/>
        </a:spcBef>
        <a:spcAft>
          <a:spcPct val="0"/>
        </a:spcAft>
        <a:defRPr sz="2400">
          <a:solidFill>
            <a:srgbClr val="595959"/>
          </a:solidFill>
          <a:latin typeface="+mj-lt"/>
          <a:ea typeface="+mj-ea"/>
          <a:cs typeface="+mj-cs"/>
        </a:defRPr>
      </a:lvl1pPr>
      <a:lvl2pPr algn="l" rtl="0" eaLnBrk="0" fontAlgn="base" hangingPunct="0">
        <a:spcBef>
          <a:spcPct val="0"/>
        </a:spcBef>
        <a:spcAft>
          <a:spcPct val="0"/>
        </a:spcAft>
        <a:defRPr sz="2400">
          <a:solidFill>
            <a:srgbClr val="595959"/>
          </a:solidFill>
          <a:latin typeface="Arial" charset="0"/>
          <a:ea typeface="ＭＳ Ｐゴシック" charset="0"/>
          <a:cs typeface="Arial" charset="0"/>
        </a:defRPr>
      </a:lvl2pPr>
      <a:lvl3pPr algn="l" rtl="0" eaLnBrk="0" fontAlgn="base" hangingPunct="0">
        <a:spcBef>
          <a:spcPct val="0"/>
        </a:spcBef>
        <a:spcAft>
          <a:spcPct val="0"/>
        </a:spcAft>
        <a:defRPr sz="2400">
          <a:solidFill>
            <a:srgbClr val="595959"/>
          </a:solidFill>
          <a:latin typeface="Arial" charset="0"/>
          <a:ea typeface="ＭＳ Ｐゴシック" charset="0"/>
          <a:cs typeface="Arial" charset="0"/>
        </a:defRPr>
      </a:lvl3pPr>
      <a:lvl4pPr algn="l" rtl="0" eaLnBrk="0" fontAlgn="base" hangingPunct="0">
        <a:spcBef>
          <a:spcPct val="0"/>
        </a:spcBef>
        <a:spcAft>
          <a:spcPct val="0"/>
        </a:spcAft>
        <a:defRPr sz="2400">
          <a:solidFill>
            <a:srgbClr val="595959"/>
          </a:solidFill>
          <a:latin typeface="Arial" charset="0"/>
          <a:ea typeface="ＭＳ Ｐゴシック" charset="0"/>
          <a:cs typeface="Arial" charset="0"/>
        </a:defRPr>
      </a:lvl4pPr>
      <a:lvl5pPr algn="l" rtl="0" eaLnBrk="0" fontAlgn="base" hangingPunct="0">
        <a:spcBef>
          <a:spcPct val="0"/>
        </a:spcBef>
        <a:spcAft>
          <a:spcPct val="0"/>
        </a:spcAft>
        <a:defRPr sz="2400">
          <a:solidFill>
            <a:srgbClr val="595959"/>
          </a:solidFill>
          <a:latin typeface="Arial" charset="0"/>
          <a:ea typeface="ＭＳ Ｐゴシック" charset="0"/>
          <a:cs typeface="Arial" charset="0"/>
        </a:defRPr>
      </a:lvl5pPr>
      <a:lvl6pPr marL="457200" algn="l" rtl="0" fontAlgn="base">
        <a:spcBef>
          <a:spcPct val="0"/>
        </a:spcBef>
        <a:spcAft>
          <a:spcPct val="0"/>
        </a:spcAft>
        <a:defRPr sz="2400">
          <a:solidFill>
            <a:srgbClr val="595959"/>
          </a:solidFill>
          <a:latin typeface="Arial" charset="0"/>
          <a:ea typeface="ＭＳ Ｐゴシック" charset="0"/>
          <a:cs typeface="Arial" charset="0"/>
        </a:defRPr>
      </a:lvl6pPr>
      <a:lvl7pPr marL="914400" algn="l" rtl="0" fontAlgn="base">
        <a:spcBef>
          <a:spcPct val="0"/>
        </a:spcBef>
        <a:spcAft>
          <a:spcPct val="0"/>
        </a:spcAft>
        <a:defRPr sz="2400">
          <a:solidFill>
            <a:srgbClr val="595959"/>
          </a:solidFill>
          <a:latin typeface="Arial" charset="0"/>
          <a:ea typeface="ＭＳ Ｐゴシック" charset="0"/>
          <a:cs typeface="Arial" charset="0"/>
        </a:defRPr>
      </a:lvl7pPr>
      <a:lvl8pPr marL="1371600" algn="l" rtl="0" fontAlgn="base">
        <a:spcBef>
          <a:spcPct val="0"/>
        </a:spcBef>
        <a:spcAft>
          <a:spcPct val="0"/>
        </a:spcAft>
        <a:defRPr sz="2400">
          <a:solidFill>
            <a:srgbClr val="595959"/>
          </a:solidFill>
          <a:latin typeface="Arial" charset="0"/>
          <a:ea typeface="ＭＳ Ｐゴシック" charset="0"/>
          <a:cs typeface="Arial" charset="0"/>
        </a:defRPr>
      </a:lvl8pPr>
      <a:lvl9pPr marL="1828800" algn="l" rtl="0" fontAlgn="base">
        <a:spcBef>
          <a:spcPct val="0"/>
        </a:spcBef>
        <a:spcAft>
          <a:spcPct val="0"/>
        </a:spcAft>
        <a:defRPr sz="2400">
          <a:solidFill>
            <a:srgbClr val="595959"/>
          </a:solidFill>
          <a:latin typeface="Arial" charset="0"/>
          <a:ea typeface="ＭＳ Ｐゴシック" charset="0"/>
          <a:cs typeface="Arial" charset="0"/>
        </a:defRPr>
      </a:lvl9pPr>
    </p:titleStyle>
    <p:bodyStyle>
      <a:lvl1pPr marL="342900" indent="-342900" algn="l" rtl="0" eaLnBrk="0" fontAlgn="base" hangingPunct="0">
        <a:spcBef>
          <a:spcPct val="50000"/>
        </a:spcBef>
        <a:spcAft>
          <a:spcPct val="0"/>
        </a:spcAft>
        <a:defRPr sz="2000">
          <a:solidFill>
            <a:srgbClr val="595959"/>
          </a:solidFill>
          <a:latin typeface="+mn-lt"/>
          <a:ea typeface="+mn-ea"/>
          <a:cs typeface="+mn-cs"/>
        </a:defRPr>
      </a:lvl1pPr>
      <a:lvl2pPr marL="457200" indent="-220663" algn="l" rtl="0" eaLnBrk="0" fontAlgn="base" hangingPunct="0">
        <a:spcBef>
          <a:spcPct val="20000"/>
        </a:spcBef>
        <a:spcAft>
          <a:spcPct val="0"/>
        </a:spcAft>
        <a:buChar char="•"/>
        <a:defRPr sz="2000">
          <a:solidFill>
            <a:srgbClr val="595959"/>
          </a:solidFill>
          <a:latin typeface="+mn-lt"/>
          <a:ea typeface="Arial" charset="0"/>
          <a:cs typeface="+mn-cs"/>
        </a:defRPr>
      </a:lvl2pPr>
      <a:lvl3pPr marL="1143000" indent="-228600" algn="l" rtl="0" eaLnBrk="0" fontAlgn="base" hangingPunct="0">
        <a:spcBef>
          <a:spcPct val="20000"/>
        </a:spcBef>
        <a:spcAft>
          <a:spcPct val="0"/>
        </a:spcAft>
        <a:buChar char="•"/>
        <a:defRPr>
          <a:solidFill>
            <a:srgbClr val="595959"/>
          </a:solidFill>
          <a:latin typeface="+mn-lt"/>
          <a:ea typeface="Arial" charset="0"/>
          <a:cs typeface="+mn-cs"/>
        </a:defRPr>
      </a:lvl3pPr>
      <a:lvl4pPr marL="1600200" indent="-228600" algn="l" rtl="0" eaLnBrk="0" fontAlgn="base" hangingPunct="0">
        <a:spcBef>
          <a:spcPct val="20000"/>
        </a:spcBef>
        <a:spcAft>
          <a:spcPct val="0"/>
        </a:spcAft>
        <a:buChar char="•"/>
        <a:defRPr>
          <a:solidFill>
            <a:srgbClr val="595959"/>
          </a:solidFill>
          <a:latin typeface="+mn-lt"/>
          <a:ea typeface="Arial" charset="0"/>
          <a:cs typeface="+mn-cs"/>
        </a:defRPr>
      </a:lvl4pPr>
      <a:lvl5pPr marL="2057400" indent="-228600" algn="l" rtl="0" eaLnBrk="0" fontAlgn="base" hangingPunct="0">
        <a:spcBef>
          <a:spcPct val="20000"/>
        </a:spcBef>
        <a:spcAft>
          <a:spcPct val="0"/>
        </a:spcAft>
        <a:buChar char="•"/>
        <a:defRPr>
          <a:solidFill>
            <a:srgbClr val="595959"/>
          </a:solidFill>
          <a:latin typeface="+mn-lt"/>
          <a:ea typeface="Arial" charset="0"/>
          <a:cs typeface="+mn-cs"/>
        </a:defRPr>
      </a:lvl5pPr>
      <a:lvl6pPr marL="2514600" indent="-228600" algn="l" rtl="0" fontAlgn="base">
        <a:spcBef>
          <a:spcPct val="20000"/>
        </a:spcBef>
        <a:spcAft>
          <a:spcPct val="0"/>
        </a:spcAft>
        <a:buChar char="•"/>
        <a:defRPr>
          <a:solidFill>
            <a:srgbClr val="595959"/>
          </a:solidFill>
          <a:latin typeface="+mn-lt"/>
          <a:ea typeface="Arial" charset="0"/>
          <a:cs typeface="+mn-cs"/>
        </a:defRPr>
      </a:lvl6pPr>
      <a:lvl7pPr marL="2971800" indent="-228600" algn="l" rtl="0" fontAlgn="base">
        <a:spcBef>
          <a:spcPct val="20000"/>
        </a:spcBef>
        <a:spcAft>
          <a:spcPct val="0"/>
        </a:spcAft>
        <a:buChar char="•"/>
        <a:defRPr>
          <a:solidFill>
            <a:srgbClr val="595959"/>
          </a:solidFill>
          <a:latin typeface="+mn-lt"/>
          <a:ea typeface="Arial" charset="0"/>
          <a:cs typeface="+mn-cs"/>
        </a:defRPr>
      </a:lvl7pPr>
      <a:lvl8pPr marL="3429000" indent="-228600" algn="l" rtl="0" fontAlgn="base">
        <a:spcBef>
          <a:spcPct val="20000"/>
        </a:spcBef>
        <a:spcAft>
          <a:spcPct val="0"/>
        </a:spcAft>
        <a:buChar char="•"/>
        <a:defRPr>
          <a:solidFill>
            <a:srgbClr val="595959"/>
          </a:solidFill>
          <a:latin typeface="+mn-lt"/>
          <a:ea typeface="Arial" charset="0"/>
          <a:cs typeface="+mn-cs"/>
        </a:defRPr>
      </a:lvl8pPr>
      <a:lvl9pPr marL="3886200" indent="-228600" algn="l" rtl="0" fontAlgn="base">
        <a:spcBef>
          <a:spcPct val="20000"/>
        </a:spcBef>
        <a:spcAft>
          <a:spcPct val="0"/>
        </a:spcAft>
        <a:buChar char="•"/>
        <a:defRPr>
          <a:solidFill>
            <a:srgbClr val="595959"/>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5613" y="173038"/>
            <a:ext cx="7688262"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b"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2533650" y="1598613"/>
            <a:ext cx="61722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7332" name="Rectangle 4"/>
          <p:cNvSpPr>
            <a:spLocks noGrp="1" noChangeArrowheads="1"/>
          </p:cNvSpPr>
          <p:nvPr>
            <p:ph type="ftr" sz="quarter" idx="3"/>
          </p:nvPr>
        </p:nvSpPr>
        <p:spPr bwMode="auto">
          <a:xfrm>
            <a:off x="3124201" y="6543676"/>
            <a:ext cx="3198813" cy="201613"/>
          </a:xfrm>
          <a:prstGeom prst="rect">
            <a:avLst/>
          </a:prstGeom>
          <a:noFill/>
          <a:ln>
            <a:noFill/>
          </a:ln>
          <a:effectLst/>
          <a:extLst/>
        </p:spPr>
        <p:txBody>
          <a:bodyPr vert="horz" wrap="square" lIns="91429" tIns="45714" rIns="91429" bIns="45714" numCol="1" anchor="b" anchorCtr="0" compatLnSpc="1">
            <a:prstTxWarp prst="textNoShape">
              <a:avLst/>
            </a:prstTxWarp>
          </a:bodyPr>
          <a:lstStyle>
            <a:lvl1pPr>
              <a:spcBef>
                <a:spcPct val="0"/>
              </a:spcBef>
              <a:defRPr sz="1200">
                <a:solidFill>
                  <a:srgbClr val="6D6D6D"/>
                </a:solidFill>
                <a:latin typeface="Arial" charset="0"/>
                <a:ea typeface="ＭＳ Ｐゴシック" charset="0"/>
                <a:cs typeface="Arial" charset="0"/>
              </a:defRPr>
            </a:lvl1pPr>
          </a:lstStyle>
          <a:p>
            <a:pPr fontAlgn="base">
              <a:spcAft>
                <a:spcPct val="0"/>
              </a:spcAft>
              <a:defRPr/>
            </a:pPr>
            <a:endParaRPr lang="en-US"/>
          </a:p>
        </p:txBody>
      </p:sp>
      <p:sp>
        <p:nvSpPr>
          <p:cNvPr id="227333" name="Rectangle 5"/>
          <p:cNvSpPr>
            <a:spLocks noGrp="1" noChangeArrowheads="1"/>
          </p:cNvSpPr>
          <p:nvPr>
            <p:ph type="sldNum" sz="quarter" idx="4"/>
          </p:nvPr>
        </p:nvSpPr>
        <p:spPr bwMode="auto">
          <a:xfrm>
            <a:off x="0" y="6543676"/>
            <a:ext cx="457200" cy="201613"/>
          </a:xfrm>
          <a:prstGeom prst="rect">
            <a:avLst/>
          </a:prstGeom>
          <a:noFill/>
          <a:ln>
            <a:noFill/>
          </a:ln>
          <a:effectLst/>
          <a:extLst/>
        </p:spPr>
        <p:txBody>
          <a:bodyPr vert="horz" wrap="square" lIns="91429" tIns="45714" rIns="91429" bIns="45714" numCol="1" anchor="t" anchorCtr="0" compatLnSpc="1">
            <a:prstTxWarp prst="textNoShape">
              <a:avLst/>
            </a:prstTxWarp>
          </a:bodyPr>
          <a:lstStyle>
            <a:lvl1pPr algn="r">
              <a:spcBef>
                <a:spcPct val="0"/>
              </a:spcBef>
              <a:defRPr sz="1200" b="1">
                <a:solidFill>
                  <a:srgbClr val="6D6D6D"/>
                </a:solidFill>
                <a:ea typeface="ＭＳ Ｐゴシック" pitchFamily="34" charset="-128"/>
              </a:defRPr>
            </a:lvl1pPr>
          </a:lstStyle>
          <a:p>
            <a:pPr fontAlgn="base">
              <a:spcAft>
                <a:spcPct val="0"/>
              </a:spcAft>
              <a:defRPr/>
            </a:pPr>
            <a:fld id="{2E9877A5-DA78-4EB1-92E0-F86AE6F2B35E}" type="slidenum">
              <a:rPr lang="en-US" altLang="en-US"/>
              <a:pPr fontAlgn="base">
                <a:spcAft>
                  <a:spcPct val="0"/>
                </a:spcAft>
                <a:defRPr/>
              </a:pPr>
              <a:t>‹#›</a:t>
            </a:fld>
            <a:endParaRPr lang="en-US" altLang="en-US"/>
          </a:p>
        </p:txBody>
      </p:sp>
      <p:sp>
        <p:nvSpPr>
          <p:cNvPr id="227334" name="Rectangle 6"/>
          <p:cNvSpPr>
            <a:spLocks noChangeArrowheads="1"/>
          </p:cNvSpPr>
          <p:nvPr/>
        </p:nvSpPr>
        <p:spPr bwMode="auto">
          <a:xfrm>
            <a:off x="0" y="1593850"/>
            <a:ext cx="2305050" cy="4479925"/>
          </a:xfrm>
          <a:prstGeom prst="rect">
            <a:avLst/>
          </a:prstGeom>
          <a:solidFill>
            <a:srgbClr val="D9D9D9"/>
          </a:solidFill>
          <a:ln>
            <a:noFill/>
          </a:ln>
          <a:effectLst>
            <a:outerShdw blurRad="63500" dist="38099" dir="27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pPr fontAlgn="base">
              <a:spcBef>
                <a:spcPct val="50000"/>
              </a:spcBef>
              <a:spcAft>
                <a:spcPct val="0"/>
              </a:spcAft>
              <a:defRPr/>
            </a:pPr>
            <a:endParaRPr lang="en-US" sz="1400">
              <a:solidFill>
                <a:srgbClr val="595959"/>
              </a:solidFill>
            </a:endParaRPr>
          </a:p>
        </p:txBody>
      </p:sp>
      <p:sp>
        <p:nvSpPr>
          <p:cNvPr id="13319" name="Rectangle 7"/>
          <p:cNvSpPr>
            <a:spLocks noChangeArrowheads="1"/>
          </p:cNvSpPr>
          <p:nvPr/>
        </p:nvSpPr>
        <p:spPr bwMode="auto">
          <a:xfrm>
            <a:off x="455613" y="1600201"/>
            <a:ext cx="1846262" cy="44799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eaLnBrk="1" fontAlgn="base" hangingPunct="1">
              <a:spcBef>
                <a:spcPct val="50000"/>
              </a:spcBef>
              <a:spcAft>
                <a:spcPct val="0"/>
              </a:spcAft>
              <a:defRPr/>
            </a:pPr>
            <a:endParaRPr lang="en-US" altLang="en-US"/>
          </a:p>
        </p:txBody>
      </p:sp>
      <p:sp>
        <p:nvSpPr>
          <p:cNvPr id="13320" name="Rectangle 9"/>
          <p:cNvSpPr>
            <a:spLocks noChangeArrowheads="1"/>
          </p:cNvSpPr>
          <p:nvPr/>
        </p:nvSpPr>
        <p:spPr bwMode="auto">
          <a:xfrm>
            <a:off x="8997950" y="0"/>
            <a:ext cx="146050" cy="1371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eaLnBrk="1" fontAlgn="base" hangingPunct="1">
              <a:spcBef>
                <a:spcPct val="50000"/>
              </a:spcBef>
              <a:spcAft>
                <a:spcPct val="0"/>
              </a:spcAft>
              <a:defRPr/>
            </a:pPr>
            <a:endParaRPr lang="en-US" altLang="en-US"/>
          </a:p>
        </p:txBody>
      </p:sp>
      <p:sp>
        <p:nvSpPr>
          <p:cNvPr id="13321" name="Rectangle 10"/>
          <p:cNvSpPr>
            <a:spLocks noChangeArrowheads="1"/>
          </p:cNvSpPr>
          <p:nvPr/>
        </p:nvSpPr>
        <p:spPr bwMode="auto">
          <a:xfrm>
            <a:off x="8997950" y="1373188"/>
            <a:ext cx="146050" cy="5484812"/>
          </a:xfrm>
          <a:prstGeom prst="rect">
            <a:avLst/>
          </a:prstGeom>
          <a:solidFill>
            <a:srgbClr val="3D3E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eaLnBrk="1" fontAlgn="base" hangingPunct="1">
              <a:spcBef>
                <a:spcPct val="50000"/>
              </a:spcBef>
              <a:spcAft>
                <a:spcPct val="0"/>
              </a:spcAft>
              <a:defRPr/>
            </a:pPr>
            <a:endParaRPr lang="en-US" altLang="en-US"/>
          </a:p>
        </p:txBody>
      </p:sp>
      <p:sp>
        <p:nvSpPr>
          <p:cNvPr id="2058" name="Line 11"/>
          <p:cNvSpPr>
            <a:spLocks noChangeShapeType="1"/>
          </p:cNvSpPr>
          <p:nvPr/>
        </p:nvSpPr>
        <p:spPr bwMode="auto">
          <a:xfrm flipH="1">
            <a:off x="0" y="1373188"/>
            <a:ext cx="9144000" cy="0"/>
          </a:xfrm>
          <a:prstGeom prst="line">
            <a:avLst/>
          </a:prstGeom>
          <a:noFill/>
          <a:ln w="12700">
            <a:solidFill>
              <a:srgbClr val="7A7A7A"/>
            </a:solidFill>
            <a:round/>
            <a:headEnd/>
            <a:tailEnd/>
          </a:ln>
          <a:extLst>
            <a:ext uri="{909E8E84-426E-40DD-AFC4-6F175D3DCCD1}">
              <a14:hiddenFill xmlns:a14="http://schemas.microsoft.com/office/drawing/2010/main">
                <a:noFill/>
              </a14:hiddenFill>
            </a:ext>
          </a:extLst>
        </p:spPr>
        <p:txBody>
          <a:bodyPr lIns="91429" tIns="45714" rIns="91429" bIns="45714"/>
          <a:lstStyle/>
          <a:p>
            <a:pPr fontAlgn="base">
              <a:spcBef>
                <a:spcPct val="50000"/>
              </a:spcBef>
              <a:spcAft>
                <a:spcPct val="0"/>
              </a:spcAft>
            </a:pPr>
            <a:endParaRPr lang="en-US" sz="1400">
              <a:solidFill>
                <a:srgbClr val="595959"/>
              </a:solidFill>
            </a:endParaRPr>
          </a:p>
        </p:txBody>
      </p:sp>
      <p:pic>
        <p:nvPicPr>
          <p:cNvPr id="2059" name="Picture 11" descr="DD&amp;A_ALT_GREY_11_RED_186_TRANS.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15201" y="6529389"/>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3971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l" rtl="0" eaLnBrk="0" fontAlgn="base" hangingPunct="0">
        <a:spcBef>
          <a:spcPct val="0"/>
        </a:spcBef>
        <a:spcAft>
          <a:spcPct val="0"/>
        </a:spcAft>
        <a:defRPr sz="2400">
          <a:solidFill>
            <a:srgbClr val="595959"/>
          </a:solidFill>
          <a:latin typeface="+mj-lt"/>
          <a:ea typeface="MS PGothic" pitchFamily="34" charset="-128"/>
          <a:cs typeface="+mj-cs"/>
        </a:defRPr>
      </a:lvl1pPr>
      <a:lvl2pPr algn="l" rtl="0" eaLnBrk="0" fontAlgn="base" hangingPunct="0">
        <a:spcBef>
          <a:spcPct val="0"/>
        </a:spcBef>
        <a:spcAft>
          <a:spcPct val="0"/>
        </a:spcAft>
        <a:defRPr sz="2400">
          <a:solidFill>
            <a:srgbClr val="595959"/>
          </a:solidFill>
          <a:latin typeface="Arial" charset="0"/>
          <a:ea typeface="MS PGothic" pitchFamily="34" charset="-128"/>
          <a:cs typeface="Arial" charset="0"/>
        </a:defRPr>
      </a:lvl2pPr>
      <a:lvl3pPr algn="l" rtl="0" eaLnBrk="0" fontAlgn="base" hangingPunct="0">
        <a:spcBef>
          <a:spcPct val="0"/>
        </a:spcBef>
        <a:spcAft>
          <a:spcPct val="0"/>
        </a:spcAft>
        <a:defRPr sz="2400">
          <a:solidFill>
            <a:srgbClr val="595959"/>
          </a:solidFill>
          <a:latin typeface="Arial" charset="0"/>
          <a:ea typeface="MS PGothic" pitchFamily="34" charset="-128"/>
          <a:cs typeface="Arial" charset="0"/>
        </a:defRPr>
      </a:lvl3pPr>
      <a:lvl4pPr algn="l" rtl="0" eaLnBrk="0" fontAlgn="base" hangingPunct="0">
        <a:spcBef>
          <a:spcPct val="0"/>
        </a:spcBef>
        <a:spcAft>
          <a:spcPct val="0"/>
        </a:spcAft>
        <a:defRPr sz="2400">
          <a:solidFill>
            <a:srgbClr val="595959"/>
          </a:solidFill>
          <a:latin typeface="Arial" charset="0"/>
          <a:ea typeface="MS PGothic" pitchFamily="34" charset="-128"/>
          <a:cs typeface="Arial" charset="0"/>
        </a:defRPr>
      </a:lvl4pPr>
      <a:lvl5pPr algn="l" rtl="0" eaLnBrk="0" fontAlgn="base" hangingPunct="0">
        <a:spcBef>
          <a:spcPct val="0"/>
        </a:spcBef>
        <a:spcAft>
          <a:spcPct val="0"/>
        </a:spcAft>
        <a:defRPr sz="2400">
          <a:solidFill>
            <a:srgbClr val="595959"/>
          </a:solidFill>
          <a:latin typeface="Arial" charset="0"/>
          <a:ea typeface="MS PGothic" pitchFamily="34" charset="-128"/>
          <a:cs typeface="Arial" charset="0"/>
        </a:defRPr>
      </a:lvl5pPr>
      <a:lvl6pPr marL="457146" algn="l" rtl="0" fontAlgn="base">
        <a:spcBef>
          <a:spcPct val="0"/>
        </a:spcBef>
        <a:spcAft>
          <a:spcPct val="0"/>
        </a:spcAft>
        <a:defRPr sz="2400">
          <a:solidFill>
            <a:srgbClr val="595959"/>
          </a:solidFill>
          <a:latin typeface="Arial" charset="0"/>
          <a:ea typeface="ＭＳ Ｐゴシック" charset="0"/>
          <a:cs typeface="Arial" charset="0"/>
        </a:defRPr>
      </a:lvl6pPr>
      <a:lvl7pPr marL="914293" algn="l" rtl="0" fontAlgn="base">
        <a:spcBef>
          <a:spcPct val="0"/>
        </a:spcBef>
        <a:spcAft>
          <a:spcPct val="0"/>
        </a:spcAft>
        <a:defRPr sz="2400">
          <a:solidFill>
            <a:srgbClr val="595959"/>
          </a:solidFill>
          <a:latin typeface="Arial" charset="0"/>
          <a:ea typeface="ＭＳ Ｐゴシック" charset="0"/>
          <a:cs typeface="Arial" charset="0"/>
        </a:defRPr>
      </a:lvl7pPr>
      <a:lvl8pPr marL="1371440" algn="l" rtl="0" fontAlgn="base">
        <a:spcBef>
          <a:spcPct val="0"/>
        </a:spcBef>
        <a:spcAft>
          <a:spcPct val="0"/>
        </a:spcAft>
        <a:defRPr sz="2400">
          <a:solidFill>
            <a:srgbClr val="595959"/>
          </a:solidFill>
          <a:latin typeface="Arial" charset="0"/>
          <a:ea typeface="ＭＳ Ｐゴシック" charset="0"/>
          <a:cs typeface="Arial" charset="0"/>
        </a:defRPr>
      </a:lvl8pPr>
      <a:lvl9pPr marL="1828586" algn="l" rtl="0" fontAlgn="base">
        <a:spcBef>
          <a:spcPct val="0"/>
        </a:spcBef>
        <a:spcAft>
          <a:spcPct val="0"/>
        </a:spcAft>
        <a:defRPr sz="2400">
          <a:solidFill>
            <a:srgbClr val="595959"/>
          </a:solidFill>
          <a:latin typeface="Arial" charset="0"/>
          <a:ea typeface="ＭＳ Ｐゴシック" charset="0"/>
          <a:cs typeface="Arial" charset="0"/>
        </a:defRPr>
      </a:lvl9pPr>
    </p:titleStyle>
    <p:bodyStyle>
      <a:lvl1pPr marL="342860" indent="-342860" algn="l" rtl="0" eaLnBrk="0" fontAlgn="base" hangingPunct="0">
        <a:spcBef>
          <a:spcPct val="60000"/>
        </a:spcBef>
        <a:spcAft>
          <a:spcPct val="25000"/>
        </a:spcAft>
        <a:defRPr sz="2000">
          <a:solidFill>
            <a:schemeClr val="accent1"/>
          </a:solidFill>
          <a:latin typeface="+mn-lt"/>
          <a:ea typeface="MS PGothic" pitchFamily="34" charset="-128"/>
          <a:cs typeface="+mn-cs"/>
        </a:defRPr>
      </a:lvl1pPr>
      <a:lvl2pPr marL="1588" indent="455560" algn="l" rtl="0" eaLnBrk="0" fontAlgn="base" hangingPunct="0">
        <a:spcBef>
          <a:spcPct val="50000"/>
        </a:spcBef>
        <a:spcAft>
          <a:spcPct val="0"/>
        </a:spcAft>
        <a:defRPr sz="2000">
          <a:solidFill>
            <a:srgbClr val="595959"/>
          </a:solidFill>
          <a:latin typeface="+mn-lt"/>
          <a:ea typeface="Arial" charset="0"/>
          <a:cs typeface="+mn-cs"/>
        </a:defRPr>
      </a:lvl2pPr>
      <a:lvl3pPr marL="457146" indent="-228573" algn="l" rtl="0" eaLnBrk="0" fontAlgn="base" hangingPunct="0">
        <a:spcBef>
          <a:spcPct val="20000"/>
        </a:spcBef>
        <a:spcAft>
          <a:spcPct val="0"/>
        </a:spcAft>
        <a:buChar char="•"/>
        <a:defRPr>
          <a:solidFill>
            <a:srgbClr val="595959"/>
          </a:solidFill>
          <a:latin typeface="+mn-lt"/>
          <a:ea typeface="Arial" charset="0"/>
          <a:cs typeface="+mn-cs"/>
        </a:defRPr>
      </a:lvl3pPr>
      <a:lvl4pPr marL="1150803" indent="-236511" algn="l" rtl="0" eaLnBrk="0" fontAlgn="base" hangingPunct="0">
        <a:spcBef>
          <a:spcPct val="20000"/>
        </a:spcBef>
        <a:spcAft>
          <a:spcPct val="0"/>
        </a:spcAft>
        <a:buChar char="•"/>
        <a:defRPr>
          <a:solidFill>
            <a:srgbClr val="595959"/>
          </a:solidFill>
          <a:latin typeface="+mn-lt"/>
          <a:ea typeface="Arial" charset="0"/>
          <a:cs typeface="+mn-cs"/>
        </a:defRPr>
      </a:lvl4pPr>
      <a:lvl5pPr marL="1607950" indent="-236511" algn="l" rtl="0" eaLnBrk="0" fontAlgn="base" hangingPunct="0">
        <a:spcBef>
          <a:spcPct val="20000"/>
        </a:spcBef>
        <a:spcAft>
          <a:spcPct val="0"/>
        </a:spcAft>
        <a:buChar char="•"/>
        <a:defRPr>
          <a:solidFill>
            <a:srgbClr val="595959"/>
          </a:solidFill>
          <a:latin typeface="+mn-lt"/>
          <a:ea typeface="Arial" charset="0"/>
          <a:cs typeface="+mn-cs"/>
        </a:defRPr>
      </a:lvl5pPr>
      <a:lvl6pPr marL="2065097" indent="-236511" algn="l" rtl="0" fontAlgn="base">
        <a:spcBef>
          <a:spcPct val="20000"/>
        </a:spcBef>
        <a:spcAft>
          <a:spcPct val="0"/>
        </a:spcAft>
        <a:buChar char="•"/>
        <a:defRPr>
          <a:solidFill>
            <a:srgbClr val="595959"/>
          </a:solidFill>
          <a:latin typeface="+mn-lt"/>
          <a:ea typeface="Arial" charset="0"/>
          <a:cs typeface="+mn-cs"/>
        </a:defRPr>
      </a:lvl6pPr>
      <a:lvl7pPr marL="2522243" indent="-236511" algn="l" rtl="0" fontAlgn="base">
        <a:spcBef>
          <a:spcPct val="20000"/>
        </a:spcBef>
        <a:spcAft>
          <a:spcPct val="0"/>
        </a:spcAft>
        <a:buChar char="•"/>
        <a:defRPr>
          <a:solidFill>
            <a:srgbClr val="595959"/>
          </a:solidFill>
          <a:latin typeface="+mn-lt"/>
          <a:ea typeface="Arial" charset="0"/>
          <a:cs typeface="+mn-cs"/>
        </a:defRPr>
      </a:lvl7pPr>
      <a:lvl8pPr marL="2979390" indent="-236511" algn="l" rtl="0" fontAlgn="base">
        <a:spcBef>
          <a:spcPct val="20000"/>
        </a:spcBef>
        <a:spcAft>
          <a:spcPct val="0"/>
        </a:spcAft>
        <a:buChar char="•"/>
        <a:defRPr>
          <a:solidFill>
            <a:srgbClr val="595959"/>
          </a:solidFill>
          <a:latin typeface="+mn-lt"/>
          <a:ea typeface="Arial" charset="0"/>
          <a:cs typeface="+mn-cs"/>
        </a:defRPr>
      </a:lvl8pPr>
      <a:lvl9pPr marL="3436536" indent="-236511" algn="l" rtl="0" fontAlgn="base">
        <a:spcBef>
          <a:spcPct val="20000"/>
        </a:spcBef>
        <a:spcAft>
          <a:spcPct val="0"/>
        </a:spcAft>
        <a:buChar char="•"/>
        <a:defRPr>
          <a:solidFill>
            <a:srgbClr val="595959"/>
          </a:solidFill>
          <a:latin typeface="+mn-lt"/>
          <a:ea typeface="Arial" charset="0"/>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2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32.xml"/></Relationships>
</file>

<file path=ppt/slides/_rels/slide4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5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leanconstruction.org/"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49411273-1-b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977" y="1447800"/>
            <a:ext cx="5105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5036594" y="5471969"/>
            <a:ext cx="3141743" cy="837406"/>
          </a:xfrm>
          <a:prstGeom prst="rect">
            <a:avLst/>
          </a:prstGeom>
          <a:noFill/>
          <a:ln w="12700">
            <a:noFill/>
            <a:miter lim="800000"/>
            <a:headEnd/>
            <a:tailEnd/>
          </a:ln>
        </p:spPr>
        <p:txBody>
          <a:bodyPr lIns="90488" tIns="44450" rIns="90488" bIns="44450"/>
          <a:lstStyle/>
          <a:p>
            <a:pPr algn="ctr" eaLnBrk="0" fontAlgn="base" hangingPunct="0">
              <a:spcBef>
                <a:spcPct val="45000"/>
              </a:spcBef>
              <a:spcAft>
                <a:spcPct val="0"/>
              </a:spcAft>
              <a:buClr>
                <a:srgbClr val="0B456D"/>
              </a:buClr>
              <a:buSzPct val="80000"/>
              <a:buFont typeface="Wingdings" pitchFamily="2" charset="2"/>
              <a:buNone/>
            </a:pPr>
            <a:r>
              <a:rPr lang="en-US" altLang="en-US" sz="1200" dirty="0">
                <a:solidFill>
                  <a:srgbClr val="595959"/>
                </a:solidFill>
              </a:rPr>
              <a:t>Prepared by: </a:t>
            </a:r>
            <a:endParaRPr lang="en-US" sz="1200" dirty="0">
              <a:solidFill>
                <a:srgbClr val="595959"/>
              </a:solidFill>
            </a:endParaRPr>
          </a:p>
          <a:p>
            <a:pPr algn="ctr" eaLnBrk="0" fontAlgn="base" hangingPunct="0">
              <a:lnSpc>
                <a:spcPct val="45000"/>
              </a:lnSpc>
              <a:spcBef>
                <a:spcPct val="45000"/>
              </a:spcBef>
              <a:spcAft>
                <a:spcPct val="0"/>
              </a:spcAft>
              <a:buClr>
                <a:srgbClr val="0B456D"/>
              </a:buClr>
              <a:buSzPct val="80000"/>
              <a:buFont typeface="Wingdings" pitchFamily="2" charset="2"/>
              <a:buNone/>
            </a:pPr>
            <a:r>
              <a:rPr lang="en-US" altLang="en-US" sz="2000" b="1" dirty="0">
                <a:solidFill>
                  <a:srgbClr val="595959"/>
                </a:solidFill>
              </a:rPr>
              <a:t>Dodge Data &amp; Analytics</a:t>
            </a:r>
          </a:p>
          <a:p>
            <a:pPr algn="ctr" eaLnBrk="0" fontAlgn="base" hangingPunct="0">
              <a:spcBef>
                <a:spcPct val="45000"/>
              </a:spcBef>
              <a:spcAft>
                <a:spcPct val="0"/>
              </a:spcAft>
              <a:buClr>
                <a:srgbClr val="0B456D"/>
              </a:buClr>
              <a:buSzPct val="80000"/>
              <a:buFont typeface="Wingdings" pitchFamily="2" charset="2"/>
              <a:buNone/>
            </a:pPr>
            <a:r>
              <a:rPr lang="en-US" altLang="en-US" sz="1200" dirty="0">
                <a:solidFill>
                  <a:srgbClr val="595959"/>
                </a:solidFill>
              </a:rPr>
              <a:t>July 2016</a:t>
            </a:r>
            <a:endParaRPr lang="en-US" altLang="en-US" sz="1400" dirty="0">
              <a:solidFill>
                <a:srgbClr val="595959"/>
              </a:solidFill>
            </a:endParaRPr>
          </a:p>
        </p:txBody>
      </p:sp>
      <p:pic>
        <p:nvPicPr>
          <p:cNvPr id="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500" t="77879" r="8137" b="14606"/>
          <a:stretch/>
        </p:blipFill>
        <p:spPr bwMode="auto">
          <a:xfrm>
            <a:off x="533400" y="6547493"/>
            <a:ext cx="3733800" cy="23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111140" y="1562163"/>
            <a:ext cx="4992650" cy="1384995"/>
          </a:xfrm>
          <a:prstGeom prst="rect">
            <a:avLst/>
          </a:prstGeom>
          <a:noFill/>
        </p:spPr>
        <p:txBody>
          <a:bodyPr wrap="square" rtlCol="0">
            <a:spAutoFit/>
          </a:bodyPr>
          <a:lstStyle/>
          <a:p>
            <a:pPr algn="ctr"/>
            <a:r>
              <a:rPr lang="en-US" altLang="en-US" sz="2000" b="1" dirty="0">
                <a:solidFill>
                  <a:srgbClr val="595959"/>
                </a:solidFill>
              </a:rPr>
              <a:t>Lean Construction Institute </a:t>
            </a:r>
          </a:p>
          <a:p>
            <a:pPr algn="ctr"/>
            <a:r>
              <a:rPr lang="en-US" altLang="en-US" sz="3200" b="1" dirty="0">
                <a:solidFill>
                  <a:srgbClr val="595959"/>
                </a:solidFill>
              </a:rPr>
              <a:t>Owner Satisfaction Study</a:t>
            </a:r>
            <a:endParaRPr lang="en-US" sz="3200" dirty="0">
              <a:solidFill>
                <a:srgbClr val="595959"/>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9579" y="3390595"/>
            <a:ext cx="2175772" cy="622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210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171" y="1379517"/>
            <a:ext cx="8991600" cy="5467528"/>
            <a:chOff x="0" y="1371600"/>
            <a:chExt cx="8991600" cy="5467528"/>
          </a:xfrm>
        </p:grpSpPr>
        <p:sp>
          <p:nvSpPr>
            <p:cNvPr id="6" name="Rectangle 5"/>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dirty="0">
                <a:solidFill>
                  <a:srgbClr val="595959"/>
                </a:solidFill>
              </a:endParaRPr>
            </a:p>
          </p:txBody>
        </p:sp>
        <p:pic>
          <p:nvPicPr>
            <p:cNvPr id="7"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bwMode="auto">
          <a:xfrm>
            <a:off x="457199" y="3889376"/>
            <a:ext cx="8032111" cy="2611438"/>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a:solidFill>
                <a:srgbClr val="595959"/>
              </a:solidFill>
            </a:endParaRPr>
          </a:p>
        </p:txBody>
      </p:sp>
      <p:sp>
        <p:nvSpPr>
          <p:cNvPr id="8" name="Title 23"/>
          <p:cNvSpPr>
            <a:spLocks noGrp="1"/>
          </p:cNvSpPr>
          <p:nvPr>
            <p:ph type="ctrTitle" sz="quarter"/>
          </p:nvPr>
        </p:nvSpPr>
        <p:spPr>
          <a:xfrm>
            <a:off x="455613" y="173038"/>
            <a:ext cx="8223250" cy="1106487"/>
          </a:xfrm>
        </p:spPr>
        <p:txBody>
          <a:bodyPr/>
          <a:lstStyle/>
          <a:p>
            <a:r>
              <a:rPr lang="en-US" b="1" dirty="0"/>
              <a:t>Summary</a:t>
            </a:r>
            <a:br>
              <a:rPr lang="en-US" b="1" dirty="0"/>
            </a:br>
            <a:r>
              <a:rPr lang="en-US" sz="2000" dirty="0"/>
              <a:t>Team Dynamics (Typical vs. Best Project)</a:t>
            </a:r>
            <a:endParaRPr lang="en-US" sz="2000" dirty="0">
              <a:solidFill>
                <a:schemeClr val="bg1"/>
              </a:solidFill>
            </a:endParaRPr>
          </a:p>
        </p:txBody>
      </p:sp>
      <p:sp>
        <p:nvSpPr>
          <p:cNvPr id="10" name="Rectangle 9"/>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10</a:t>
            </a:fld>
            <a:endParaRPr lang="en-US" altLang="en-US" sz="1200" b="1" dirty="0">
              <a:solidFill>
                <a:srgbClr val="6D6D6D"/>
              </a:solidFill>
            </a:endParaRPr>
          </a:p>
        </p:txBody>
      </p:sp>
      <p:sp>
        <p:nvSpPr>
          <p:cNvPr id="9" name="Rectangle 8"/>
          <p:cNvSpPr>
            <a:spLocks noChangeArrowheads="1"/>
          </p:cNvSpPr>
          <p:nvPr/>
        </p:nvSpPr>
        <p:spPr bwMode="auto">
          <a:xfrm>
            <a:off x="160339" y="1465262"/>
            <a:ext cx="8674616" cy="5316538"/>
          </a:xfrm>
          <a:prstGeom prst="rect">
            <a:avLst/>
          </a:prstGeom>
          <a:noFill/>
          <a:ln w="12700">
            <a:noFill/>
            <a:miter lim="800000"/>
            <a:headEnd/>
            <a:tailEnd/>
          </a:ln>
          <a:effectLst/>
        </p:spPr>
        <p:txBody>
          <a:bodyPr lIns="90488" tIns="44450" rIns="90488" bIns="44450"/>
          <a:lstStyle/>
          <a:p>
            <a:pPr lvl="1" indent="-173038">
              <a:lnSpc>
                <a:spcPts val="1200"/>
              </a:lnSpc>
              <a:spcBef>
                <a:spcPct val="55000"/>
              </a:spcBef>
              <a:buFont typeface="Wingdings" pitchFamily="2" charset="2"/>
              <a:buChar char="§"/>
            </a:pPr>
            <a:r>
              <a:rPr lang="en-US" sz="1200" b="1" dirty="0">
                <a:solidFill>
                  <a:srgbClr val="000000"/>
                </a:solidFill>
              </a:rPr>
              <a:t>Perception of Team Chemistry</a:t>
            </a:r>
          </a:p>
          <a:p>
            <a:pPr marL="1027112" lvl="2" indent="-285750">
              <a:lnSpc>
                <a:spcPts val="1200"/>
              </a:lnSpc>
              <a:spcBef>
                <a:spcPct val="55000"/>
              </a:spcBef>
              <a:buFont typeface="Arial" panose="020B0604020202020204" pitchFamily="34" charset="0"/>
              <a:buChar char="•"/>
            </a:pPr>
            <a:r>
              <a:rPr lang="en-US" sz="1100" dirty="0">
                <a:solidFill>
                  <a:srgbClr val="000000"/>
                </a:solidFill>
              </a:rPr>
              <a:t>Team chemistry is excellent for a majority of Best Performing Projects, and good for a majority of Typical Projects.  </a:t>
            </a:r>
          </a:p>
          <a:p>
            <a:pPr lvl="1" indent="-173038">
              <a:lnSpc>
                <a:spcPts val="1200"/>
              </a:lnSpc>
              <a:spcBef>
                <a:spcPct val="55000"/>
              </a:spcBef>
              <a:buFont typeface="Wingdings" pitchFamily="2" charset="2"/>
              <a:buChar char="§"/>
            </a:pPr>
            <a:r>
              <a:rPr lang="en-US" sz="1200" b="1" dirty="0">
                <a:solidFill>
                  <a:srgbClr val="000000"/>
                </a:solidFill>
              </a:rPr>
              <a:t>Integration of Project Team Members</a:t>
            </a:r>
          </a:p>
          <a:p>
            <a:pPr marL="1027112" lvl="2" indent="-285750">
              <a:lnSpc>
                <a:spcPts val="1200"/>
              </a:lnSpc>
              <a:spcBef>
                <a:spcPct val="55000"/>
              </a:spcBef>
              <a:buFont typeface="Arial" panose="020B0604020202020204" pitchFamily="34" charset="0"/>
              <a:buChar char="•"/>
            </a:pPr>
            <a:r>
              <a:rPr lang="en-US" sz="1100" dirty="0">
                <a:solidFill>
                  <a:srgbClr val="000000"/>
                </a:solidFill>
              </a:rPr>
              <a:t>Key stakeholders often acted or worked cohesively to optimize the whole on a Best Performing Project, and sometimes acted or often acted to optimize the whole on a Typical Project. </a:t>
            </a:r>
          </a:p>
          <a:p>
            <a:pPr lvl="1" indent="-173038">
              <a:lnSpc>
                <a:spcPts val="1200"/>
              </a:lnSpc>
              <a:spcBef>
                <a:spcPct val="55000"/>
              </a:spcBef>
              <a:buFont typeface="Wingdings" pitchFamily="2" charset="2"/>
              <a:buChar char="§"/>
            </a:pPr>
            <a:r>
              <a:rPr lang="en-US" sz="1200" b="1" dirty="0">
                <a:solidFill>
                  <a:srgbClr val="000000"/>
                </a:solidFill>
              </a:rPr>
              <a:t>Commitment of Team Members to Same Project Goals</a:t>
            </a:r>
          </a:p>
          <a:p>
            <a:pPr marL="1027112" lvl="2" indent="-285750">
              <a:lnSpc>
                <a:spcPts val="1200"/>
              </a:lnSpc>
              <a:spcBef>
                <a:spcPct val="55000"/>
              </a:spcBef>
              <a:buFont typeface="Arial" panose="020B0604020202020204" pitchFamily="34" charset="0"/>
              <a:buChar char="•"/>
            </a:pPr>
            <a:r>
              <a:rPr lang="en-US" sz="1100" dirty="0">
                <a:solidFill>
                  <a:srgbClr val="000000"/>
                </a:solidFill>
              </a:rPr>
              <a:t>Team Members have complete commitment or overall commitment to project goals on nearly all of the Best Performing Projects, and mostly overall commitment  or minimal commitment to project goals on a Typical Project. </a:t>
            </a:r>
          </a:p>
          <a:p>
            <a:pPr lvl="1" indent="-173038">
              <a:lnSpc>
                <a:spcPts val="1200"/>
              </a:lnSpc>
              <a:spcBef>
                <a:spcPct val="55000"/>
              </a:spcBef>
              <a:buFont typeface="Wingdings" pitchFamily="2" charset="2"/>
              <a:buChar char="§"/>
            </a:pPr>
            <a:r>
              <a:rPr lang="en-US" sz="1200" b="1" dirty="0">
                <a:solidFill>
                  <a:srgbClr val="000000"/>
                </a:solidFill>
              </a:rPr>
              <a:t>Timeliness of Decision Making Related to Issue Resolution</a:t>
            </a:r>
          </a:p>
          <a:p>
            <a:pPr marL="1027112" lvl="2" indent="-285750">
              <a:lnSpc>
                <a:spcPts val="1200"/>
              </a:lnSpc>
              <a:spcBef>
                <a:spcPct val="55000"/>
              </a:spcBef>
              <a:buFont typeface="Arial" panose="020B0604020202020204" pitchFamily="34" charset="0"/>
              <a:buChar char="•"/>
            </a:pPr>
            <a:r>
              <a:rPr lang="en-US" sz="1100" dirty="0">
                <a:solidFill>
                  <a:srgbClr val="000000"/>
                </a:solidFill>
              </a:rPr>
              <a:t>Best Performing Projects are frequently or always on time. Typical Projects are occasionally or frequently on time.</a:t>
            </a:r>
          </a:p>
          <a:p>
            <a:pPr marL="1027112" lvl="2" indent="-285750">
              <a:lnSpc>
                <a:spcPts val="1200"/>
              </a:lnSpc>
              <a:spcBef>
                <a:spcPct val="55000"/>
              </a:spcBef>
              <a:buFont typeface="Arial" panose="020B0604020202020204" pitchFamily="34" charset="0"/>
              <a:buChar char="•"/>
            </a:pPr>
            <a:endParaRPr lang="en-US" sz="1100" dirty="0">
              <a:solidFill>
                <a:srgbClr val="000000"/>
              </a:solidFill>
            </a:endParaRPr>
          </a:p>
          <a:p>
            <a:pPr marL="569912" lvl="1" indent="-285750">
              <a:lnSpc>
                <a:spcPts val="1200"/>
              </a:lnSpc>
              <a:spcBef>
                <a:spcPct val="55000"/>
              </a:spcBef>
              <a:buFont typeface="Arial" panose="020B0604020202020204" pitchFamily="34" charset="0"/>
              <a:buChar char="•"/>
            </a:pPr>
            <a:endParaRPr lang="en-US" sz="1100" dirty="0">
              <a:solidFill>
                <a:srgbClr val="FF0000"/>
              </a:solidFill>
            </a:endParaRPr>
          </a:p>
          <a:p>
            <a:pPr marL="1027112" lvl="2" indent="-285750">
              <a:lnSpc>
                <a:spcPts val="1200"/>
              </a:lnSpc>
              <a:spcBef>
                <a:spcPct val="55000"/>
              </a:spcBef>
              <a:buFont typeface="Arial" panose="020B0604020202020204" pitchFamily="34" charset="0"/>
              <a:buChar char="•"/>
            </a:pPr>
            <a:endParaRPr lang="en-US" sz="1100" dirty="0">
              <a:solidFill>
                <a:srgbClr val="FF0000"/>
              </a:solidFill>
            </a:endParaRPr>
          </a:p>
        </p:txBody>
      </p:sp>
      <p:sp>
        <p:nvSpPr>
          <p:cNvPr id="13" name="TextBox 12"/>
          <p:cNvSpPr txBox="1"/>
          <p:nvPr/>
        </p:nvSpPr>
        <p:spPr>
          <a:xfrm>
            <a:off x="457200" y="3966670"/>
            <a:ext cx="7971081" cy="261610"/>
          </a:xfrm>
          <a:prstGeom prst="rect">
            <a:avLst/>
          </a:prstGeom>
          <a:noFill/>
        </p:spPr>
        <p:txBody>
          <a:bodyPr wrap="square" rtlCol="0">
            <a:spAutoFit/>
          </a:bodyPr>
          <a:lstStyle/>
          <a:p>
            <a:r>
              <a:rPr lang="en-US" sz="1100" b="1" dirty="0">
                <a:solidFill>
                  <a:srgbClr val="000000"/>
                </a:solidFill>
              </a:rPr>
              <a:t>Percentage Reporting the Highest (4/4) Team Dynamics Ratings </a:t>
            </a:r>
            <a:r>
              <a:rPr lang="en-US" sz="1100" dirty="0">
                <a:solidFill>
                  <a:srgbClr val="000000"/>
                </a:solidFill>
              </a:rPr>
              <a:t>(Typical vs. Best Performing Projects)</a:t>
            </a:r>
          </a:p>
        </p:txBody>
      </p:sp>
      <p:graphicFrame>
        <p:nvGraphicFramePr>
          <p:cNvPr id="12" name="Chart 11"/>
          <p:cNvGraphicFramePr>
            <a:graphicFrameLocks/>
          </p:cNvGraphicFramePr>
          <p:nvPr>
            <p:extLst>
              <p:ext uri="{D42A27DB-BD31-4B8C-83A1-F6EECF244321}">
                <p14:modId xmlns:p14="http://schemas.microsoft.com/office/powerpoint/2010/main" val="1411001429"/>
              </p:ext>
            </p:extLst>
          </p:nvPr>
        </p:nvGraphicFramePr>
        <p:xfrm>
          <a:off x="458031" y="4153259"/>
          <a:ext cx="7970250" cy="22128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3970066"/>
      </p:ext>
    </p:extLst>
  </p:cSld>
  <p:clrMapOvr>
    <a:masterClrMapping/>
  </p:clrMapOvr>
  <mc:AlternateContent xmlns:mc="http://schemas.openxmlformats.org/markup-compatibility/2006" xmlns:p14="http://schemas.microsoft.com/office/powerpoint/2010/main">
    <mc:Choice Requires="p14">
      <p:transition p14:dur="250">
        <p:randomBar/>
      </p:transition>
    </mc:Choice>
    <mc:Fallback xmlns="">
      <p:transition>
        <p:randomBa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171" y="1379517"/>
            <a:ext cx="8991600" cy="5467528"/>
            <a:chOff x="0" y="1371600"/>
            <a:chExt cx="8991600" cy="5467528"/>
          </a:xfrm>
        </p:grpSpPr>
        <p:sp>
          <p:nvSpPr>
            <p:cNvPr id="6" name="Rectangle 5"/>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dirty="0">
                <a:solidFill>
                  <a:srgbClr val="595959"/>
                </a:solidFill>
              </a:endParaRPr>
            </a:p>
          </p:txBody>
        </p:sp>
        <p:pic>
          <p:nvPicPr>
            <p:cNvPr id="7"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23"/>
          <p:cNvSpPr>
            <a:spLocks noGrp="1"/>
          </p:cNvSpPr>
          <p:nvPr>
            <p:ph type="ctrTitle" sz="quarter"/>
          </p:nvPr>
        </p:nvSpPr>
        <p:spPr>
          <a:xfrm>
            <a:off x="455613" y="173038"/>
            <a:ext cx="8551158" cy="1106487"/>
          </a:xfrm>
        </p:spPr>
        <p:txBody>
          <a:bodyPr/>
          <a:lstStyle/>
          <a:p>
            <a:r>
              <a:rPr lang="en-US" b="1" dirty="0"/>
              <a:t>Summary</a:t>
            </a:r>
            <a:br>
              <a:rPr lang="en-US" b="1" dirty="0"/>
            </a:br>
            <a:r>
              <a:rPr lang="en-US" sz="2000" dirty="0"/>
              <a:t>Timing of Key Stakeholder Engagement (Typical/Best)</a:t>
            </a:r>
            <a:endParaRPr lang="en-US" sz="2000" dirty="0">
              <a:solidFill>
                <a:schemeClr val="bg1"/>
              </a:solidFill>
            </a:endParaRPr>
          </a:p>
        </p:txBody>
      </p:sp>
      <p:sp>
        <p:nvSpPr>
          <p:cNvPr id="10" name="Rectangle 9"/>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11</a:t>
            </a:fld>
            <a:endParaRPr lang="en-US" altLang="en-US" sz="1200" b="1" dirty="0">
              <a:solidFill>
                <a:srgbClr val="6D6D6D"/>
              </a:solidFill>
            </a:endParaRPr>
          </a:p>
        </p:txBody>
      </p:sp>
      <p:sp>
        <p:nvSpPr>
          <p:cNvPr id="9" name="Rectangle 8"/>
          <p:cNvSpPr>
            <a:spLocks noChangeArrowheads="1"/>
          </p:cNvSpPr>
          <p:nvPr/>
        </p:nvSpPr>
        <p:spPr bwMode="auto">
          <a:xfrm>
            <a:off x="160337" y="1465262"/>
            <a:ext cx="8678863" cy="5316538"/>
          </a:xfrm>
          <a:prstGeom prst="rect">
            <a:avLst/>
          </a:prstGeom>
          <a:noFill/>
          <a:ln w="12700">
            <a:noFill/>
            <a:miter lim="800000"/>
            <a:headEnd/>
            <a:tailEnd/>
          </a:ln>
          <a:effectLst/>
        </p:spPr>
        <p:txBody>
          <a:bodyPr lIns="90488" tIns="44450" rIns="90488" bIns="44450"/>
          <a:lstStyle/>
          <a:p>
            <a:pPr lvl="1" indent="-173038">
              <a:lnSpc>
                <a:spcPts val="1200"/>
              </a:lnSpc>
              <a:spcBef>
                <a:spcPct val="55000"/>
              </a:spcBef>
              <a:buFont typeface="Wingdings" pitchFamily="2" charset="2"/>
              <a:buChar char="§"/>
            </a:pPr>
            <a:r>
              <a:rPr lang="en-US" sz="1200" b="1" dirty="0">
                <a:solidFill>
                  <a:srgbClr val="000000"/>
                </a:solidFill>
              </a:rPr>
              <a:t>Engagement of Key Stakeholders</a:t>
            </a:r>
          </a:p>
          <a:p>
            <a:pPr marL="1027112" lvl="2" indent="-285750">
              <a:lnSpc>
                <a:spcPts val="1200"/>
              </a:lnSpc>
              <a:spcBef>
                <a:spcPct val="55000"/>
              </a:spcBef>
              <a:buFont typeface="Arial" panose="020B0604020202020204" pitchFamily="34" charset="0"/>
              <a:buChar char="•"/>
            </a:pPr>
            <a:r>
              <a:rPr lang="en-US" sz="1100" dirty="0">
                <a:solidFill>
                  <a:srgbClr val="000000"/>
                </a:solidFill>
              </a:rPr>
              <a:t>For </a:t>
            </a:r>
            <a:r>
              <a:rPr lang="en-US" sz="1100" b="1" dirty="0">
                <a:solidFill>
                  <a:srgbClr val="000000"/>
                </a:solidFill>
              </a:rPr>
              <a:t>Best Performing Projects, </a:t>
            </a:r>
            <a:r>
              <a:rPr lang="en-US" sz="1100" dirty="0">
                <a:solidFill>
                  <a:srgbClr val="000000"/>
                </a:solidFill>
              </a:rPr>
              <a:t>most key stakeholders are engaged during the conceptualization stage or beforehand. </a:t>
            </a:r>
          </a:p>
          <a:p>
            <a:pPr marL="1027112" lvl="2" indent="-285750">
              <a:lnSpc>
                <a:spcPts val="1200"/>
              </a:lnSpc>
              <a:spcBef>
                <a:spcPct val="55000"/>
              </a:spcBef>
              <a:buFont typeface="Arial" panose="020B0604020202020204" pitchFamily="34" charset="0"/>
              <a:buChar char="•"/>
            </a:pPr>
            <a:r>
              <a:rPr lang="en-US" sz="1100" dirty="0">
                <a:solidFill>
                  <a:srgbClr val="000000"/>
                </a:solidFill>
              </a:rPr>
              <a:t>For </a:t>
            </a:r>
            <a:r>
              <a:rPr lang="en-US" sz="1100" b="1" dirty="0">
                <a:solidFill>
                  <a:srgbClr val="000000"/>
                </a:solidFill>
              </a:rPr>
              <a:t>a Typical Project</a:t>
            </a:r>
            <a:r>
              <a:rPr lang="en-US" sz="1100" dirty="0">
                <a:solidFill>
                  <a:srgbClr val="000000"/>
                </a:solidFill>
              </a:rPr>
              <a:t>, most key stakeholders are not engaged until the design development  stage or later. </a:t>
            </a:r>
          </a:p>
          <a:p>
            <a:pPr marL="741362" lvl="2">
              <a:lnSpc>
                <a:spcPts val="1200"/>
              </a:lnSpc>
              <a:spcBef>
                <a:spcPct val="55000"/>
              </a:spcBef>
            </a:pPr>
            <a:endParaRPr lang="en-US" sz="1100" dirty="0">
              <a:solidFill>
                <a:srgbClr val="FF0000"/>
              </a:solidFill>
            </a:endParaRPr>
          </a:p>
        </p:txBody>
      </p:sp>
      <p:sp>
        <p:nvSpPr>
          <p:cNvPr id="12" name="Rectangle 11"/>
          <p:cNvSpPr/>
          <p:nvPr/>
        </p:nvSpPr>
        <p:spPr bwMode="auto">
          <a:xfrm>
            <a:off x="661694" y="2605756"/>
            <a:ext cx="8032111" cy="362681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a:solidFill>
                <a:srgbClr val="595959"/>
              </a:solidFill>
            </a:endParaRPr>
          </a:p>
        </p:txBody>
      </p:sp>
      <p:sp>
        <p:nvSpPr>
          <p:cNvPr id="2" name="TextBox 1"/>
          <p:cNvSpPr txBox="1"/>
          <p:nvPr/>
        </p:nvSpPr>
        <p:spPr>
          <a:xfrm>
            <a:off x="4785271" y="-449905"/>
            <a:ext cx="338554" cy="369332"/>
          </a:xfrm>
          <a:prstGeom prst="rect">
            <a:avLst/>
          </a:prstGeom>
          <a:noFill/>
        </p:spPr>
        <p:txBody>
          <a:bodyPr wrap="none" rtlCol="0">
            <a:spAutoFit/>
          </a:bodyPr>
          <a:lstStyle/>
          <a:p>
            <a:r>
              <a:rPr lang="en-US" dirty="0">
                <a:solidFill>
                  <a:srgbClr val="000000"/>
                </a:solidFill>
              </a:rPr>
              <a:t>X</a:t>
            </a:r>
          </a:p>
        </p:txBody>
      </p:sp>
      <p:sp>
        <p:nvSpPr>
          <p:cNvPr id="13" name="TextBox 12"/>
          <p:cNvSpPr txBox="1"/>
          <p:nvPr/>
        </p:nvSpPr>
        <p:spPr>
          <a:xfrm>
            <a:off x="577880" y="2353660"/>
            <a:ext cx="7796215" cy="261610"/>
          </a:xfrm>
          <a:prstGeom prst="rect">
            <a:avLst/>
          </a:prstGeom>
          <a:noFill/>
        </p:spPr>
        <p:txBody>
          <a:bodyPr wrap="square" rtlCol="0">
            <a:spAutoFit/>
          </a:bodyPr>
          <a:lstStyle/>
          <a:p>
            <a:r>
              <a:rPr lang="en-US" sz="1050" b="1" dirty="0">
                <a:solidFill>
                  <a:srgbClr val="000000"/>
                </a:solidFill>
              </a:rPr>
              <a:t>Timing of Key Stakeholder Engagement  </a:t>
            </a:r>
            <a:r>
              <a:rPr lang="en-US" sz="1050" dirty="0">
                <a:solidFill>
                  <a:srgbClr val="000000"/>
                </a:solidFill>
              </a:rPr>
              <a:t>(Typical vs. Best Performing Projects)</a:t>
            </a:r>
          </a:p>
        </p:txBody>
      </p:sp>
      <p:sp>
        <p:nvSpPr>
          <p:cNvPr id="15" name="TextBox 14"/>
          <p:cNvSpPr txBox="1"/>
          <p:nvPr/>
        </p:nvSpPr>
        <p:spPr>
          <a:xfrm>
            <a:off x="6549858" y="3156493"/>
            <a:ext cx="1228960" cy="861774"/>
          </a:xfrm>
          <a:prstGeom prst="rect">
            <a:avLst/>
          </a:prstGeom>
          <a:noFill/>
        </p:spPr>
        <p:txBody>
          <a:bodyPr wrap="square" rtlCol="0">
            <a:spAutoFit/>
          </a:bodyPr>
          <a:lstStyle/>
          <a:p>
            <a:pPr algn="ctr"/>
            <a:r>
              <a:rPr lang="en-US" sz="900" dirty="0">
                <a:latin typeface="Arial Black" panose="020B0A04020102020204" pitchFamily="34" charset="0"/>
              </a:rPr>
              <a:t>Typical Projects</a:t>
            </a:r>
            <a:r>
              <a:rPr lang="en-US" sz="900" dirty="0"/>
              <a:t>:</a:t>
            </a:r>
          </a:p>
          <a:p>
            <a:pPr algn="ctr"/>
            <a:r>
              <a:rPr lang="en-US" sz="800" dirty="0"/>
              <a:t>42% don’t engage key stakeholders until design development  or later</a:t>
            </a:r>
          </a:p>
        </p:txBody>
      </p:sp>
      <p:sp>
        <p:nvSpPr>
          <p:cNvPr id="16" name="TextBox 15"/>
          <p:cNvSpPr txBox="1"/>
          <p:nvPr/>
        </p:nvSpPr>
        <p:spPr>
          <a:xfrm>
            <a:off x="680730" y="3156493"/>
            <a:ext cx="1251800" cy="861774"/>
          </a:xfrm>
          <a:prstGeom prst="rect">
            <a:avLst/>
          </a:prstGeom>
          <a:noFill/>
        </p:spPr>
        <p:txBody>
          <a:bodyPr wrap="square" rtlCol="0">
            <a:spAutoFit/>
          </a:bodyPr>
          <a:lstStyle/>
          <a:p>
            <a:pPr algn="ctr"/>
            <a:r>
              <a:rPr lang="en-US" sz="900" dirty="0">
                <a:latin typeface="Arial Black" panose="020B0A04020102020204" pitchFamily="34" charset="0"/>
              </a:rPr>
              <a:t>Best Performing Projects</a:t>
            </a:r>
            <a:r>
              <a:rPr lang="en-US" sz="900" dirty="0"/>
              <a:t>:</a:t>
            </a:r>
          </a:p>
          <a:p>
            <a:pPr algn="ctr"/>
            <a:r>
              <a:rPr lang="en-US" sz="800" dirty="0"/>
              <a:t>76% engage key stakeholders before   or during conceptualization</a:t>
            </a:r>
          </a:p>
        </p:txBody>
      </p:sp>
      <p:graphicFrame>
        <p:nvGraphicFramePr>
          <p:cNvPr id="14" name="Chart 13"/>
          <p:cNvGraphicFramePr>
            <a:graphicFrameLocks/>
          </p:cNvGraphicFramePr>
          <p:nvPr>
            <p:extLst>
              <p:ext uri="{D42A27DB-BD31-4B8C-83A1-F6EECF244321}">
                <p14:modId xmlns:p14="http://schemas.microsoft.com/office/powerpoint/2010/main" val="2592135836"/>
              </p:ext>
            </p:extLst>
          </p:nvPr>
        </p:nvGraphicFramePr>
        <p:xfrm>
          <a:off x="769905" y="2520012"/>
          <a:ext cx="9138557" cy="37125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1417336"/>
      </p:ext>
    </p:extLst>
  </p:cSld>
  <p:clrMapOvr>
    <a:masterClrMapping/>
  </p:clrMapOvr>
  <mc:AlternateContent xmlns:mc="http://schemas.openxmlformats.org/markup-compatibility/2006" xmlns:p14="http://schemas.microsoft.com/office/powerpoint/2010/main">
    <mc:Choice Requires="p14">
      <p:transition p14:dur="250">
        <p:randomBar/>
      </p:transition>
    </mc:Choice>
    <mc:Fallback xmlns="">
      <p:transition>
        <p:randomBa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171" y="1379517"/>
            <a:ext cx="8991600" cy="5467528"/>
            <a:chOff x="0" y="1371600"/>
            <a:chExt cx="8991600" cy="5467528"/>
          </a:xfrm>
        </p:grpSpPr>
        <p:sp>
          <p:nvSpPr>
            <p:cNvPr id="6" name="Rectangle 5"/>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dirty="0">
                <a:solidFill>
                  <a:srgbClr val="595959"/>
                </a:solidFill>
              </a:endParaRPr>
            </a:p>
          </p:txBody>
        </p:sp>
        <p:pic>
          <p:nvPicPr>
            <p:cNvPr id="7"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23"/>
          <p:cNvSpPr>
            <a:spLocks noGrp="1"/>
          </p:cNvSpPr>
          <p:nvPr>
            <p:ph type="ctrTitle" sz="quarter"/>
          </p:nvPr>
        </p:nvSpPr>
        <p:spPr>
          <a:xfrm>
            <a:off x="455613" y="173038"/>
            <a:ext cx="8551158" cy="1106487"/>
          </a:xfrm>
        </p:spPr>
        <p:txBody>
          <a:bodyPr/>
          <a:lstStyle/>
          <a:p>
            <a:r>
              <a:rPr lang="en-US" b="1" dirty="0"/>
              <a:t>Summary</a:t>
            </a:r>
            <a:br>
              <a:rPr lang="en-US" b="1" dirty="0"/>
            </a:br>
            <a:r>
              <a:rPr lang="en-US" sz="2000" dirty="0"/>
              <a:t>Key Stakeholders Selection Process (Typical/Best)</a:t>
            </a:r>
            <a:endParaRPr lang="en-US" sz="2000" dirty="0">
              <a:solidFill>
                <a:schemeClr val="bg1"/>
              </a:solidFill>
            </a:endParaRPr>
          </a:p>
        </p:txBody>
      </p:sp>
      <p:sp>
        <p:nvSpPr>
          <p:cNvPr id="10" name="Rectangle 9"/>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12</a:t>
            </a:fld>
            <a:endParaRPr lang="en-US" altLang="en-US" sz="1200" b="1" dirty="0">
              <a:solidFill>
                <a:srgbClr val="6D6D6D"/>
              </a:solidFill>
            </a:endParaRPr>
          </a:p>
        </p:txBody>
      </p:sp>
      <p:sp>
        <p:nvSpPr>
          <p:cNvPr id="9" name="Rectangle 8"/>
          <p:cNvSpPr>
            <a:spLocks noChangeArrowheads="1"/>
          </p:cNvSpPr>
          <p:nvPr/>
        </p:nvSpPr>
        <p:spPr bwMode="auto">
          <a:xfrm>
            <a:off x="160337" y="1465262"/>
            <a:ext cx="8678863" cy="5316538"/>
          </a:xfrm>
          <a:prstGeom prst="rect">
            <a:avLst/>
          </a:prstGeom>
          <a:noFill/>
          <a:ln w="12700">
            <a:noFill/>
            <a:miter lim="800000"/>
            <a:headEnd/>
            <a:tailEnd/>
          </a:ln>
          <a:effectLst/>
        </p:spPr>
        <p:txBody>
          <a:bodyPr lIns="90488" tIns="44450" rIns="90488" bIns="44450"/>
          <a:lstStyle/>
          <a:p>
            <a:pPr lvl="1" indent="-173038">
              <a:lnSpc>
                <a:spcPts val="1200"/>
              </a:lnSpc>
              <a:spcBef>
                <a:spcPct val="55000"/>
              </a:spcBef>
              <a:buFont typeface="Wingdings" pitchFamily="2" charset="2"/>
              <a:buChar char="§"/>
            </a:pPr>
            <a:r>
              <a:rPr lang="en-US" sz="1200" b="1" dirty="0">
                <a:solidFill>
                  <a:srgbClr val="000000"/>
                </a:solidFill>
              </a:rPr>
              <a:t>Key Stakeholder Selection</a:t>
            </a:r>
          </a:p>
          <a:p>
            <a:pPr marL="1027112" lvl="2" indent="-285750">
              <a:lnSpc>
                <a:spcPts val="1200"/>
              </a:lnSpc>
              <a:spcBef>
                <a:spcPct val="55000"/>
              </a:spcBef>
              <a:buFont typeface="Arial" panose="020B0604020202020204" pitchFamily="34" charset="0"/>
              <a:buChar char="•"/>
            </a:pPr>
            <a:r>
              <a:rPr lang="en-US" sz="1100" dirty="0">
                <a:solidFill>
                  <a:srgbClr val="000000"/>
                </a:solidFill>
              </a:rPr>
              <a:t>Best value is the most frequent selection process on Best Performing Projects, but is in third place for Typical Projects.</a:t>
            </a:r>
          </a:p>
          <a:p>
            <a:pPr marL="1027112" lvl="2" indent="-285750">
              <a:lnSpc>
                <a:spcPts val="1200"/>
              </a:lnSpc>
              <a:spcBef>
                <a:spcPct val="55000"/>
              </a:spcBef>
              <a:buFont typeface="Arial" panose="020B0604020202020204" pitchFamily="34" charset="0"/>
              <a:buChar char="•"/>
            </a:pPr>
            <a:r>
              <a:rPr lang="en-US" sz="1100" dirty="0">
                <a:solidFill>
                  <a:srgbClr val="000000"/>
                </a:solidFill>
              </a:rPr>
              <a:t>The second most frequent process on Best Performing Projects (Negotiated) is not among the top three for Typical. </a:t>
            </a:r>
            <a:endParaRPr lang="en-US" sz="1100" dirty="0">
              <a:solidFill>
                <a:srgbClr val="FF0000"/>
              </a:solidFill>
            </a:endParaRPr>
          </a:p>
        </p:txBody>
      </p:sp>
      <p:sp>
        <p:nvSpPr>
          <p:cNvPr id="12" name="Rectangle 11"/>
          <p:cNvSpPr/>
          <p:nvPr/>
        </p:nvSpPr>
        <p:spPr bwMode="auto">
          <a:xfrm>
            <a:off x="457199" y="2314576"/>
            <a:ext cx="8032111" cy="4186238"/>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13" name="TextBox 12"/>
          <p:cNvSpPr txBox="1"/>
          <p:nvPr/>
        </p:nvSpPr>
        <p:spPr>
          <a:xfrm>
            <a:off x="577880" y="2353660"/>
            <a:ext cx="7796215" cy="261610"/>
          </a:xfrm>
          <a:prstGeom prst="rect">
            <a:avLst/>
          </a:prstGeom>
          <a:noFill/>
        </p:spPr>
        <p:txBody>
          <a:bodyPr wrap="square" rtlCol="0">
            <a:spAutoFit/>
          </a:bodyPr>
          <a:lstStyle/>
          <a:p>
            <a:r>
              <a:rPr lang="en-US" sz="1050" b="1" dirty="0"/>
              <a:t>Selection of Key Stakeholder Engagement  </a:t>
            </a:r>
            <a:r>
              <a:rPr lang="en-US" sz="1050" dirty="0"/>
              <a:t>(Typical vs. Best Performing Projects)</a:t>
            </a:r>
          </a:p>
        </p:txBody>
      </p:sp>
      <p:graphicFrame>
        <p:nvGraphicFramePr>
          <p:cNvPr id="16" name="Chart 15"/>
          <p:cNvGraphicFramePr>
            <a:graphicFrameLocks/>
          </p:cNvGraphicFramePr>
          <p:nvPr>
            <p:extLst>
              <p:ext uri="{D42A27DB-BD31-4B8C-83A1-F6EECF244321}">
                <p14:modId xmlns:p14="http://schemas.microsoft.com/office/powerpoint/2010/main" val="2767281768"/>
              </p:ext>
            </p:extLst>
          </p:nvPr>
        </p:nvGraphicFramePr>
        <p:xfrm>
          <a:off x="-544723" y="3011697"/>
          <a:ext cx="4572000" cy="3390900"/>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p:cNvSpPr/>
          <p:nvPr/>
        </p:nvSpPr>
        <p:spPr>
          <a:xfrm>
            <a:off x="635388" y="2921303"/>
            <a:ext cx="2056973" cy="430887"/>
          </a:xfrm>
          <a:prstGeom prst="rect">
            <a:avLst/>
          </a:prstGeom>
        </p:spPr>
        <p:txBody>
          <a:bodyPr wrap="none">
            <a:spAutoFit/>
          </a:bodyPr>
          <a:lstStyle/>
          <a:p>
            <a:r>
              <a:rPr lang="en-US" sz="1100" b="1" dirty="0"/>
              <a:t>Top 3 Selection Processes:</a:t>
            </a:r>
            <a:r>
              <a:rPr lang="en-US" sz="1100" dirty="0"/>
              <a:t> </a:t>
            </a:r>
          </a:p>
          <a:p>
            <a:r>
              <a:rPr lang="en-US" sz="1050" dirty="0"/>
              <a:t> Best Performing Project</a:t>
            </a:r>
          </a:p>
        </p:txBody>
      </p:sp>
      <p:sp>
        <p:nvSpPr>
          <p:cNvPr id="19" name="Rectangle 18"/>
          <p:cNvSpPr/>
          <p:nvPr/>
        </p:nvSpPr>
        <p:spPr>
          <a:xfrm>
            <a:off x="4006333" y="2913676"/>
            <a:ext cx="2056973" cy="430887"/>
          </a:xfrm>
          <a:prstGeom prst="rect">
            <a:avLst/>
          </a:prstGeom>
        </p:spPr>
        <p:txBody>
          <a:bodyPr wrap="none">
            <a:spAutoFit/>
          </a:bodyPr>
          <a:lstStyle/>
          <a:p>
            <a:r>
              <a:rPr lang="en-US" sz="1100" b="1" dirty="0"/>
              <a:t>Top 3 Selection Processes:</a:t>
            </a:r>
            <a:r>
              <a:rPr lang="en-US" sz="1100" dirty="0"/>
              <a:t> </a:t>
            </a:r>
          </a:p>
          <a:p>
            <a:r>
              <a:rPr lang="en-US" sz="1050" dirty="0"/>
              <a:t> Typical Project</a:t>
            </a:r>
          </a:p>
        </p:txBody>
      </p:sp>
      <p:graphicFrame>
        <p:nvGraphicFramePr>
          <p:cNvPr id="20" name="Chart 19"/>
          <p:cNvGraphicFramePr>
            <a:graphicFrameLocks/>
          </p:cNvGraphicFramePr>
          <p:nvPr>
            <p:extLst>
              <p:ext uri="{D42A27DB-BD31-4B8C-83A1-F6EECF244321}">
                <p14:modId xmlns:p14="http://schemas.microsoft.com/office/powerpoint/2010/main" val="2019757928"/>
              </p:ext>
            </p:extLst>
          </p:nvPr>
        </p:nvGraphicFramePr>
        <p:xfrm>
          <a:off x="3239614" y="3236974"/>
          <a:ext cx="4090757" cy="31656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94963173"/>
      </p:ext>
    </p:extLst>
  </p:cSld>
  <p:clrMapOvr>
    <a:masterClrMapping/>
  </p:clrMapOvr>
  <mc:AlternateContent xmlns:mc="http://schemas.openxmlformats.org/markup-compatibility/2006" xmlns:p14="http://schemas.microsoft.com/office/powerpoint/2010/main">
    <mc:Choice Requires="p14">
      <p:transition p14:dur="250">
        <p:randomBar/>
      </p:transition>
    </mc:Choice>
    <mc:Fallback xmlns="">
      <p:transition>
        <p:randomBa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171" y="1379517"/>
            <a:ext cx="8991600" cy="5467528"/>
            <a:chOff x="0" y="1371600"/>
            <a:chExt cx="8991600" cy="5467528"/>
          </a:xfrm>
        </p:grpSpPr>
        <p:sp>
          <p:nvSpPr>
            <p:cNvPr id="6" name="Rectangle 5"/>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dirty="0">
                <a:solidFill>
                  <a:srgbClr val="595959"/>
                </a:solidFill>
              </a:endParaRPr>
            </a:p>
          </p:txBody>
        </p:sp>
        <p:pic>
          <p:nvPicPr>
            <p:cNvPr id="7"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23"/>
          <p:cNvSpPr>
            <a:spLocks noGrp="1"/>
          </p:cNvSpPr>
          <p:nvPr>
            <p:ph type="ctrTitle" sz="quarter"/>
          </p:nvPr>
        </p:nvSpPr>
        <p:spPr>
          <a:xfrm>
            <a:off x="455613" y="173038"/>
            <a:ext cx="8223250" cy="1106487"/>
          </a:xfrm>
        </p:spPr>
        <p:txBody>
          <a:bodyPr/>
          <a:lstStyle/>
          <a:p>
            <a:r>
              <a:rPr lang="en-US" b="1" dirty="0"/>
              <a:t>Summary</a:t>
            </a:r>
            <a:br>
              <a:rPr lang="en-US" b="1" dirty="0"/>
            </a:br>
            <a:r>
              <a:rPr lang="en-US" sz="2000" dirty="0"/>
              <a:t>Impact of Project Delivery and Contracting (Typical/Best)</a:t>
            </a:r>
            <a:endParaRPr lang="en-US" sz="2000" dirty="0">
              <a:solidFill>
                <a:schemeClr val="bg1"/>
              </a:solidFill>
            </a:endParaRPr>
          </a:p>
        </p:txBody>
      </p:sp>
      <p:sp>
        <p:nvSpPr>
          <p:cNvPr id="10" name="Rectangle 9"/>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13</a:t>
            </a:fld>
            <a:endParaRPr lang="en-US" altLang="en-US" sz="1200" b="1" dirty="0">
              <a:solidFill>
                <a:srgbClr val="6D6D6D"/>
              </a:solidFill>
            </a:endParaRPr>
          </a:p>
        </p:txBody>
      </p:sp>
      <p:sp>
        <p:nvSpPr>
          <p:cNvPr id="9" name="Rectangle 8"/>
          <p:cNvSpPr>
            <a:spLocks noChangeArrowheads="1"/>
          </p:cNvSpPr>
          <p:nvPr/>
        </p:nvSpPr>
        <p:spPr bwMode="auto">
          <a:xfrm>
            <a:off x="160337" y="1465262"/>
            <a:ext cx="8678863" cy="5316538"/>
          </a:xfrm>
          <a:prstGeom prst="rect">
            <a:avLst/>
          </a:prstGeom>
          <a:noFill/>
          <a:ln w="12700">
            <a:noFill/>
            <a:miter lim="800000"/>
            <a:headEnd/>
            <a:tailEnd/>
          </a:ln>
          <a:effectLst/>
        </p:spPr>
        <p:txBody>
          <a:bodyPr lIns="90488" tIns="44450" rIns="90488" bIns="44450"/>
          <a:lstStyle/>
          <a:p>
            <a:pPr lvl="1" indent="-173038">
              <a:lnSpc>
                <a:spcPts val="1200"/>
              </a:lnSpc>
              <a:spcBef>
                <a:spcPct val="55000"/>
              </a:spcBef>
              <a:buFont typeface="Wingdings" pitchFamily="2" charset="2"/>
              <a:buChar char="§"/>
            </a:pPr>
            <a:r>
              <a:rPr lang="en-US" sz="1200" b="1" dirty="0">
                <a:solidFill>
                  <a:srgbClr val="000000"/>
                </a:solidFill>
              </a:rPr>
              <a:t>Project Delivery Method</a:t>
            </a:r>
          </a:p>
          <a:p>
            <a:pPr marL="1027112" lvl="2" indent="-285750">
              <a:lnSpc>
                <a:spcPts val="1200"/>
              </a:lnSpc>
              <a:spcBef>
                <a:spcPct val="55000"/>
              </a:spcBef>
              <a:buFont typeface="Arial" panose="020B0604020202020204" pitchFamily="34" charset="0"/>
              <a:buChar char="•"/>
            </a:pPr>
            <a:r>
              <a:rPr lang="en-US" sz="1100" dirty="0">
                <a:solidFill>
                  <a:srgbClr val="000000"/>
                </a:solidFill>
              </a:rPr>
              <a:t>For </a:t>
            </a:r>
            <a:r>
              <a:rPr lang="en-US" sz="1100" b="1" dirty="0">
                <a:solidFill>
                  <a:srgbClr val="000000"/>
                </a:solidFill>
              </a:rPr>
              <a:t>Best Performing Projects</a:t>
            </a:r>
            <a:r>
              <a:rPr lang="en-US" sz="1100" dirty="0">
                <a:solidFill>
                  <a:srgbClr val="000000"/>
                </a:solidFill>
              </a:rPr>
              <a:t>, Integrated Project Delivery is the most commonly used delivery method. </a:t>
            </a:r>
          </a:p>
          <a:p>
            <a:pPr marL="1027112" lvl="2" indent="-285750">
              <a:lnSpc>
                <a:spcPts val="1200"/>
              </a:lnSpc>
              <a:spcBef>
                <a:spcPct val="55000"/>
              </a:spcBef>
              <a:buFont typeface="Arial" panose="020B0604020202020204" pitchFamily="34" charset="0"/>
              <a:buChar char="•"/>
            </a:pPr>
            <a:r>
              <a:rPr lang="en-US" sz="1100" dirty="0">
                <a:solidFill>
                  <a:srgbClr val="000000"/>
                </a:solidFill>
              </a:rPr>
              <a:t>For a </a:t>
            </a:r>
            <a:r>
              <a:rPr lang="en-US" sz="1100" b="1" dirty="0">
                <a:solidFill>
                  <a:srgbClr val="000000"/>
                </a:solidFill>
              </a:rPr>
              <a:t>Typical Project</a:t>
            </a:r>
            <a:r>
              <a:rPr lang="en-US" sz="1100" dirty="0">
                <a:solidFill>
                  <a:srgbClr val="000000"/>
                </a:solidFill>
              </a:rPr>
              <a:t>, Construction Management at Risk and Design-Bid-Build are the most common methods. </a:t>
            </a:r>
          </a:p>
          <a:p>
            <a:pPr lvl="1" indent="-173038">
              <a:lnSpc>
                <a:spcPts val="1200"/>
              </a:lnSpc>
              <a:spcBef>
                <a:spcPct val="55000"/>
              </a:spcBef>
              <a:buFont typeface="Wingdings" pitchFamily="2" charset="2"/>
              <a:buChar char="§"/>
            </a:pPr>
            <a:r>
              <a:rPr lang="en-US" sz="1200" b="1" dirty="0">
                <a:solidFill>
                  <a:srgbClr val="000000"/>
                </a:solidFill>
              </a:rPr>
              <a:t>Project Contract Type/ Compensation for Key Stakeholders Contracted to Owner</a:t>
            </a:r>
          </a:p>
          <a:p>
            <a:pPr marL="1027112" lvl="2" indent="-285750">
              <a:lnSpc>
                <a:spcPts val="1200"/>
              </a:lnSpc>
              <a:spcBef>
                <a:spcPct val="55000"/>
              </a:spcBef>
              <a:buFont typeface="Arial" panose="020B0604020202020204" pitchFamily="34" charset="0"/>
              <a:buChar char="•"/>
            </a:pPr>
            <a:r>
              <a:rPr lang="en-US" sz="1100" dirty="0">
                <a:solidFill>
                  <a:srgbClr val="000000"/>
                </a:solidFill>
              </a:rPr>
              <a:t>Cost Reimbursable with Target and Shared Risk-Reward is seen only on </a:t>
            </a:r>
            <a:r>
              <a:rPr lang="en-US" sz="1100" b="1" dirty="0">
                <a:solidFill>
                  <a:srgbClr val="000000"/>
                </a:solidFill>
              </a:rPr>
              <a:t>Best Performing Projects</a:t>
            </a:r>
            <a:r>
              <a:rPr lang="en-US" sz="1100" dirty="0">
                <a:solidFill>
                  <a:srgbClr val="000000"/>
                </a:solidFill>
              </a:rPr>
              <a:t>. </a:t>
            </a:r>
          </a:p>
          <a:p>
            <a:pPr marL="1027112" lvl="2" indent="-285750">
              <a:lnSpc>
                <a:spcPts val="1200"/>
              </a:lnSpc>
              <a:spcBef>
                <a:spcPct val="55000"/>
              </a:spcBef>
              <a:buFont typeface="Arial" panose="020B0604020202020204" pitchFamily="34" charset="0"/>
              <a:buChar char="•"/>
            </a:pPr>
            <a:r>
              <a:rPr lang="en-US" sz="1100" dirty="0">
                <a:solidFill>
                  <a:srgbClr val="000000"/>
                </a:solidFill>
              </a:rPr>
              <a:t>For a </a:t>
            </a:r>
            <a:r>
              <a:rPr lang="en-US" sz="1100" b="1" dirty="0">
                <a:solidFill>
                  <a:srgbClr val="000000"/>
                </a:solidFill>
              </a:rPr>
              <a:t>Typical Project</a:t>
            </a:r>
            <a:r>
              <a:rPr lang="en-US" sz="1100" dirty="0">
                <a:solidFill>
                  <a:srgbClr val="000000"/>
                </a:solidFill>
              </a:rPr>
              <a:t>, Lump Sum and Guaranteed Maximum Price are the most common methods. </a:t>
            </a:r>
          </a:p>
          <a:p>
            <a:pPr marL="741362" lvl="2">
              <a:lnSpc>
                <a:spcPts val="1200"/>
              </a:lnSpc>
              <a:spcBef>
                <a:spcPct val="55000"/>
              </a:spcBef>
            </a:pPr>
            <a:endParaRPr lang="en-US" sz="1100" dirty="0">
              <a:solidFill>
                <a:srgbClr val="FF0000"/>
              </a:solidFill>
            </a:endParaRPr>
          </a:p>
        </p:txBody>
      </p:sp>
      <p:sp>
        <p:nvSpPr>
          <p:cNvPr id="14" name="Rectangle 13"/>
          <p:cNvSpPr/>
          <p:nvPr/>
        </p:nvSpPr>
        <p:spPr bwMode="auto">
          <a:xfrm>
            <a:off x="457199" y="3198570"/>
            <a:ext cx="8032111" cy="330224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16" name="TextBox 15"/>
          <p:cNvSpPr txBox="1"/>
          <p:nvPr/>
        </p:nvSpPr>
        <p:spPr>
          <a:xfrm>
            <a:off x="462665" y="3313785"/>
            <a:ext cx="3955715" cy="415498"/>
          </a:xfrm>
          <a:prstGeom prst="rect">
            <a:avLst/>
          </a:prstGeom>
          <a:noFill/>
        </p:spPr>
        <p:txBody>
          <a:bodyPr wrap="square" rtlCol="0">
            <a:spAutoFit/>
          </a:bodyPr>
          <a:lstStyle/>
          <a:p>
            <a:pPr algn="ctr"/>
            <a:r>
              <a:rPr lang="en-US" sz="1050" b="1" dirty="0"/>
              <a:t>Top Project Delivery Methods on Typical and Best Projects </a:t>
            </a:r>
            <a:r>
              <a:rPr lang="en-US" sz="1050" dirty="0"/>
              <a:t>(20% or more usage on either)</a:t>
            </a:r>
          </a:p>
        </p:txBody>
      </p:sp>
      <p:sp>
        <p:nvSpPr>
          <p:cNvPr id="17" name="TextBox 16"/>
          <p:cNvSpPr txBox="1"/>
          <p:nvPr/>
        </p:nvSpPr>
        <p:spPr>
          <a:xfrm>
            <a:off x="4802430" y="3313785"/>
            <a:ext cx="3725285" cy="253916"/>
          </a:xfrm>
          <a:prstGeom prst="rect">
            <a:avLst/>
          </a:prstGeom>
          <a:noFill/>
        </p:spPr>
        <p:txBody>
          <a:bodyPr wrap="square" rtlCol="0">
            <a:spAutoFit/>
          </a:bodyPr>
          <a:lstStyle/>
          <a:p>
            <a:pPr algn="ctr"/>
            <a:r>
              <a:rPr lang="en-US" sz="1050" b="1" dirty="0"/>
              <a:t>Top Contracting Methods on Typical and Best Projects</a:t>
            </a:r>
            <a:endParaRPr lang="en-US" sz="1050" dirty="0"/>
          </a:p>
        </p:txBody>
      </p:sp>
      <p:graphicFrame>
        <p:nvGraphicFramePr>
          <p:cNvPr id="12" name="Chart 11"/>
          <p:cNvGraphicFramePr>
            <a:graphicFrameLocks/>
          </p:cNvGraphicFramePr>
          <p:nvPr>
            <p:extLst>
              <p:ext uri="{D42A27DB-BD31-4B8C-83A1-F6EECF244321}">
                <p14:modId xmlns:p14="http://schemas.microsoft.com/office/powerpoint/2010/main" val="3967295380"/>
              </p:ext>
            </p:extLst>
          </p:nvPr>
        </p:nvGraphicFramePr>
        <p:xfrm>
          <a:off x="474013" y="3802921"/>
          <a:ext cx="7834619" cy="26483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4249917"/>
      </p:ext>
    </p:extLst>
  </p:cSld>
  <p:clrMapOvr>
    <a:masterClrMapping/>
  </p:clrMapOvr>
  <mc:AlternateContent xmlns:mc="http://schemas.openxmlformats.org/markup-compatibility/2006" xmlns:p14="http://schemas.microsoft.com/office/powerpoint/2010/main">
    <mc:Choice Requires="p14">
      <p:transition p14:dur="250">
        <p:randomBar/>
      </p:transition>
    </mc:Choice>
    <mc:Fallback xmlns="">
      <p:transition>
        <p:randomBa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171" y="1379517"/>
            <a:ext cx="8991600" cy="5467528"/>
            <a:chOff x="0" y="1371600"/>
            <a:chExt cx="8991600" cy="5467528"/>
          </a:xfrm>
        </p:grpSpPr>
        <p:sp>
          <p:nvSpPr>
            <p:cNvPr id="6" name="Rectangle 5"/>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dirty="0">
                <a:solidFill>
                  <a:srgbClr val="595959"/>
                </a:solidFill>
              </a:endParaRPr>
            </a:p>
          </p:txBody>
        </p:sp>
        <p:pic>
          <p:nvPicPr>
            <p:cNvPr id="7"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p:nvSpPr>
        <p:spPr bwMode="auto">
          <a:xfrm>
            <a:off x="457199" y="2430470"/>
            <a:ext cx="8032111" cy="407034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8" name="Title 23"/>
          <p:cNvSpPr>
            <a:spLocks noGrp="1"/>
          </p:cNvSpPr>
          <p:nvPr>
            <p:ph type="ctrTitle" sz="quarter"/>
          </p:nvPr>
        </p:nvSpPr>
        <p:spPr>
          <a:xfrm>
            <a:off x="455613" y="173038"/>
            <a:ext cx="8223250" cy="1106487"/>
          </a:xfrm>
        </p:spPr>
        <p:txBody>
          <a:bodyPr/>
          <a:lstStyle/>
          <a:p>
            <a:r>
              <a:rPr lang="en-US" b="1" dirty="0"/>
              <a:t>Summary</a:t>
            </a:r>
            <a:br>
              <a:rPr lang="en-US" b="1" dirty="0"/>
            </a:br>
            <a:r>
              <a:rPr lang="en-US" sz="2000" dirty="0"/>
              <a:t>Impact of Project Management and Operating Methods (Typical/Best) </a:t>
            </a:r>
            <a:endParaRPr lang="en-US" dirty="0">
              <a:solidFill>
                <a:schemeClr val="bg1"/>
              </a:solidFill>
            </a:endParaRPr>
          </a:p>
        </p:txBody>
      </p:sp>
      <p:sp>
        <p:nvSpPr>
          <p:cNvPr id="10" name="Rectangle 9"/>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14</a:t>
            </a:fld>
            <a:endParaRPr lang="en-US" altLang="en-US" sz="1200" b="1" dirty="0">
              <a:solidFill>
                <a:srgbClr val="6D6D6D"/>
              </a:solidFill>
            </a:endParaRPr>
          </a:p>
        </p:txBody>
      </p:sp>
      <p:sp>
        <p:nvSpPr>
          <p:cNvPr id="16" name="TextBox 15"/>
          <p:cNvSpPr txBox="1"/>
          <p:nvPr/>
        </p:nvSpPr>
        <p:spPr>
          <a:xfrm>
            <a:off x="654690" y="2507280"/>
            <a:ext cx="7028115" cy="461665"/>
          </a:xfrm>
          <a:prstGeom prst="rect">
            <a:avLst/>
          </a:prstGeom>
          <a:noFill/>
        </p:spPr>
        <p:txBody>
          <a:bodyPr wrap="square" rtlCol="0">
            <a:spAutoFit/>
          </a:bodyPr>
          <a:lstStyle/>
          <a:p>
            <a:r>
              <a:rPr lang="en-US" sz="1200" b="1" dirty="0"/>
              <a:t> Four Methods Where Use on Best Performing Projects Most Exceeds Use on Typical Projects                                          </a:t>
            </a:r>
            <a:r>
              <a:rPr lang="en-US" sz="1200" dirty="0"/>
              <a:t>(by number of percentage points)</a:t>
            </a:r>
          </a:p>
        </p:txBody>
      </p:sp>
      <p:sp>
        <p:nvSpPr>
          <p:cNvPr id="17" name="Rectangle 16"/>
          <p:cNvSpPr>
            <a:spLocks noChangeArrowheads="1"/>
          </p:cNvSpPr>
          <p:nvPr/>
        </p:nvSpPr>
        <p:spPr bwMode="auto">
          <a:xfrm>
            <a:off x="228600" y="1405735"/>
            <a:ext cx="8450262" cy="947925"/>
          </a:xfrm>
          <a:prstGeom prst="rect">
            <a:avLst/>
          </a:prstGeom>
          <a:noFill/>
          <a:ln w="12700">
            <a:noFill/>
            <a:miter lim="800000"/>
            <a:headEnd/>
            <a:tailEnd/>
          </a:ln>
          <a:effectLst/>
        </p:spPr>
        <p:txBody>
          <a:bodyPr lIns="90488" tIns="44450" rIns="90488" bIns="44450"/>
          <a:lstStyle/>
          <a:p>
            <a:pPr lvl="1" indent="-173038">
              <a:spcBef>
                <a:spcPct val="55000"/>
              </a:spcBef>
              <a:buFont typeface="Wingdings" pitchFamily="2" charset="2"/>
              <a:buChar char="§"/>
            </a:pPr>
            <a:r>
              <a:rPr lang="en-US" sz="1200" dirty="0"/>
              <a:t>Among the 28 operating methods studied in this research, these five have the </a:t>
            </a:r>
            <a:r>
              <a:rPr lang="en-US" sz="1200" b="1" dirty="0"/>
              <a:t>highest percentage point difference between usage </a:t>
            </a:r>
            <a:r>
              <a:rPr lang="en-US" sz="1200" dirty="0"/>
              <a:t>on Typical and Best Performing Projects. This may be interpreted as an indicator of what activities would provide the greatest contribution to improving performance if their frequency was increased.  </a:t>
            </a:r>
          </a:p>
        </p:txBody>
      </p:sp>
      <p:graphicFrame>
        <p:nvGraphicFramePr>
          <p:cNvPr id="12" name="Chart 11"/>
          <p:cNvGraphicFramePr>
            <a:graphicFrameLocks/>
          </p:cNvGraphicFramePr>
          <p:nvPr>
            <p:extLst>
              <p:ext uri="{D42A27DB-BD31-4B8C-83A1-F6EECF244321}">
                <p14:modId xmlns:p14="http://schemas.microsoft.com/office/powerpoint/2010/main" val="3042310723"/>
              </p:ext>
            </p:extLst>
          </p:nvPr>
        </p:nvGraphicFramePr>
        <p:xfrm>
          <a:off x="789107" y="3148614"/>
          <a:ext cx="6375231" cy="29355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104899"/>
      </p:ext>
    </p:extLst>
  </p:cSld>
  <p:clrMapOvr>
    <a:masterClrMapping/>
  </p:clrMapOvr>
  <mc:AlternateContent xmlns:mc="http://schemas.openxmlformats.org/markup-compatibility/2006" xmlns:p14="http://schemas.microsoft.com/office/powerpoint/2010/main">
    <mc:Choice Requires="p14">
      <p:transition p14:dur="250">
        <p:randomBar/>
      </p:transition>
    </mc:Choice>
    <mc:Fallback xmlns="">
      <p:transition>
        <p:randomBa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171" y="1379517"/>
            <a:ext cx="8991600" cy="5467528"/>
            <a:chOff x="0" y="1371600"/>
            <a:chExt cx="8991600" cy="5467528"/>
          </a:xfrm>
        </p:grpSpPr>
        <p:sp>
          <p:nvSpPr>
            <p:cNvPr id="6" name="Rectangle 5"/>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dirty="0">
                <a:solidFill>
                  <a:srgbClr val="595959"/>
                </a:solidFill>
              </a:endParaRPr>
            </a:p>
          </p:txBody>
        </p:sp>
        <p:pic>
          <p:nvPicPr>
            <p:cNvPr id="7"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p:nvSpPr>
        <p:spPr bwMode="auto">
          <a:xfrm>
            <a:off x="457199" y="2430470"/>
            <a:ext cx="8032111" cy="407034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8" name="Title 23"/>
          <p:cNvSpPr>
            <a:spLocks noGrp="1"/>
          </p:cNvSpPr>
          <p:nvPr>
            <p:ph type="ctrTitle" sz="quarter"/>
          </p:nvPr>
        </p:nvSpPr>
        <p:spPr>
          <a:xfrm>
            <a:off x="455613" y="173038"/>
            <a:ext cx="8223250" cy="1106487"/>
          </a:xfrm>
        </p:spPr>
        <p:txBody>
          <a:bodyPr/>
          <a:lstStyle/>
          <a:p>
            <a:r>
              <a:rPr lang="en-US" b="1" dirty="0"/>
              <a:t>Summary</a:t>
            </a:r>
            <a:br>
              <a:rPr lang="en-US" b="1" dirty="0"/>
            </a:br>
            <a:r>
              <a:rPr lang="en-US" sz="2000" dirty="0"/>
              <a:t>Single Factor That Most Contributes to a Best Performing Project </a:t>
            </a:r>
            <a:endParaRPr lang="en-US" dirty="0">
              <a:solidFill>
                <a:schemeClr val="bg1"/>
              </a:solidFill>
            </a:endParaRPr>
          </a:p>
        </p:txBody>
      </p:sp>
      <p:sp>
        <p:nvSpPr>
          <p:cNvPr id="10" name="Rectangle 9"/>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15</a:t>
            </a:fld>
            <a:endParaRPr lang="en-US" altLang="en-US" sz="1200" b="1" dirty="0">
              <a:solidFill>
                <a:srgbClr val="6D6D6D"/>
              </a:solidFill>
            </a:endParaRPr>
          </a:p>
        </p:txBody>
      </p:sp>
      <p:sp>
        <p:nvSpPr>
          <p:cNvPr id="17" name="Rectangle 16"/>
          <p:cNvSpPr>
            <a:spLocks noChangeArrowheads="1"/>
          </p:cNvSpPr>
          <p:nvPr/>
        </p:nvSpPr>
        <p:spPr bwMode="auto">
          <a:xfrm>
            <a:off x="228600" y="1405735"/>
            <a:ext cx="8450262" cy="947925"/>
          </a:xfrm>
          <a:prstGeom prst="rect">
            <a:avLst/>
          </a:prstGeom>
          <a:noFill/>
          <a:ln w="12700">
            <a:noFill/>
            <a:miter lim="800000"/>
            <a:headEnd/>
            <a:tailEnd/>
          </a:ln>
          <a:effectLst/>
        </p:spPr>
        <p:txBody>
          <a:bodyPr lIns="90488" tIns="44450" rIns="90488" bIns="44450"/>
          <a:lstStyle/>
          <a:p>
            <a:pPr lvl="1" indent="-173038">
              <a:spcBef>
                <a:spcPct val="55000"/>
              </a:spcBef>
              <a:buFont typeface="Wingdings" pitchFamily="2" charset="2"/>
              <a:buChar char="§"/>
            </a:pPr>
            <a:r>
              <a:rPr lang="en-US" sz="1200" dirty="0">
                <a:solidFill>
                  <a:srgbClr val="000000"/>
                </a:solidFill>
              </a:rPr>
              <a:t>Owners identified the project team as their overwhelmingly top priority when asked an open-ended question about what they consider </a:t>
            </a:r>
            <a:r>
              <a:rPr lang="en-US" sz="1200" dirty="0"/>
              <a:t>to be the most important factor(s) that made their Best Performing Project as good as it was</a:t>
            </a:r>
            <a:r>
              <a:rPr lang="en-US" sz="1200" dirty="0">
                <a:solidFill>
                  <a:srgbClr val="000000"/>
                </a:solidFill>
              </a:rPr>
              <a:t>. </a:t>
            </a:r>
          </a:p>
          <a:p>
            <a:pPr lvl="1" indent="-173038">
              <a:spcBef>
                <a:spcPct val="55000"/>
              </a:spcBef>
              <a:buFont typeface="Wingdings" pitchFamily="2" charset="2"/>
              <a:buChar char="§"/>
            </a:pPr>
            <a:r>
              <a:rPr lang="en-US" sz="1200" dirty="0">
                <a:solidFill>
                  <a:srgbClr val="000000"/>
                </a:solidFill>
              </a:rPr>
              <a:t>This chart shows all the factors that appeared in more than 10% of the responses.</a:t>
            </a:r>
            <a:r>
              <a:rPr lang="en-US" sz="1200" dirty="0"/>
              <a:t>  </a:t>
            </a:r>
          </a:p>
        </p:txBody>
      </p:sp>
      <p:sp>
        <p:nvSpPr>
          <p:cNvPr id="18" name="TextBox 17"/>
          <p:cNvSpPr txBox="1"/>
          <p:nvPr/>
        </p:nvSpPr>
        <p:spPr>
          <a:xfrm>
            <a:off x="577881" y="2507280"/>
            <a:ext cx="7642594" cy="430887"/>
          </a:xfrm>
          <a:prstGeom prst="rect">
            <a:avLst/>
          </a:prstGeom>
          <a:noFill/>
        </p:spPr>
        <p:txBody>
          <a:bodyPr wrap="square" rtlCol="0">
            <a:spAutoFit/>
          </a:bodyPr>
          <a:lstStyle/>
          <a:p>
            <a:r>
              <a:rPr lang="en-US" sz="1100" b="1" dirty="0">
                <a:solidFill>
                  <a:srgbClr val="000000"/>
                </a:solidFill>
              </a:rPr>
              <a:t>Factors That Were Included in More Than 10% of Owners’ Reponses When Asked to Identify the Most Important Factor(s) That Made Their Best Performing Project as Good as it Was.</a:t>
            </a:r>
          </a:p>
        </p:txBody>
      </p:sp>
      <p:graphicFrame>
        <p:nvGraphicFramePr>
          <p:cNvPr id="11" name="Chart 10"/>
          <p:cNvGraphicFramePr>
            <a:graphicFrameLocks/>
          </p:cNvGraphicFramePr>
          <p:nvPr>
            <p:extLst>
              <p:ext uri="{D42A27DB-BD31-4B8C-83A1-F6EECF244321}">
                <p14:modId xmlns:p14="http://schemas.microsoft.com/office/powerpoint/2010/main" val="976430428"/>
              </p:ext>
            </p:extLst>
          </p:nvPr>
        </p:nvGraphicFramePr>
        <p:xfrm>
          <a:off x="577881" y="3038159"/>
          <a:ext cx="7642594" cy="32146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9091905"/>
      </p:ext>
    </p:extLst>
  </p:cSld>
  <p:clrMapOvr>
    <a:masterClrMapping/>
  </p:clrMapOvr>
  <mc:AlternateContent xmlns:mc="http://schemas.openxmlformats.org/markup-compatibility/2006" xmlns:p14="http://schemas.microsoft.com/office/powerpoint/2010/main">
    <mc:Choice Requires="p14">
      <p:transition p14:dur="250">
        <p:randomBar/>
      </p:transition>
    </mc:Choice>
    <mc:Fallback xmlns="">
      <p:transition>
        <p:randomBa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D8FD8440-333A-4B42-865A-84EEEF1C90B1}" type="slidenum">
              <a:rPr lang="en-US" altLang="en-US" smtClean="0"/>
              <a:pPr>
                <a:defRPr/>
              </a:pPr>
              <a:t>16</a:t>
            </a:fld>
            <a:endParaRPr lang="en-US" altLang="en-US" dirty="0"/>
          </a:p>
        </p:txBody>
      </p:sp>
      <p:sp>
        <p:nvSpPr>
          <p:cNvPr id="5" name="Title 1"/>
          <p:cNvSpPr txBox="1">
            <a:spLocks/>
          </p:cNvSpPr>
          <p:nvPr/>
        </p:nvSpPr>
        <p:spPr bwMode="auto">
          <a:xfrm>
            <a:off x="2360613" y="2667000"/>
            <a:ext cx="639286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595959"/>
                </a:solidFill>
                <a:latin typeface="+mj-lt"/>
                <a:ea typeface="+mj-ea"/>
                <a:cs typeface="+mj-cs"/>
              </a:defRPr>
            </a:lvl1pPr>
            <a:lvl2pPr algn="l" rtl="0" eaLnBrk="0" fontAlgn="base" hangingPunct="0">
              <a:spcBef>
                <a:spcPct val="0"/>
              </a:spcBef>
              <a:spcAft>
                <a:spcPct val="0"/>
              </a:spcAft>
              <a:defRPr sz="2400">
                <a:solidFill>
                  <a:srgbClr val="595959"/>
                </a:solidFill>
                <a:latin typeface="Arial" charset="0"/>
                <a:ea typeface="ＭＳ Ｐゴシック" charset="0"/>
                <a:cs typeface="Arial" charset="0"/>
              </a:defRPr>
            </a:lvl2pPr>
            <a:lvl3pPr algn="l" rtl="0" eaLnBrk="0" fontAlgn="base" hangingPunct="0">
              <a:spcBef>
                <a:spcPct val="0"/>
              </a:spcBef>
              <a:spcAft>
                <a:spcPct val="0"/>
              </a:spcAft>
              <a:defRPr sz="2400">
                <a:solidFill>
                  <a:srgbClr val="595959"/>
                </a:solidFill>
                <a:latin typeface="Arial" charset="0"/>
                <a:ea typeface="ＭＳ Ｐゴシック" charset="0"/>
                <a:cs typeface="Arial" charset="0"/>
              </a:defRPr>
            </a:lvl3pPr>
            <a:lvl4pPr algn="l" rtl="0" eaLnBrk="0" fontAlgn="base" hangingPunct="0">
              <a:spcBef>
                <a:spcPct val="0"/>
              </a:spcBef>
              <a:spcAft>
                <a:spcPct val="0"/>
              </a:spcAft>
              <a:defRPr sz="2400">
                <a:solidFill>
                  <a:srgbClr val="595959"/>
                </a:solidFill>
                <a:latin typeface="Arial" charset="0"/>
                <a:ea typeface="ＭＳ Ｐゴシック" charset="0"/>
                <a:cs typeface="Arial" charset="0"/>
              </a:defRPr>
            </a:lvl4pPr>
            <a:lvl5pPr algn="l" rtl="0" eaLnBrk="0" fontAlgn="base" hangingPunct="0">
              <a:spcBef>
                <a:spcPct val="0"/>
              </a:spcBef>
              <a:spcAft>
                <a:spcPct val="0"/>
              </a:spcAft>
              <a:defRPr sz="2400">
                <a:solidFill>
                  <a:srgbClr val="595959"/>
                </a:solidFill>
                <a:latin typeface="Arial" charset="0"/>
                <a:ea typeface="ＭＳ Ｐゴシック" charset="0"/>
                <a:cs typeface="Arial" charset="0"/>
              </a:defRPr>
            </a:lvl5pPr>
            <a:lvl6pPr marL="457200" algn="l" rtl="0" fontAlgn="base">
              <a:spcBef>
                <a:spcPct val="0"/>
              </a:spcBef>
              <a:spcAft>
                <a:spcPct val="0"/>
              </a:spcAft>
              <a:defRPr sz="2400">
                <a:solidFill>
                  <a:srgbClr val="595959"/>
                </a:solidFill>
                <a:latin typeface="Arial" charset="0"/>
                <a:ea typeface="ＭＳ Ｐゴシック" charset="0"/>
                <a:cs typeface="Arial" charset="0"/>
              </a:defRPr>
            </a:lvl6pPr>
            <a:lvl7pPr marL="914400" algn="l" rtl="0" fontAlgn="base">
              <a:spcBef>
                <a:spcPct val="0"/>
              </a:spcBef>
              <a:spcAft>
                <a:spcPct val="0"/>
              </a:spcAft>
              <a:defRPr sz="2400">
                <a:solidFill>
                  <a:srgbClr val="595959"/>
                </a:solidFill>
                <a:latin typeface="Arial" charset="0"/>
                <a:ea typeface="ＭＳ Ｐゴシック" charset="0"/>
                <a:cs typeface="Arial" charset="0"/>
              </a:defRPr>
            </a:lvl7pPr>
            <a:lvl8pPr marL="1371600" algn="l" rtl="0" fontAlgn="base">
              <a:spcBef>
                <a:spcPct val="0"/>
              </a:spcBef>
              <a:spcAft>
                <a:spcPct val="0"/>
              </a:spcAft>
              <a:defRPr sz="2400">
                <a:solidFill>
                  <a:srgbClr val="595959"/>
                </a:solidFill>
                <a:latin typeface="Arial" charset="0"/>
                <a:ea typeface="ＭＳ Ｐゴシック" charset="0"/>
                <a:cs typeface="Arial" charset="0"/>
              </a:defRPr>
            </a:lvl8pPr>
            <a:lvl9pPr marL="1828800" algn="l" rtl="0" fontAlgn="base">
              <a:spcBef>
                <a:spcPct val="0"/>
              </a:spcBef>
              <a:spcAft>
                <a:spcPct val="0"/>
              </a:spcAft>
              <a:defRPr sz="2400">
                <a:solidFill>
                  <a:srgbClr val="595959"/>
                </a:solidFill>
                <a:latin typeface="Arial" charset="0"/>
                <a:ea typeface="ＭＳ Ｐゴシック" charset="0"/>
                <a:cs typeface="Arial" charset="0"/>
              </a:defRPr>
            </a:lvl9pPr>
          </a:lstStyle>
          <a:p>
            <a:pPr>
              <a:defRPr/>
            </a:pPr>
            <a:r>
              <a:rPr lang="en-US" sz="3200" b="1" kern="0" dirty="0"/>
              <a:t>Research Findings</a:t>
            </a:r>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500" t="77879" r="8137" b="14606"/>
          <a:stretch/>
        </p:blipFill>
        <p:spPr bwMode="auto">
          <a:xfrm>
            <a:off x="533400" y="6547493"/>
            <a:ext cx="3733800" cy="23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txBox="1">
            <a:spLocks/>
          </p:cNvSpPr>
          <p:nvPr/>
        </p:nvSpPr>
        <p:spPr bwMode="auto">
          <a:xfrm>
            <a:off x="2353780" y="4120290"/>
            <a:ext cx="6265480" cy="218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50000"/>
              </a:spcBef>
              <a:spcAft>
                <a:spcPct val="0"/>
              </a:spcAft>
              <a:buNone/>
              <a:defRPr sz="2000">
                <a:solidFill>
                  <a:srgbClr val="595959"/>
                </a:solidFill>
                <a:latin typeface="+mn-lt"/>
                <a:ea typeface="+mn-ea"/>
                <a:cs typeface="+mn-cs"/>
              </a:defRPr>
            </a:lvl1pPr>
            <a:lvl2pPr marL="457200" indent="0" algn="l" rtl="0" eaLnBrk="0" fontAlgn="base" hangingPunct="0">
              <a:spcBef>
                <a:spcPct val="20000"/>
              </a:spcBef>
              <a:spcAft>
                <a:spcPct val="0"/>
              </a:spcAft>
              <a:buNone/>
              <a:defRPr sz="1800">
                <a:solidFill>
                  <a:srgbClr val="595959"/>
                </a:solidFill>
                <a:latin typeface="+mn-lt"/>
                <a:ea typeface="Arial" charset="0"/>
                <a:cs typeface="+mn-cs"/>
              </a:defRPr>
            </a:lvl2pPr>
            <a:lvl3pPr marL="914400" indent="0" algn="l" rtl="0" eaLnBrk="0" fontAlgn="base" hangingPunct="0">
              <a:spcBef>
                <a:spcPct val="20000"/>
              </a:spcBef>
              <a:spcAft>
                <a:spcPct val="0"/>
              </a:spcAft>
              <a:buNone/>
              <a:defRPr sz="1600">
                <a:solidFill>
                  <a:srgbClr val="595959"/>
                </a:solidFill>
                <a:latin typeface="+mn-lt"/>
                <a:ea typeface="Arial" charset="0"/>
                <a:cs typeface="+mn-cs"/>
              </a:defRPr>
            </a:lvl3pPr>
            <a:lvl4pPr marL="1371600" indent="0" algn="l" rtl="0" eaLnBrk="0" fontAlgn="base" hangingPunct="0">
              <a:spcBef>
                <a:spcPct val="20000"/>
              </a:spcBef>
              <a:spcAft>
                <a:spcPct val="0"/>
              </a:spcAft>
              <a:buNone/>
              <a:defRPr sz="1400">
                <a:solidFill>
                  <a:srgbClr val="595959"/>
                </a:solidFill>
                <a:latin typeface="+mn-lt"/>
                <a:ea typeface="Arial" charset="0"/>
                <a:cs typeface="+mn-cs"/>
              </a:defRPr>
            </a:lvl4pPr>
            <a:lvl5pPr marL="1828800" indent="0" algn="l" rtl="0" eaLnBrk="0" fontAlgn="base" hangingPunct="0">
              <a:spcBef>
                <a:spcPct val="20000"/>
              </a:spcBef>
              <a:spcAft>
                <a:spcPct val="0"/>
              </a:spcAft>
              <a:buNone/>
              <a:defRPr sz="1400">
                <a:solidFill>
                  <a:srgbClr val="595959"/>
                </a:solidFill>
                <a:latin typeface="+mn-lt"/>
                <a:ea typeface="Arial" charset="0"/>
                <a:cs typeface="+mn-cs"/>
              </a:defRPr>
            </a:lvl5pPr>
            <a:lvl6pPr marL="2286000" indent="0" algn="l" rtl="0" fontAlgn="base">
              <a:spcBef>
                <a:spcPct val="20000"/>
              </a:spcBef>
              <a:spcAft>
                <a:spcPct val="0"/>
              </a:spcAft>
              <a:buNone/>
              <a:defRPr sz="1400">
                <a:solidFill>
                  <a:srgbClr val="595959"/>
                </a:solidFill>
                <a:latin typeface="+mn-lt"/>
                <a:ea typeface="Arial" charset="0"/>
                <a:cs typeface="+mn-cs"/>
              </a:defRPr>
            </a:lvl6pPr>
            <a:lvl7pPr marL="2743200" indent="0" algn="l" rtl="0" fontAlgn="base">
              <a:spcBef>
                <a:spcPct val="20000"/>
              </a:spcBef>
              <a:spcAft>
                <a:spcPct val="0"/>
              </a:spcAft>
              <a:buNone/>
              <a:defRPr sz="1400">
                <a:solidFill>
                  <a:srgbClr val="595959"/>
                </a:solidFill>
                <a:latin typeface="+mn-lt"/>
                <a:ea typeface="Arial" charset="0"/>
                <a:cs typeface="+mn-cs"/>
              </a:defRPr>
            </a:lvl7pPr>
            <a:lvl8pPr marL="3200400" indent="0" algn="l" rtl="0" fontAlgn="base">
              <a:spcBef>
                <a:spcPct val="20000"/>
              </a:spcBef>
              <a:spcAft>
                <a:spcPct val="0"/>
              </a:spcAft>
              <a:buNone/>
              <a:defRPr sz="1400">
                <a:solidFill>
                  <a:srgbClr val="595959"/>
                </a:solidFill>
                <a:latin typeface="+mn-lt"/>
                <a:ea typeface="Arial" charset="0"/>
                <a:cs typeface="+mn-cs"/>
              </a:defRPr>
            </a:lvl8pPr>
            <a:lvl9pPr marL="3657600" indent="0" algn="l" rtl="0" fontAlgn="base">
              <a:spcBef>
                <a:spcPct val="20000"/>
              </a:spcBef>
              <a:spcAft>
                <a:spcPct val="0"/>
              </a:spcAft>
              <a:buNone/>
              <a:defRPr sz="1400">
                <a:solidFill>
                  <a:srgbClr val="595959"/>
                </a:solidFill>
                <a:latin typeface="+mn-lt"/>
                <a:ea typeface="Arial" charset="0"/>
                <a:cs typeface="+mn-cs"/>
              </a:defRPr>
            </a:lvl9pPr>
          </a:lstStyle>
          <a:p>
            <a:r>
              <a:rPr lang="en-US" sz="1400" u="sng" kern="0" dirty="0"/>
              <a:t>Notes on the Data</a:t>
            </a:r>
            <a:r>
              <a:rPr lang="en-US" sz="1400" kern="0" dirty="0"/>
              <a:t>: </a:t>
            </a:r>
          </a:p>
          <a:p>
            <a:pPr marL="285750" indent="-285750">
              <a:buFont typeface="Wingdings" panose="05000000000000000000" pitchFamily="2" charset="2"/>
              <a:buChar char="§"/>
            </a:pPr>
            <a:r>
              <a:rPr lang="en-US" sz="1200" kern="0" dirty="0"/>
              <a:t>The research findings are shown for the total sample (n=81) unless otherwise indicated.  </a:t>
            </a:r>
          </a:p>
          <a:p>
            <a:pPr marL="285750" indent="-285750">
              <a:buFont typeface="Wingdings" panose="05000000000000000000" pitchFamily="2" charset="2"/>
              <a:buChar char="§"/>
            </a:pPr>
            <a:r>
              <a:rPr lang="en-US" sz="1200" kern="0" dirty="0"/>
              <a:t>Directional trends related to company size and primary location of work are shown throughout the report:</a:t>
            </a:r>
          </a:p>
          <a:p>
            <a:pPr marL="742950" lvl="1" indent="-285750">
              <a:buFont typeface="Arial" panose="020B0604020202020204" pitchFamily="34" charset="0"/>
              <a:buChar char="•"/>
            </a:pPr>
            <a:r>
              <a:rPr lang="en-US" sz="1100" i="1" kern="0" dirty="0"/>
              <a:t>Location of company’s construction projects in the last three years:  “US &amp; International” vs. “US only”</a:t>
            </a:r>
          </a:p>
          <a:p>
            <a:pPr marL="742950" lvl="1" indent="-285750">
              <a:buFont typeface="Arial" panose="020B0604020202020204" pitchFamily="34" charset="0"/>
              <a:buChar char="•"/>
            </a:pPr>
            <a:r>
              <a:rPr lang="en-US" sz="1100" i="1" kern="0" dirty="0"/>
              <a:t>Total capital expenditure for company’s capital construction activity in 2014: “$500 Million or more” vs. “Less than $500 Million”</a:t>
            </a:r>
          </a:p>
        </p:txBody>
      </p:sp>
    </p:spTree>
    <p:extLst>
      <p:ext uri="{BB962C8B-B14F-4D97-AF65-F5344CB8AC3E}">
        <p14:creationId xmlns:p14="http://schemas.microsoft.com/office/powerpoint/2010/main" val="1326862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0" y="1371600"/>
            <a:ext cx="8991600" cy="5467528"/>
            <a:chOff x="0" y="1371600"/>
            <a:chExt cx="8991600" cy="5467528"/>
          </a:xfrm>
        </p:grpSpPr>
        <p:sp>
          <p:nvSpPr>
            <p:cNvPr id="23" name="Rectangle 22"/>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24"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ectangle 17"/>
          <p:cNvSpPr/>
          <p:nvPr/>
        </p:nvSpPr>
        <p:spPr bwMode="auto">
          <a:xfrm>
            <a:off x="193830" y="2084825"/>
            <a:ext cx="8628996" cy="42239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0" name="Text Box 3"/>
          <p:cNvSpPr txBox="1">
            <a:spLocks noChangeArrowheads="1"/>
          </p:cNvSpPr>
          <p:nvPr/>
        </p:nvSpPr>
        <p:spPr bwMode="auto">
          <a:xfrm>
            <a:off x="270640" y="433410"/>
            <a:ext cx="8462963" cy="738664"/>
          </a:xfrm>
          <a:prstGeom prst="rect">
            <a:avLst/>
          </a:prstGeom>
          <a:noFill/>
          <a:ln w="12700">
            <a:noFill/>
            <a:miter lim="800000"/>
            <a:headEnd/>
            <a:tailEnd/>
          </a:ln>
          <a:effectLst/>
        </p:spPr>
        <p:txBody>
          <a:bodyPr>
            <a:spAutoFit/>
          </a:bodyPr>
          <a:lstStyle>
            <a:defPPr>
              <a:defRPr lang="en-US"/>
            </a:defPPr>
            <a:lvl1pPr fontAlgn="base">
              <a:spcBef>
                <a:spcPts val="1000"/>
              </a:spcBef>
              <a:spcAft>
                <a:spcPct val="0"/>
              </a:spcAft>
              <a:defRPr sz="2400">
                <a:solidFill>
                  <a:srgbClr val="595959"/>
                </a:solidFill>
              </a:defRPr>
            </a:lvl1pPr>
          </a:lstStyle>
          <a:p>
            <a:r>
              <a:rPr lang="en-US" b="1" dirty="0"/>
              <a:t>Owner Definition of Value                                                    </a:t>
            </a:r>
            <a:r>
              <a:rPr lang="en-US" sz="1800" dirty="0"/>
              <a:t>Related to Schedule, Cost, Quality and Safety</a:t>
            </a:r>
          </a:p>
        </p:txBody>
      </p:sp>
      <p:graphicFrame>
        <p:nvGraphicFramePr>
          <p:cNvPr id="15" name="Chart 14"/>
          <p:cNvGraphicFramePr/>
          <p:nvPr>
            <p:extLst>
              <p:ext uri="{D42A27DB-BD31-4B8C-83A1-F6EECF244321}">
                <p14:modId xmlns:p14="http://schemas.microsoft.com/office/powerpoint/2010/main" val="1574610640"/>
              </p:ext>
            </p:extLst>
          </p:nvPr>
        </p:nvGraphicFramePr>
        <p:xfrm>
          <a:off x="1345980" y="2353660"/>
          <a:ext cx="4135647" cy="3595653"/>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457200" y="6400800"/>
            <a:ext cx="6455664" cy="369332"/>
          </a:xfrm>
          <a:prstGeom prst="rect">
            <a:avLst/>
          </a:prstGeom>
        </p:spPr>
        <p:txBody>
          <a:bodyPr wrap="square">
            <a:spAutoFit/>
          </a:bodyPr>
          <a:lstStyle/>
          <a:p>
            <a:pPr fontAlgn="base">
              <a:spcAft>
                <a:spcPct val="0"/>
              </a:spcAft>
            </a:pPr>
            <a:r>
              <a:rPr lang="en-US" sz="900" dirty="0">
                <a:solidFill>
                  <a:srgbClr val="595959"/>
                </a:solidFill>
              </a:rPr>
              <a:t>C2. As a project owner, how do you define value, as it relates to schedule, cost, quality, and safety? (open end) – optional</a:t>
            </a:r>
          </a:p>
          <a:p>
            <a:pPr fontAlgn="base">
              <a:spcAft>
                <a:spcPct val="0"/>
              </a:spcAft>
            </a:pPr>
            <a:r>
              <a:rPr lang="en-US" sz="900" dirty="0">
                <a:solidFill>
                  <a:srgbClr val="595959"/>
                </a:solidFill>
              </a:rPr>
              <a:t>Items total to more than 100% due to multiple responses from same individual</a:t>
            </a:r>
          </a:p>
        </p:txBody>
      </p:sp>
      <p:sp>
        <p:nvSpPr>
          <p:cNvPr id="9" name="TextBox 8"/>
          <p:cNvSpPr txBox="1"/>
          <p:nvPr/>
        </p:nvSpPr>
        <p:spPr>
          <a:xfrm>
            <a:off x="4187950" y="5310884"/>
            <a:ext cx="3648475" cy="707886"/>
          </a:xfrm>
          <a:prstGeom prst="rect">
            <a:avLst/>
          </a:prstGeom>
          <a:noFill/>
          <a:ln>
            <a:solidFill>
              <a:schemeClr val="tx1"/>
            </a:solidFill>
            <a:prstDash val="dash"/>
          </a:ln>
        </p:spPr>
        <p:txBody>
          <a:bodyPr wrap="square" rtlCol="0">
            <a:spAutoFit/>
          </a:bodyPr>
          <a:lstStyle/>
          <a:p>
            <a:r>
              <a:rPr lang="en-US" sz="1000" i="1" dirty="0">
                <a:solidFill>
                  <a:srgbClr val="000000"/>
                </a:solidFill>
              </a:rPr>
              <a:t>Other includes: Construction Team, Provide Resources to achieve its goals, be a good Community Partner, getting what we expect, value is weighted to lifecycle costs, meeting LEED energy expectations, a building that is maintainable</a:t>
            </a:r>
          </a:p>
        </p:txBody>
      </p:sp>
      <p:sp>
        <p:nvSpPr>
          <p:cNvPr id="11" name="Text Box 7"/>
          <p:cNvSpPr txBox="1">
            <a:spLocks noChangeArrowheads="1"/>
          </p:cNvSpPr>
          <p:nvPr/>
        </p:nvSpPr>
        <p:spPr bwMode="auto">
          <a:xfrm>
            <a:off x="215461" y="1379622"/>
            <a:ext cx="8510588" cy="461665"/>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buFont typeface="Wingdings" panose="05000000000000000000" pitchFamily="2" charset="2"/>
              <a:buChar char="§"/>
              <a:defRPr/>
            </a:pPr>
            <a:r>
              <a:rPr lang="en-US" sz="1200" b="0" i="0" dirty="0">
                <a:solidFill>
                  <a:srgbClr val="000000"/>
                </a:solidFill>
              </a:rPr>
              <a:t>The highest percentage of owners (63%) say that keeping to or being ahead of the project schedule is valuable, followed by 57% who say that having low costs or being under budget is also valuable.</a:t>
            </a:r>
          </a:p>
        </p:txBody>
      </p:sp>
      <p:sp>
        <p:nvSpPr>
          <p:cNvPr id="12" name="TextBox 11"/>
          <p:cNvSpPr txBox="1"/>
          <p:nvPr/>
        </p:nvSpPr>
        <p:spPr>
          <a:xfrm>
            <a:off x="5590807" y="2871000"/>
            <a:ext cx="2859634" cy="861774"/>
          </a:xfrm>
          <a:prstGeom prst="rect">
            <a:avLst/>
          </a:prstGeom>
          <a:solidFill>
            <a:srgbClr val="D00D2D">
              <a:alpha val="38824"/>
            </a:srgbClr>
          </a:solidFill>
          <a:ln>
            <a:solidFill>
              <a:srgbClr val="EC5A24"/>
            </a:solidFill>
          </a:ln>
        </p:spPr>
        <p:txBody>
          <a:bodyPr wrap="square" rtlCol="0">
            <a:spAutoFit/>
          </a:bodyPr>
          <a:lstStyle>
            <a:defPPr>
              <a:defRPr lang="en-US"/>
            </a:defPPr>
          </a:lstStyle>
          <a:p>
            <a:r>
              <a:rPr lang="en-US" sz="1000" dirty="0">
                <a:solidFill>
                  <a:srgbClr val="000000"/>
                </a:solidFill>
              </a:rPr>
              <a:t>Higher among Companies with US &amp; International Project Locations</a:t>
            </a:r>
          </a:p>
          <a:p>
            <a:r>
              <a:rPr lang="en-US" sz="1000" dirty="0">
                <a:solidFill>
                  <a:srgbClr val="000000"/>
                </a:solidFill>
              </a:rPr>
              <a:t>Higher among Companies with $250 Million or more in Total Capital Expenditure on Construction Activity</a:t>
            </a:r>
          </a:p>
        </p:txBody>
      </p:sp>
      <p:sp>
        <p:nvSpPr>
          <p:cNvPr id="13" name="TextBox 12"/>
          <p:cNvSpPr txBox="1"/>
          <p:nvPr/>
        </p:nvSpPr>
        <p:spPr>
          <a:xfrm>
            <a:off x="4930001" y="4354876"/>
            <a:ext cx="2328942" cy="553998"/>
          </a:xfrm>
          <a:prstGeom prst="rect">
            <a:avLst/>
          </a:prstGeom>
          <a:solidFill>
            <a:srgbClr val="D00D2D">
              <a:alpha val="40000"/>
            </a:srgbClr>
          </a:solidFill>
          <a:ln>
            <a:solidFill>
              <a:srgbClr val="EC5A24"/>
            </a:solidFill>
          </a:ln>
        </p:spPr>
        <p:txBody>
          <a:bodyPr wrap="square" rtlCol="0">
            <a:spAutoFit/>
          </a:bodyPr>
          <a:lstStyle>
            <a:defPPr>
              <a:defRPr lang="en-US"/>
            </a:defPPr>
          </a:lstStyle>
          <a:p>
            <a:r>
              <a:rPr lang="en-US" sz="1000" dirty="0">
                <a:solidFill>
                  <a:srgbClr val="000000"/>
                </a:solidFill>
              </a:rPr>
              <a:t>Higher among Companies  less than $250 Million </a:t>
            </a:r>
            <a:r>
              <a:rPr lang="en-US" sz="1000" dirty="0" err="1">
                <a:solidFill>
                  <a:srgbClr val="000000"/>
                </a:solidFill>
              </a:rPr>
              <a:t>iin</a:t>
            </a:r>
            <a:r>
              <a:rPr lang="en-US" sz="1000" dirty="0">
                <a:solidFill>
                  <a:srgbClr val="000000"/>
                </a:solidFill>
              </a:rPr>
              <a:t> Total Capital Expenditure on Construction Activity</a:t>
            </a:r>
          </a:p>
        </p:txBody>
      </p:sp>
      <p:cxnSp>
        <p:nvCxnSpPr>
          <p:cNvPr id="16" name="Straight Arrow Connector 15"/>
          <p:cNvCxnSpPr/>
          <p:nvPr/>
        </p:nvCxnSpPr>
        <p:spPr bwMode="auto">
          <a:xfrm flipH="1">
            <a:off x="3755080" y="4603959"/>
            <a:ext cx="896914" cy="486325"/>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Straight Arrow Connector 16"/>
          <p:cNvCxnSpPr/>
          <p:nvPr/>
        </p:nvCxnSpPr>
        <p:spPr bwMode="auto">
          <a:xfrm flipH="1">
            <a:off x="4482941" y="3422373"/>
            <a:ext cx="998686" cy="643916"/>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9" name="TextBox 18"/>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(n=72)</a:t>
            </a:r>
          </a:p>
        </p:txBody>
      </p:sp>
      <p:sp>
        <p:nvSpPr>
          <p:cNvPr id="21" name="Rectangle 20"/>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17</a:t>
            </a:fld>
            <a:endParaRPr lang="en-US" altLang="en-US" sz="1200" b="1" dirty="0">
              <a:solidFill>
                <a:srgbClr val="6D6D6D"/>
              </a:solidFill>
            </a:endParaRPr>
          </a:p>
        </p:txBody>
      </p:sp>
    </p:spTree>
    <p:extLst>
      <p:ext uri="{BB962C8B-B14F-4D97-AF65-F5344CB8AC3E}">
        <p14:creationId xmlns:p14="http://schemas.microsoft.com/office/powerpoint/2010/main" val="227412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0640" y="169863"/>
            <a:ext cx="7688263" cy="1101725"/>
          </a:xfrm>
        </p:spPr>
        <p:txBody>
          <a:bodyPr/>
          <a:lstStyle/>
          <a:p>
            <a:r>
              <a:rPr lang="en-US" b="1" dirty="0"/>
              <a:t>Typical Project vs. Best Performing Project</a:t>
            </a:r>
            <a:br>
              <a:rPr lang="en-US" dirty="0"/>
            </a:br>
            <a:endParaRPr lang="en-US" dirty="0"/>
          </a:p>
        </p:txBody>
      </p:sp>
      <p:sp>
        <p:nvSpPr>
          <p:cNvPr id="7" name="Content Placeholder 6"/>
          <p:cNvSpPr>
            <a:spLocks noGrp="1"/>
          </p:cNvSpPr>
          <p:nvPr>
            <p:ph idx="1"/>
          </p:nvPr>
        </p:nvSpPr>
        <p:spPr>
          <a:xfrm>
            <a:off x="2421320" y="2008015"/>
            <a:ext cx="6265480" cy="4050863"/>
          </a:xfrm>
        </p:spPr>
        <p:txBody>
          <a:bodyPr/>
          <a:lstStyle/>
          <a:p>
            <a:pPr marL="0" indent="0"/>
            <a:r>
              <a:rPr lang="en-US" sz="1800" dirty="0"/>
              <a:t>The following section presents findings from respondents who were were asked to compare past experiences and outcomes on a </a:t>
            </a:r>
            <a:r>
              <a:rPr lang="en-US" sz="1800" b="1" dirty="0"/>
              <a:t>Typical </a:t>
            </a:r>
            <a:r>
              <a:rPr lang="en-US" sz="1800" dirty="0"/>
              <a:t>Project to their </a:t>
            </a:r>
            <a:r>
              <a:rPr lang="en-US" sz="1800" b="1" dirty="0"/>
              <a:t>Best Performing </a:t>
            </a:r>
            <a:r>
              <a:rPr lang="en-US" sz="1800" dirty="0"/>
              <a:t>Project, both of which meet these criteria:</a:t>
            </a:r>
          </a:p>
          <a:p>
            <a:pPr lvl="0">
              <a:buFont typeface="Arial" panose="020B0604020202020204" pitchFamily="34" charset="0"/>
              <a:buChar char="•"/>
            </a:pPr>
            <a:r>
              <a:rPr lang="en-US" sz="1600" dirty="0"/>
              <a:t>In North America </a:t>
            </a:r>
          </a:p>
          <a:p>
            <a:pPr lvl="0">
              <a:buFont typeface="Arial" panose="020B0604020202020204" pitchFamily="34" charset="0"/>
              <a:buChar char="•"/>
            </a:pPr>
            <a:r>
              <a:rPr lang="en-US" sz="1600" dirty="0"/>
              <a:t>Completed at least one year, but no more than five years ago </a:t>
            </a:r>
          </a:p>
          <a:p>
            <a:pPr lvl="0">
              <a:buFont typeface="Arial" panose="020B0604020202020204" pitchFamily="34" charset="0"/>
              <a:buChar char="•"/>
            </a:pPr>
            <a:r>
              <a:rPr lang="en-US" sz="1600" dirty="0"/>
              <a:t>Construction cost of $10 million or more</a:t>
            </a:r>
          </a:p>
          <a:p>
            <a:pPr lvl="0">
              <a:buFont typeface="Arial" panose="020B0604020202020204" pitchFamily="34" charset="0"/>
              <a:buChar char="•"/>
            </a:pPr>
            <a:r>
              <a:rPr lang="en-US" sz="1600" dirty="0"/>
              <a:t>New construction or major renovation (not including smaller projects that focused on general wear and tear replacement such as flooring/carpeting replacement, painting, or seasonal damage control, such as repairing leaking roofs)</a:t>
            </a:r>
          </a:p>
          <a:p>
            <a:endParaRPr lang="en-US" sz="1400" dirty="0"/>
          </a:p>
        </p:txBody>
      </p:sp>
      <p:sp>
        <p:nvSpPr>
          <p:cNvPr id="4" name="Slide Number Placeholder 3"/>
          <p:cNvSpPr>
            <a:spLocks noGrp="1"/>
          </p:cNvSpPr>
          <p:nvPr>
            <p:ph type="sldNum" sz="quarter" idx="11"/>
          </p:nvPr>
        </p:nvSpPr>
        <p:spPr/>
        <p:txBody>
          <a:bodyPr/>
          <a:lstStyle/>
          <a:p>
            <a:pPr>
              <a:defRPr/>
            </a:pPr>
            <a:fld id="{63A5F5BA-B611-467B-9A66-E778C0865C15}" type="slidenum">
              <a:rPr lang="en-US" altLang="en-US" smtClean="0"/>
              <a:pPr>
                <a:defRPr/>
              </a:pPr>
              <a:t>18</a:t>
            </a:fld>
            <a:endParaRPr lang="en-US" altLang="en-US" dirty="0"/>
          </a:p>
        </p:txBody>
      </p:sp>
    </p:spTree>
    <p:extLst>
      <p:ext uri="{BB962C8B-B14F-4D97-AF65-F5344CB8AC3E}">
        <p14:creationId xmlns:p14="http://schemas.microsoft.com/office/powerpoint/2010/main" val="1477429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0640" y="169863"/>
            <a:ext cx="7688263" cy="1101725"/>
          </a:xfrm>
        </p:spPr>
        <p:txBody>
          <a:bodyPr/>
          <a:lstStyle/>
          <a:p>
            <a:r>
              <a:rPr lang="en-US" b="1" dirty="0"/>
              <a:t>Typical Project vs. Best Performing Project</a:t>
            </a:r>
            <a:br>
              <a:rPr lang="en-US" dirty="0"/>
            </a:br>
            <a:endParaRPr lang="en-US" dirty="0"/>
          </a:p>
        </p:txBody>
      </p:sp>
      <p:sp>
        <p:nvSpPr>
          <p:cNvPr id="7" name="Content Placeholder 6"/>
          <p:cNvSpPr>
            <a:spLocks noGrp="1"/>
          </p:cNvSpPr>
          <p:nvPr>
            <p:ph idx="1"/>
          </p:nvPr>
        </p:nvSpPr>
        <p:spPr>
          <a:xfrm>
            <a:off x="2421319" y="2028082"/>
            <a:ext cx="6336826" cy="4050863"/>
          </a:xfrm>
        </p:spPr>
        <p:txBody>
          <a:bodyPr/>
          <a:lstStyle/>
          <a:p>
            <a:pPr marL="0" indent="0"/>
            <a:r>
              <a:rPr lang="en-US" kern="1200" dirty="0"/>
              <a:t>Performance Comparison:</a:t>
            </a:r>
            <a:endParaRPr lang="en-US" dirty="0"/>
          </a:p>
          <a:p>
            <a:pPr>
              <a:buFont typeface="Arial" panose="020B0604020202020204" pitchFamily="34" charset="0"/>
              <a:buChar char="•"/>
            </a:pPr>
            <a:r>
              <a:rPr lang="en-US" sz="1400" i="1" dirty="0"/>
              <a:t>Schedule Performance</a:t>
            </a:r>
          </a:p>
          <a:p>
            <a:pPr>
              <a:buFont typeface="Arial" panose="020B0604020202020204" pitchFamily="34" charset="0"/>
              <a:buChar char="•"/>
            </a:pPr>
            <a:r>
              <a:rPr lang="en-US" sz="1400" i="1" dirty="0"/>
              <a:t>Cost/Budget Control Performance</a:t>
            </a:r>
          </a:p>
          <a:p>
            <a:pPr>
              <a:buFont typeface="Arial" panose="020B0604020202020204" pitchFamily="34" charset="0"/>
              <a:buChar char="•"/>
            </a:pPr>
            <a:r>
              <a:rPr lang="en-US" sz="1400" i="1" dirty="0"/>
              <a:t>Quality Performance</a:t>
            </a:r>
          </a:p>
          <a:p>
            <a:pPr>
              <a:buFont typeface="Arial" panose="020B0604020202020204" pitchFamily="34" charset="0"/>
              <a:buChar char="•"/>
            </a:pPr>
            <a:r>
              <a:rPr lang="en-US" sz="1400" i="1" dirty="0"/>
              <a:t>Safety Performance</a:t>
            </a:r>
          </a:p>
          <a:p>
            <a:pPr marL="0" lvl="0" indent="0"/>
            <a:r>
              <a:rPr lang="en-US" kern="1200" dirty="0"/>
              <a:t>Influential Factors on Performance:</a:t>
            </a:r>
            <a:endParaRPr lang="en-US" dirty="0"/>
          </a:p>
          <a:p>
            <a:pPr>
              <a:buFont typeface="Arial" panose="020B0604020202020204" pitchFamily="34" charset="0"/>
              <a:buChar char="•"/>
            </a:pPr>
            <a:r>
              <a:rPr lang="en-US" sz="1400" i="1" dirty="0"/>
              <a:t>Team Dynamics</a:t>
            </a:r>
          </a:p>
          <a:p>
            <a:pPr>
              <a:buFont typeface="Arial" panose="020B0604020202020204" pitchFamily="34" charset="0"/>
              <a:buChar char="•"/>
            </a:pPr>
            <a:r>
              <a:rPr lang="en-US" sz="1400" i="1" dirty="0"/>
              <a:t>Project Delivery, Contracts</a:t>
            </a:r>
          </a:p>
          <a:p>
            <a:pPr>
              <a:buFont typeface="Arial" panose="020B0604020202020204" pitchFamily="34" charset="0"/>
              <a:buChar char="•"/>
            </a:pPr>
            <a:r>
              <a:rPr lang="en-US" sz="1400" i="1" dirty="0"/>
              <a:t>Operating Methods</a:t>
            </a:r>
          </a:p>
          <a:p>
            <a:pPr lvl="0">
              <a:buFont typeface="Arial" panose="020B0604020202020204" pitchFamily="34" charset="0"/>
              <a:buChar char="•"/>
            </a:pPr>
            <a:r>
              <a:rPr lang="en-US" sz="1400" i="1" dirty="0"/>
              <a:t>Single Factor That Most Contributes to a Best Performing Project</a:t>
            </a:r>
          </a:p>
          <a:p>
            <a:pPr>
              <a:buFont typeface="Arial" panose="020B0604020202020204" pitchFamily="34" charset="0"/>
              <a:buChar char="•"/>
            </a:pPr>
            <a:endParaRPr lang="en-US" sz="1800" i="1" dirty="0"/>
          </a:p>
          <a:p>
            <a:endParaRPr lang="en-US" sz="1400" dirty="0"/>
          </a:p>
        </p:txBody>
      </p:sp>
      <p:sp>
        <p:nvSpPr>
          <p:cNvPr id="4" name="Slide Number Placeholder 3"/>
          <p:cNvSpPr>
            <a:spLocks noGrp="1"/>
          </p:cNvSpPr>
          <p:nvPr>
            <p:ph type="sldNum" sz="quarter" idx="11"/>
          </p:nvPr>
        </p:nvSpPr>
        <p:spPr/>
        <p:txBody>
          <a:bodyPr/>
          <a:lstStyle/>
          <a:p>
            <a:pPr>
              <a:defRPr/>
            </a:pPr>
            <a:fld id="{63A5F5BA-B611-467B-9A66-E778C0865C15}" type="slidenum">
              <a:rPr lang="en-US" altLang="en-US" smtClean="0"/>
              <a:pPr>
                <a:defRPr/>
              </a:pPr>
              <a:t>19</a:t>
            </a:fld>
            <a:endParaRPr lang="en-US" altLang="en-US" dirty="0"/>
          </a:p>
        </p:txBody>
      </p:sp>
      <p:sp>
        <p:nvSpPr>
          <p:cNvPr id="2" name="Rectangle 1"/>
          <p:cNvSpPr/>
          <p:nvPr/>
        </p:nvSpPr>
        <p:spPr>
          <a:xfrm>
            <a:off x="2425092" y="2395747"/>
            <a:ext cx="4451208" cy="380368"/>
          </a:xfrm>
          <a:prstGeom prst="rect">
            <a:avLst/>
          </a:prstGeom>
          <a:ln w="38100">
            <a:solidFill>
              <a:schemeClr val="accent1"/>
            </a:solidFill>
          </a:ln>
          <a:effectLst>
            <a:outerShdw blurRad="50800" dist="38100" dir="2700000" algn="tl" rotWithShape="0">
              <a:prstClr val="black">
                <a:alpha val="40000"/>
              </a:prstClr>
            </a:outerShdw>
          </a:effectLst>
        </p:spPr>
        <p:txBody>
          <a:bodyPr wrap="square" rtlCol="0" anchor="ctr">
            <a:spAutoFit/>
          </a:bodyPr>
          <a:lstStyle/>
          <a:p>
            <a:pPr algn="ctr" fontAlgn="base">
              <a:spcAft>
                <a:spcPct val="0"/>
              </a:spcAft>
            </a:pPr>
            <a:endParaRPr lang="en-US" sz="900" dirty="0">
              <a:solidFill>
                <a:srgbClr val="595959"/>
              </a:solidFill>
            </a:endParaRPr>
          </a:p>
        </p:txBody>
      </p:sp>
    </p:spTree>
    <p:extLst>
      <p:ext uri="{BB962C8B-B14F-4D97-AF65-F5344CB8AC3E}">
        <p14:creationId xmlns:p14="http://schemas.microsoft.com/office/powerpoint/2010/main" val="759921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Table of Contents</a:t>
            </a:r>
            <a:br>
              <a:rPr lang="en-US" b="1" dirty="0"/>
            </a:br>
            <a:endParaRPr lang="en-US" dirty="0"/>
          </a:p>
        </p:txBody>
      </p:sp>
      <p:sp>
        <p:nvSpPr>
          <p:cNvPr id="4" name="Slide Number Placeholder 3"/>
          <p:cNvSpPr>
            <a:spLocks noGrp="1"/>
          </p:cNvSpPr>
          <p:nvPr>
            <p:ph type="sldNum" sz="quarter" idx="11"/>
          </p:nvPr>
        </p:nvSpPr>
        <p:spPr/>
        <p:txBody>
          <a:bodyPr/>
          <a:lstStyle/>
          <a:p>
            <a:pPr>
              <a:defRPr/>
            </a:pPr>
            <a:fld id="{D8FD8440-333A-4B42-865A-84EEEF1C90B1}" type="slidenum">
              <a:rPr lang="en-US" altLang="en-US" smtClean="0"/>
              <a:pPr>
                <a:defRPr/>
              </a:pPr>
              <a:t>2</a:t>
            </a:fld>
            <a:endParaRPr lang="en-US" altLang="en-US" dirty="0"/>
          </a:p>
        </p:txBody>
      </p:sp>
      <p:sp>
        <p:nvSpPr>
          <p:cNvPr id="5" name="Title 1"/>
          <p:cNvSpPr txBox="1">
            <a:spLocks/>
          </p:cNvSpPr>
          <p:nvPr/>
        </p:nvSpPr>
        <p:spPr bwMode="auto">
          <a:xfrm>
            <a:off x="2178919" y="1470345"/>
            <a:ext cx="6392862" cy="460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595959"/>
                </a:solidFill>
                <a:latin typeface="+mj-lt"/>
                <a:ea typeface="+mj-ea"/>
                <a:cs typeface="+mj-cs"/>
              </a:defRPr>
            </a:lvl1pPr>
            <a:lvl2pPr algn="l" rtl="0" eaLnBrk="0" fontAlgn="base" hangingPunct="0">
              <a:spcBef>
                <a:spcPct val="0"/>
              </a:spcBef>
              <a:spcAft>
                <a:spcPct val="0"/>
              </a:spcAft>
              <a:defRPr sz="2400">
                <a:solidFill>
                  <a:srgbClr val="595959"/>
                </a:solidFill>
                <a:latin typeface="Arial" charset="0"/>
                <a:ea typeface="ＭＳ Ｐゴシック" charset="0"/>
                <a:cs typeface="Arial" charset="0"/>
              </a:defRPr>
            </a:lvl2pPr>
            <a:lvl3pPr algn="l" rtl="0" eaLnBrk="0" fontAlgn="base" hangingPunct="0">
              <a:spcBef>
                <a:spcPct val="0"/>
              </a:spcBef>
              <a:spcAft>
                <a:spcPct val="0"/>
              </a:spcAft>
              <a:defRPr sz="2400">
                <a:solidFill>
                  <a:srgbClr val="595959"/>
                </a:solidFill>
                <a:latin typeface="Arial" charset="0"/>
                <a:ea typeface="ＭＳ Ｐゴシック" charset="0"/>
                <a:cs typeface="Arial" charset="0"/>
              </a:defRPr>
            </a:lvl3pPr>
            <a:lvl4pPr algn="l" rtl="0" eaLnBrk="0" fontAlgn="base" hangingPunct="0">
              <a:spcBef>
                <a:spcPct val="0"/>
              </a:spcBef>
              <a:spcAft>
                <a:spcPct val="0"/>
              </a:spcAft>
              <a:defRPr sz="2400">
                <a:solidFill>
                  <a:srgbClr val="595959"/>
                </a:solidFill>
                <a:latin typeface="Arial" charset="0"/>
                <a:ea typeface="ＭＳ Ｐゴシック" charset="0"/>
                <a:cs typeface="Arial" charset="0"/>
              </a:defRPr>
            </a:lvl4pPr>
            <a:lvl5pPr algn="l" rtl="0" eaLnBrk="0" fontAlgn="base" hangingPunct="0">
              <a:spcBef>
                <a:spcPct val="0"/>
              </a:spcBef>
              <a:spcAft>
                <a:spcPct val="0"/>
              </a:spcAft>
              <a:defRPr sz="2400">
                <a:solidFill>
                  <a:srgbClr val="595959"/>
                </a:solidFill>
                <a:latin typeface="Arial" charset="0"/>
                <a:ea typeface="ＭＳ Ｐゴシック" charset="0"/>
                <a:cs typeface="Arial" charset="0"/>
              </a:defRPr>
            </a:lvl5pPr>
            <a:lvl6pPr marL="457200" algn="l" rtl="0" fontAlgn="base">
              <a:spcBef>
                <a:spcPct val="0"/>
              </a:spcBef>
              <a:spcAft>
                <a:spcPct val="0"/>
              </a:spcAft>
              <a:defRPr sz="2400">
                <a:solidFill>
                  <a:srgbClr val="595959"/>
                </a:solidFill>
                <a:latin typeface="Arial" charset="0"/>
                <a:ea typeface="ＭＳ Ｐゴシック" charset="0"/>
                <a:cs typeface="Arial" charset="0"/>
              </a:defRPr>
            </a:lvl6pPr>
            <a:lvl7pPr marL="914400" algn="l" rtl="0" fontAlgn="base">
              <a:spcBef>
                <a:spcPct val="0"/>
              </a:spcBef>
              <a:spcAft>
                <a:spcPct val="0"/>
              </a:spcAft>
              <a:defRPr sz="2400">
                <a:solidFill>
                  <a:srgbClr val="595959"/>
                </a:solidFill>
                <a:latin typeface="Arial" charset="0"/>
                <a:ea typeface="ＭＳ Ｐゴシック" charset="0"/>
                <a:cs typeface="Arial" charset="0"/>
              </a:defRPr>
            </a:lvl7pPr>
            <a:lvl8pPr marL="1371600" algn="l" rtl="0" fontAlgn="base">
              <a:spcBef>
                <a:spcPct val="0"/>
              </a:spcBef>
              <a:spcAft>
                <a:spcPct val="0"/>
              </a:spcAft>
              <a:defRPr sz="2400">
                <a:solidFill>
                  <a:srgbClr val="595959"/>
                </a:solidFill>
                <a:latin typeface="Arial" charset="0"/>
                <a:ea typeface="ＭＳ Ｐゴシック" charset="0"/>
                <a:cs typeface="Arial" charset="0"/>
              </a:defRPr>
            </a:lvl8pPr>
            <a:lvl9pPr marL="1828800" algn="l" rtl="0" fontAlgn="base">
              <a:spcBef>
                <a:spcPct val="0"/>
              </a:spcBef>
              <a:spcAft>
                <a:spcPct val="0"/>
              </a:spcAft>
              <a:defRPr sz="2400">
                <a:solidFill>
                  <a:srgbClr val="595959"/>
                </a:solidFill>
                <a:latin typeface="Arial" charset="0"/>
                <a:ea typeface="ＭＳ Ｐゴシック" charset="0"/>
                <a:cs typeface="Arial" charset="0"/>
              </a:defRPr>
            </a:lvl9pPr>
          </a:lstStyle>
          <a:p>
            <a:pPr lvl="1" indent="-173038">
              <a:lnSpc>
                <a:spcPts val="1400"/>
              </a:lnSpc>
              <a:spcBef>
                <a:spcPct val="55000"/>
              </a:spcBef>
              <a:buFont typeface="Wingdings" pitchFamily="2" charset="2"/>
              <a:buChar char="§"/>
            </a:pPr>
            <a:r>
              <a:rPr lang="en-US" sz="1400" b="1" dirty="0"/>
              <a:t>Objectives and Methodology</a:t>
            </a:r>
          </a:p>
          <a:p>
            <a:pPr lvl="1" indent="-173038">
              <a:lnSpc>
                <a:spcPts val="1400"/>
              </a:lnSpc>
              <a:spcBef>
                <a:spcPct val="55000"/>
              </a:spcBef>
              <a:buFont typeface="Wingdings" pitchFamily="2" charset="2"/>
              <a:buChar char="§"/>
            </a:pPr>
            <a:r>
              <a:rPr lang="en-US" sz="1400" b="1" dirty="0"/>
              <a:t>Executive Summary </a:t>
            </a:r>
          </a:p>
          <a:p>
            <a:pPr lvl="1" indent="-173038">
              <a:lnSpc>
                <a:spcPts val="1400"/>
              </a:lnSpc>
              <a:spcBef>
                <a:spcPct val="55000"/>
              </a:spcBef>
              <a:buFont typeface="Wingdings" pitchFamily="2" charset="2"/>
              <a:buChar char="§"/>
            </a:pPr>
            <a:r>
              <a:rPr lang="en-US" sz="1400" b="1" dirty="0"/>
              <a:t>Research Findings </a:t>
            </a:r>
          </a:p>
          <a:p>
            <a:pPr lvl="2" indent="-173038">
              <a:lnSpc>
                <a:spcPts val="1400"/>
              </a:lnSpc>
              <a:spcBef>
                <a:spcPct val="55000"/>
              </a:spcBef>
              <a:buFont typeface="Arial" panose="020B0604020202020204" pitchFamily="34" charset="0"/>
              <a:buChar char="•"/>
            </a:pPr>
            <a:r>
              <a:rPr lang="en-US" sz="1200" dirty="0"/>
              <a:t>Owner Definition of Value</a:t>
            </a:r>
          </a:p>
          <a:p>
            <a:pPr lvl="2" indent="-173038">
              <a:lnSpc>
                <a:spcPts val="1400"/>
              </a:lnSpc>
              <a:spcBef>
                <a:spcPct val="55000"/>
              </a:spcBef>
              <a:buFont typeface="Arial" panose="020B0604020202020204" pitchFamily="34" charset="0"/>
              <a:buChar char="•"/>
            </a:pPr>
            <a:r>
              <a:rPr lang="en-US" sz="1200" dirty="0"/>
              <a:t>Performance Comparison Between Typical and Best Performing Project</a:t>
            </a:r>
            <a:r>
              <a:rPr lang="en-US" sz="1050" dirty="0"/>
              <a:t>:</a:t>
            </a:r>
          </a:p>
          <a:p>
            <a:pPr lvl="3" indent="-173038">
              <a:lnSpc>
                <a:spcPts val="1200"/>
              </a:lnSpc>
              <a:spcBef>
                <a:spcPct val="55000"/>
              </a:spcBef>
              <a:buFont typeface="Courier New" panose="02070309020205020404" pitchFamily="49" charset="0"/>
              <a:buChar char="o"/>
            </a:pPr>
            <a:r>
              <a:rPr lang="en-US" sz="1050" i="1" dirty="0"/>
              <a:t>Schedule Performance</a:t>
            </a:r>
          </a:p>
          <a:p>
            <a:pPr lvl="3" indent="-173038">
              <a:lnSpc>
                <a:spcPts val="1200"/>
              </a:lnSpc>
              <a:spcBef>
                <a:spcPct val="55000"/>
              </a:spcBef>
              <a:buFont typeface="Courier New" panose="02070309020205020404" pitchFamily="49" charset="0"/>
              <a:buChar char="o"/>
            </a:pPr>
            <a:r>
              <a:rPr lang="en-US" sz="1050" i="1" dirty="0"/>
              <a:t>Cost/Budget Control Performance</a:t>
            </a:r>
          </a:p>
          <a:p>
            <a:pPr lvl="3" indent="-173038">
              <a:lnSpc>
                <a:spcPts val="1200"/>
              </a:lnSpc>
              <a:spcBef>
                <a:spcPct val="55000"/>
              </a:spcBef>
              <a:buFont typeface="Courier New" panose="02070309020205020404" pitchFamily="49" charset="0"/>
              <a:buChar char="o"/>
            </a:pPr>
            <a:r>
              <a:rPr lang="en-US" sz="1050" i="1" dirty="0"/>
              <a:t>Quality Performance</a:t>
            </a:r>
          </a:p>
          <a:p>
            <a:pPr lvl="3" indent="-173038">
              <a:lnSpc>
                <a:spcPts val="1200"/>
              </a:lnSpc>
              <a:spcBef>
                <a:spcPct val="55000"/>
              </a:spcBef>
              <a:buFont typeface="Courier New" panose="02070309020205020404" pitchFamily="49" charset="0"/>
              <a:buChar char="o"/>
            </a:pPr>
            <a:r>
              <a:rPr lang="en-US" sz="1050" i="1" dirty="0"/>
              <a:t>Safety Performance </a:t>
            </a:r>
          </a:p>
          <a:p>
            <a:pPr marL="1027112" lvl="2" indent="-285750">
              <a:lnSpc>
                <a:spcPts val="1600"/>
              </a:lnSpc>
              <a:spcBef>
                <a:spcPct val="55000"/>
              </a:spcBef>
              <a:buFont typeface="Arial" panose="020B0604020202020204" pitchFamily="34" charset="0"/>
              <a:buChar char="•"/>
            </a:pPr>
            <a:r>
              <a:rPr lang="en-US" sz="1200" dirty="0"/>
              <a:t>Factors That Influence Performance</a:t>
            </a:r>
            <a:endParaRPr lang="en-US" sz="1050" dirty="0"/>
          </a:p>
          <a:p>
            <a:pPr lvl="3" indent="-173038">
              <a:lnSpc>
                <a:spcPts val="1200"/>
              </a:lnSpc>
              <a:spcBef>
                <a:spcPct val="55000"/>
              </a:spcBef>
              <a:buFont typeface="Courier New" panose="02070309020205020404" pitchFamily="49" charset="0"/>
              <a:buChar char="o"/>
            </a:pPr>
            <a:r>
              <a:rPr lang="en-US" sz="1050" i="1" dirty="0"/>
              <a:t>Team Dynamics</a:t>
            </a:r>
          </a:p>
          <a:p>
            <a:pPr lvl="3" indent="-173038">
              <a:lnSpc>
                <a:spcPts val="1200"/>
              </a:lnSpc>
              <a:spcBef>
                <a:spcPct val="55000"/>
              </a:spcBef>
              <a:buFont typeface="Courier New" panose="02070309020205020404" pitchFamily="49" charset="0"/>
              <a:buChar char="o"/>
            </a:pPr>
            <a:r>
              <a:rPr lang="en-US" sz="1050" i="1" dirty="0"/>
              <a:t>Project Delivery, Contracts</a:t>
            </a:r>
          </a:p>
          <a:p>
            <a:pPr lvl="3" indent="-173038">
              <a:lnSpc>
                <a:spcPts val="1200"/>
              </a:lnSpc>
              <a:spcBef>
                <a:spcPct val="55000"/>
              </a:spcBef>
              <a:buFont typeface="Courier New" panose="02070309020205020404" pitchFamily="49" charset="0"/>
              <a:buChar char="o"/>
            </a:pPr>
            <a:r>
              <a:rPr lang="en-US" sz="1050" i="1" dirty="0"/>
              <a:t>Operating Methods</a:t>
            </a:r>
          </a:p>
          <a:p>
            <a:pPr lvl="3" indent="-173038">
              <a:lnSpc>
                <a:spcPts val="1200"/>
              </a:lnSpc>
              <a:spcBef>
                <a:spcPct val="55000"/>
              </a:spcBef>
              <a:buFont typeface="Courier New" panose="02070309020205020404" pitchFamily="49" charset="0"/>
              <a:buChar char="o"/>
            </a:pPr>
            <a:r>
              <a:rPr lang="en-US" sz="1050" i="1" dirty="0"/>
              <a:t>Single Factor That Most Contributes to a Best Performing Project</a:t>
            </a:r>
          </a:p>
          <a:p>
            <a:pPr lvl="1" indent="-173038">
              <a:lnSpc>
                <a:spcPts val="1400"/>
              </a:lnSpc>
              <a:spcBef>
                <a:spcPct val="55000"/>
              </a:spcBef>
              <a:buFont typeface="Wingdings" pitchFamily="2" charset="2"/>
              <a:buChar char="§"/>
            </a:pPr>
            <a:r>
              <a:rPr lang="en-US" sz="1400" b="1" dirty="0"/>
              <a:t>High Intensity Versus Low Intensity Users of Operating Methods</a:t>
            </a:r>
          </a:p>
          <a:p>
            <a:pPr lvl="1" indent="-173038">
              <a:lnSpc>
                <a:spcPts val="1400"/>
              </a:lnSpc>
              <a:spcBef>
                <a:spcPct val="55000"/>
              </a:spcBef>
              <a:buFont typeface="Wingdings" pitchFamily="2" charset="2"/>
              <a:buChar char="§"/>
            </a:pPr>
            <a:r>
              <a:rPr lang="en-US" sz="1400" b="1" dirty="0"/>
              <a:t>Observations and Conclusions </a:t>
            </a:r>
          </a:p>
          <a:p>
            <a:pPr lvl="1" indent="-173038">
              <a:lnSpc>
                <a:spcPts val="1400"/>
              </a:lnSpc>
              <a:spcBef>
                <a:spcPct val="55000"/>
              </a:spcBef>
              <a:buFont typeface="Wingdings" pitchFamily="2" charset="2"/>
              <a:buChar char="§"/>
            </a:pPr>
            <a:r>
              <a:rPr lang="en-US" sz="1400" b="1" dirty="0"/>
              <a:t>Respondent Profile </a:t>
            </a:r>
          </a:p>
          <a:p>
            <a:pPr lvl="1" indent="-173038">
              <a:lnSpc>
                <a:spcPts val="1400"/>
              </a:lnSpc>
              <a:spcBef>
                <a:spcPct val="55000"/>
              </a:spcBef>
              <a:buFont typeface="Wingdings" pitchFamily="2" charset="2"/>
              <a:buChar char="§"/>
            </a:pPr>
            <a:r>
              <a:rPr lang="en-US" sz="1400" b="1" dirty="0"/>
              <a:t>Acknowledgements, Resources, Contacts</a:t>
            </a:r>
          </a:p>
          <a:p>
            <a:pPr>
              <a:defRPr/>
            </a:pPr>
            <a:endParaRPr lang="en-US" sz="3200" b="1" kern="0" dirty="0"/>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500" t="77879" r="8137" b="14606"/>
          <a:stretch/>
        </p:blipFill>
        <p:spPr bwMode="auto">
          <a:xfrm>
            <a:off x="533400" y="6547493"/>
            <a:ext cx="3733800" cy="23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1524818"/>
      </p:ext>
    </p:extLst>
  </p:cSld>
  <p:clrMapOvr>
    <a:masterClrMapping/>
  </p:clrMapOvr>
  <mc:AlternateContent xmlns:mc="http://schemas.openxmlformats.org/markup-compatibility/2006" xmlns:p14="http://schemas.microsoft.com/office/powerpoint/2010/main">
    <mc:Choice Requires="p14">
      <p:transition p14:dur="250">
        <p:randomBar/>
      </p:transition>
    </mc:Choice>
    <mc:Fallback xmlns="">
      <p:transition>
        <p:randomBa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1371600"/>
            <a:ext cx="8991600" cy="5467528"/>
            <a:chOff x="0" y="1371600"/>
            <a:chExt cx="8991600" cy="5467528"/>
          </a:xfrm>
        </p:grpSpPr>
        <p:sp>
          <p:nvSpPr>
            <p:cNvPr id="25" name="Rectangle 24"/>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28"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Rectangle 28"/>
          <p:cNvSpPr/>
          <p:nvPr/>
        </p:nvSpPr>
        <p:spPr bwMode="auto">
          <a:xfrm>
            <a:off x="193830" y="2409198"/>
            <a:ext cx="8628996" cy="389959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0" name="Text Box 3"/>
          <p:cNvSpPr txBox="1">
            <a:spLocks noChangeArrowheads="1"/>
          </p:cNvSpPr>
          <p:nvPr/>
        </p:nvSpPr>
        <p:spPr bwMode="auto">
          <a:xfrm>
            <a:off x="270640" y="433410"/>
            <a:ext cx="8462963" cy="738664"/>
          </a:xfrm>
          <a:prstGeom prst="rect">
            <a:avLst/>
          </a:prstGeom>
          <a:noFill/>
          <a:ln w="12700">
            <a:noFill/>
            <a:miter lim="800000"/>
            <a:headEnd/>
            <a:tailEnd/>
          </a:ln>
          <a:effectLst/>
        </p:spPr>
        <p:txBody>
          <a:bodyPr>
            <a:spAutoFit/>
          </a:bodyPr>
          <a:lstStyle>
            <a:defPPr>
              <a:defRPr lang="en-US"/>
            </a:defPPr>
            <a:lvl1pPr fontAlgn="base">
              <a:spcBef>
                <a:spcPts val="1000"/>
              </a:spcBef>
              <a:spcAft>
                <a:spcPct val="0"/>
              </a:spcAft>
              <a:defRPr sz="2400">
                <a:solidFill>
                  <a:srgbClr val="595959"/>
                </a:solidFill>
              </a:defRPr>
            </a:lvl1pPr>
          </a:lstStyle>
          <a:p>
            <a:r>
              <a:rPr lang="en-US" b="1" dirty="0"/>
              <a:t>Typical vs. Best Performing:                                        </a:t>
            </a:r>
            <a:r>
              <a:rPr lang="en-US" sz="1800" dirty="0"/>
              <a:t>Variance of Original Schedule When Budget Allocated and Final Schedule</a:t>
            </a:r>
            <a:endParaRPr lang="en-US" dirty="0"/>
          </a:p>
        </p:txBody>
      </p:sp>
      <p:graphicFrame>
        <p:nvGraphicFramePr>
          <p:cNvPr id="26" name="Chart 25"/>
          <p:cNvGraphicFramePr/>
          <p:nvPr>
            <p:extLst>
              <p:ext uri="{D42A27DB-BD31-4B8C-83A1-F6EECF244321}">
                <p14:modId xmlns:p14="http://schemas.microsoft.com/office/powerpoint/2010/main" val="1310555953"/>
              </p:ext>
            </p:extLst>
          </p:nvPr>
        </p:nvGraphicFramePr>
        <p:xfrm>
          <a:off x="2708901" y="2604109"/>
          <a:ext cx="4219121" cy="3804904"/>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p:cNvSpPr/>
          <p:nvPr/>
        </p:nvSpPr>
        <p:spPr>
          <a:xfrm>
            <a:off x="457200" y="6347780"/>
            <a:ext cx="6455664" cy="369332"/>
          </a:xfrm>
          <a:prstGeom prst="rect">
            <a:avLst/>
          </a:prstGeom>
        </p:spPr>
        <p:txBody>
          <a:bodyPr wrap="square">
            <a:spAutoFit/>
          </a:bodyPr>
          <a:lstStyle/>
          <a:p>
            <a:pPr fontAlgn="base">
              <a:spcAft>
                <a:spcPct val="0"/>
              </a:spcAft>
            </a:pPr>
            <a:r>
              <a:rPr lang="en-US" sz="900" dirty="0">
                <a:solidFill>
                  <a:srgbClr val="595959"/>
                </a:solidFill>
              </a:rPr>
              <a:t>B5. Considering these same specific projects, how did the final schedule compare to the original schedule expected when the budget was originally allocated? </a:t>
            </a:r>
          </a:p>
        </p:txBody>
      </p:sp>
      <p:sp>
        <p:nvSpPr>
          <p:cNvPr id="11" name="TextBox 10"/>
          <p:cNvSpPr txBox="1"/>
          <p:nvPr/>
        </p:nvSpPr>
        <p:spPr>
          <a:xfrm>
            <a:off x="1040722" y="3052345"/>
            <a:ext cx="1571264" cy="276999"/>
          </a:xfrm>
          <a:prstGeom prst="rect">
            <a:avLst/>
          </a:prstGeom>
          <a:noFill/>
        </p:spPr>
        <p:txBody>
          <a:bodyPr wrap="none" rtlCol="0">
            <a:spAutoFit/>
          </a:bodyPr>
          <a:lstStyle/>
          <a:p>
            <a:r>
              <a:rPr lang="en-US" sz="1200" b="1" i="1" dirty="0">
                <a:solidFill>
                  <a:srgbClr val="00B050"/>
                </a:solidFill>
              </a:rPr>
              <a:t>Ahead of Schedule</a:t>
            </a:r>
          </a:p>
        </p:txBody>
      </p:sp>
      <p:sp>
        <p:nvSpPr>
          <p:cNvPr id="14" name="TextBox 13"/>
          <p:cNvSpPr txBox="1"/>
          <p:nvPr/>
        </p:nvSpPr>
        <p:spPr>
          <a:xfrm>
            <a:off x="1174532" y="5115714"/>
            <a:ext cx="1435008" cy="276999"/>
          </a:xfrm>
          <a:prstGeom prst="rect">
            <a:avLst/>
          </a:prstGeom>
          <a:noFill/>
        </p:spPr>
        <p:txBody>
          <a:bodyPr wrap="none" rtlCol="0">
            <a:spAutoFit/>
          </a:bodyPr>
          <a:lstStyle/>
          <a:p>
            <a:r>
              <a:rPr lang="en-US" sz="1200" b="1" i="1" dirty="0">
                <a:solidFill>
                  <a:schemeClr val="accent1"/>
                </a:solidFill>
              </a:rPr>
              <a:t>Behind Schedule</a:t>
            </a:r>
          </a:p>
        </p:txBody>
      </p:sp>
      <p:sp>
        <p:nvSpPr>
          <p:cNvPr id="9" name="Text Box 7"/>
          <p:cNvSpPr txBox="1">
            <a:spLocks noChangeArrowheads="1"/>
          </p:cNvSpPr>
          <p:nvPr/>
        </p:nvSpPr>
        <p:spPr bwMode="auto">
          <a:xfrm>
            <a:off x="232235" y="1393535"/>
            <a:ext cx="8668993" cy="830997"/>
          </a:xfrm>
          <a:prstGeom prst="rect">
            <a:avLst/>
          </a:prstGeom>
          <a:noFill/>
          <a:ln>
            <a:noFill/>
          </a:ln>
          <a:extLst/>
        </p:spPr>
        <p:txBody>
          <a:bodyPr wrap="square">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buFont typeface="Wingdings" panose="05000000000000000000" pitchFamily="2" charset="2"/>
              <a:buChar char="§"/>
              <a:defRPr/>
            </a:pPr>
            <a:r>
              <a:rPr lang="en-US" sz="1200" b="0" i="0" dirty="0"/>
              <a:t>The majority of </a:t>
            </a:r>
            <a:r>
              <a:rPr lang="en-US" sz="1200" i="0" dirty="0"/>
              <a:t>Typical Projects </a:t>
            </a:r>
            <a:r>
              <a:rPr lang="en-US" sz="1200" b="0" i="0" dirty="0"/>
              <a:t>(61%) come in behind schedule in terms of the variance between the original schedule when budget is allocated and the final schedule.</a:t>
            </a:r>
          </a:p>
          <a:p>
            <a:pPr eaLnBrk="0" hangingPunct="0">
              <a:buFont typeface="Wingdings" panose="05000000000000000000" pitchFamily="2" charset="2"/>
              <a:buChar char="§"/>
              <a:defRPr/>
            </a:pPr>
            <a:r>
              <a:rPr lang="en-US" sz="1200" b="0" i="0" dirty="0"/>
              <a:t>The majority of </a:t>
            </a:r>
            <a:r>
              <a:rPr lang="en-US" sz="1200" i="0" dirty="0"/>
              <a:t>Best Performing Projects </a:t>
            </a:r>
            <a:r>
              <a:rPr lang="en-US" sz="1200" b="0" i="0" dirty="0"/>
              <a:t>(79%) come in either on schedule or ahead of schedule.</a:t>
            </a:r>
          </a:p>
          <a:p>
            <a:pPr eaLnBrk="0" hangingPunct="0">
              <a:buFont typeface="Wingdings" panose="05000000000000000000" pitchFamily="2" charset="2"/>
              <a:buChar char="§"/>
              <a:defRPr/>
            </a:pPr>
            <a:r>
              <a:rPr lang="en-US" sz="1200" b="0" i="0" dirty="0"/>
              <a:t>There are no significant variations by location of project or capital construction activity.</a:t>
            </a:r>
          </a:p>
        </p:txBody>
      </p:sp>
      <p:sp>
        <p:nvSpPr>
          <p:cNvPr id="30" name="TextBox 29"/>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31" name="Rectangle 30"/>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20</a:t>
            </a:fld>
            <a:endParaRPr lang="en-US" altLang="en-US" sz="1200" b="1" dirty="0">
              <a:solidFill>
                <a:srgbClr val="6D6D6D"/>
              </a:solidFill>
            </a:endParaRPr>
          </a:p>
        </p:txBody>
      </p:sp>
      <p:grpSp>
        <p:nvGrpSpPr>
          <p:cNvPr id="32" name="Group 31"/>
          <p:cNvGrpSpPr/>
          <p:nvPr/>
        </p:nvGrpSpPr>
        <p:grpSpPr>
          <a:xfrm>
            <a:off x="3227825" y="5871129"/>
            <a:ext cx="3226020" cy="246221"/>
            <a:chOff x="270640" y="5801287"/>
            <a:chExt cx="3226020" cy="246221"/>
          </a:xfrm>
        </p:grpSpPr>
        <p:sp>
          <p:nvSpPr>
            <p:cNvPr id="33" name="Rectangle 32"/>
            <p:cNvSpPr/>
            <p:nvPr/>
          </p:nvSpPr>
          <p:spPr bwMode="auto">
            <a:xfrm>
              <a:off x="270640" y="5826524"/>
              <a:ext cx="209125" cy="195747"/>
            </a:xfrm>
            <a:prstGeom prst="rect">
              <a:avLst/>
            </a:prstGeom>
            <a:solidFill>
              <a:srgbClr val="84C6BF"/>
            </a:solidFill>
            <a:ln>
              <a:solidFill>
                <a:srgbClr val="1A6B7F"/>
              </a:solid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34" name="TextBox 33"/>
            <p:cNvSpPr txBox="1"/>
            <p:nvPr/>
          </p:nvSpPr>
          <p:spPr>
            <a:xfrm>
              <a:off x="544676" y="5801287"/>
              <a:ext cx="1429499" cy="246221"/>
            </a:xfrm>
            <a:prstGeom prst="rect">
              <a:avLst/>
            </a:prstGeom>
            <a:noFill/>
          </p:spPr>
          <p:txBody>
            <a:bodyPr wrap="square" rtlCol="0">
              <a:spAutoFit/>
            </a:bodyPr>
            <a:lstStyle/>
            <a:p>
              <a:r>
                <a:rPr lang="en-US" sz="1000" dirty="0">
                  <a:solidFill>
                    <a:srgbClr val="000000"/>
                  </a:solidFill>
                </a:rPr>
                <a:t>Typical Projects</a:t>
              </a:r>
            </a:p>
          </p:txBody>
        </p:sp>
        <p:grpSp>
          <p:nvGrpSpPr>
            <p:cNvPr id="35" name="Group 34"/>
            <p:cNvGrpSpPr/>
            <p:nvPr/>
          </p:nvGrpSpPr>
          <p:grpSpPr>
            <a:xfrm>
              <a:off x="1635117" y="5801287"/>
              <a:ext cx="1861543" cy="246221"/>
              <a:chOff x="270640" y="5528874"/>
              <a:chExt cx="1861543" cy="246221"/>
            </a:xfrm>
          </p:grpSpPr>
          <p:sp>
            <p:nvSpPr>
              <p:cNvPr id="36" name="Rectangle 35"/>
              <p:cNvSpPr/>
              <p:nvPr/>
            </p:nvSpPr>
            <p:spPr bwMode="auto">
              <a:xfrm>
                <a:off x="270640" y="5567279"/>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37" name="TextBox 36"/>
              <p:cNvSpPr txBox="1"/>
              <p:nvPr/>
            </p:nvSpPr>
            <p:spPr>
              <a:xfrm>
                <a:off x="535271" y="5528874"/>
                <a:ext cx="1596912" cy="246221"/>
              </a:xfrm>
              <a:prstGeom prst="rect">
                <a:avLst/>
              </a:prstGeom>
              <a:noFill/>
            </p:spPr>
            <p:txBody>
              <a:bodyPr wrap="none" rtlCol="0">
                <a:spAutoFit/>
              </a:bodyPr>
              <a:lstStyle/>
              <a:p>
                <a:r>
                  <a:rPr lang="en-US" sz="1000" dirty="0">
                    <a:solidFill>
                      <a:srgbClr val="000000"/>
                    </a:solidFill>
                  </a:rPr>
                  <a:t>Best Performing Projects</a:t>
                </a:r>
              </a:p>
            </p:txBody>
          </p:sp>
        </p:grpSp>
      </p:grpSp>
    </p:spTree>
    <p:extLst>
      <p:ext uri="{BB962C8B-B14F-4D97-AF65-F5344CB8AC3E}">
        <p14:creationId xmlns:p14="http://schemas.microsoft.com/office/powerpoint/2010/main" val="19909795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1371600"/>
            <a:ext cx="8991600" cy="5467528"/>
            <a:chOff x="0" y="1371600"/>
            <a:chExt cx="8991600" cy="5467528"/>
          </a:xfrm>
        </p:grpSpPr>
        <p:sp>
          <p:nvSpPr>
            <p:cNvPr id="15" name="Rectangle 14"/>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18"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ctangle 20"/>
          <p:cNvSpPr/>
          <p:nvPr/>
        </p:nvSpPr>
        <p:spPr bwMode="auto">
          <a:xfrm>
            <a:off x="193830" y="2409198"/>
            <a:ext cx="8628996" cy="389959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30" name="Text Box 3"/>
          <p:cNvSpPr txBox="1">
            <a:spLocks noChangeArrowheads="1"/>
          </p:cNvSpPr>
          <p:nvPr/>
        </p:nvSpPr>
        <p:spPr bwMode="auto">
          <a:xfrm>
            <a:off x="270640" y="433410"/>
            <a:ext cx="8801167" cy="738664"/>
          </a:xfrm>
          <a:prstGeom prst="rect">
            <a:avLst/>
          </a:prstGeom>
          <a:noFill/>
          <a:ln w="12700">
            <a:noFill/>
            <a:miter lim="800000"/>
            <a:headEnd/>
            <a:tailEnd/>
          </a:ln>
          <a:effectLst/>
        </p:spPr>
        <p:txBody>
          <a:bodyPr wrap="square">
            <a:spAutoFit/>
          </a:bodyPr>
          <a:lstStyle>
            <a:defPPr>
              <a:defRPr lang="en-US"/>
            </a:defPPr>
            <a:lvl1pPr fontAlgn="base">
              <a:spcBef>
                <a:spcPts val="1000"/>
              </a:spcBef>
              <a:spcAft>
                <a:spcPct val="0"/>
              </a:spcAft>
              <a:defRPr sz="2400">
                <a:solidFill>
                  <a:srgbClr val="595959"/>
                </a:solidFill>
              </a:defRPr>
            </a:lvl1pPr>
          </a:lstStyle>
          <a:p>
            <a:r>
              <a:rPr lang="en-US" b="1" dirty="0"/>
              <a:t>Typical vs. Best Performing:                                             </a:t>
            </a:r>
            <a:r>
              <a:rPr lang="en-US" sz="1700" dirty="0"/>
              <a:t>Amount of Variance of Original Schedule When Budget Allocated and Final Schedule</a:t>
            </a:r>
          </a:p>
        </p:txBody>
      </p:sp>
      <p:sp>
        <p:nvSpPr>
          <p:cNvPr id="17" name="Rectangle 16"/>
          <p:cNvSpPr/>
          <p:nvPr/>
        </p:nvSpPr>
        <p:spPr>
          <a:xfrm>
            <a:off x="457200" y="6400800"/>
            <a:ext cx="6455664" cy="369332"/>
          </a:xfrm>
          <a:prstGeom prst="rect">
            <a:avLst/>
          </a:prstGeom>
        </p:spPr>
        <p:txBody>
          <a:bodyPr wrap="square">
            <a:spAutoFit/>
          </a:bodyPr>
          <a:lstStyle/>
          <a:p>
            <a:pPr fontAlgn="base">
              <a:spcAft>
                <a:spcPct val="0"/>
              </a:spcAft>
            </a:pPr>
            <a:r>
              <a:rPr lang="en-US" sz="900" dirty="0">
                <a:solidFill>
                  <a:srgbClr val="595959"/>
                </a:solidFill>
              </a:rPr>
              <a:t>B6. What variance (either positive or negative, depending on the project) between the original schedule and the final schedule did you experience?</a:t>
            </a:r>
          </a:p>
        </p:txBody>
      </p:sp>
      <p:graphicFrame>
        <p:nvGraphicFramePr>
          <p:cNvPr id="11" name="Chart 10"/>
          <p:cNvGraphicFramePr/>
          <p:nvPr>
            <p:extLst>
              <p:ext uri="{D42A27DB-BD31-4B8C-83A1-F6EECF244321}">
                <p14:modId xmlns:p14="http://schemas.microsoft.com/office/powerpoint/2010/main" val="576578939"/>
              </p:ext>
            </p:extLst>
          </p:nvPr>
        </p:nvGraphicFramePr>
        <p:xfrm>
          <a:off x="483217" y="2904068"/>
          <a:ext cx="8263608" cy="294444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1538005" y="3023486"/>
            <a:ext cx="1571264" cy="276999"/>
          </a:xfrm>
          <a:prstGeom prst="rect">
            <a:avLst/>
          </a:prstGeom>
          <a:noFill/>
        </p:spPr>
        <p:txBody>
          <a:bodyPr wrap="none" rtlCol="0">
            <a:spAutoFit/>
          </a:bodyPr>
          <a:lstStyle/>
          <a:p>
            <a:r>
              <a:rPr lang="en-US" sz="1200" b="1" i="1" dirty="0">
                <a:solidFill>
                  <a:srgbClr val="00B050"/>
                </a:solidFill>
              </a:rPr>
              <a:t>Ahead of Schedule</a:t>
            </a:r>
          </a:p>
        </p:txBody>
      </p:sp>
      <p:sp>
        <p:nvSpPr>
          <p:cNvPr id="19" name="TextBox 18"/>
          <p:cNvSpPr txBox="1"/>
          <p:nvPr/>
        </p:nvSpPr>
        <p:spPr>
          <a:xfrm>
            <a:off x="5577268" y="3021453"/>
            <a:ext cx="1435008" cy="276999"/>
          </a:xfrm>
          <a:prstGeom prst="rect">
            <a:avLst/>
          </a:prstGeom>
          <a:noFill/>
        </p:spPr>
        <p:txBody>
          <a:bodyPr wrap="none" rtlCol="0">
            <a:spAutoFit/>
          </a:bodyPr>
          <a:lstStyle/>
          <a:p>
            <a:r>
              <a:rPr lang="en-US" sz="1200" b="1" i="1" dirty="0">
                <a:solidFill>
                  <a:schemeClr val="accent1"/>
                </a:solidFill>
              </a:rPr>
              <a:t>Behind Schedule</a:t>
            </a:r>
          </a:p>
        </p:txBody>
      </p:sp>
      <p:cxnSp>
        <p:nvCxnSpPr>
          <p:cNvPr id="22" name="Straight Connector 21"/>
          <p:cNvCxnSpPr/>
          <p:nvPr/>
        </p:nvCxnSpPr>
        <p:spPr bwMode="auto">
          <a:xfrm>
            <a:off x="3573470" y="2921641"/>
            <a:ext cx="0" cy="238111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Straight Connector 22"/>
          <p:cNvCxnSpPr/>
          <p:nvPr/>
        </p:nvCxnSpPr>
        <p:spPr bwMode="auto">
          <a:xfrm>
            <a:off x="4572000" y="2921641"/>
            <a:ext cx="0" cy="238111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3" name="Text Box 7"/>
          <p:cNvSpPr txBox="1">
            <a:spLocks noChangeArrowheads="1"/>
          </p:cNvSpPr>
          <p:nvPr/>
        </p:nvSpPr>
        <p:spPr bwMode="auto">
          <a:xfrm>
            <a:off x="232235" y="1393535"/>
            <a:ext cx="8510588" cy="830997"/>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spcBef>
                <a:spcPts val="0"/>
              </a:spcBef>
              <a:buFont typeface="Wingdings" panose="05000000000000000000" pitchFamily="2" charset="2"/>
              <a:buChar char="§"/>
              <a:defRPr/>
            </a:pPr>
            <a:r>
              <a:rPr lang="en-US" sz="1200" b="0" i="0" dirty="0"/>
              <a:t>61% of </a:t>
            </a:r>
            <a:r>
              <a:rPr lang="en-US" sz="1200" i="0" dirty="0"/>
              <a:t>Typical Projects </a:t>
            </a:r>
            <a:r>
              <a:rPr lang="en-US" sz="1200" b="0" i="0" dirty="0"/>
              <a:t>come in behind schedule. Although more than half of these (37%) are within 10% of the planned schedule, a notable percentage (10%) show over 25% variance.</a:t>
            </a:r>
          </a:p>
          <a:p>
            <a:pPr eaLnBrk="0" hangingPunct="0">
              <a:spcBef>
                <a:spcPts val="0"/>
              </a:spcBef>
              <a:buFont typeface="Wingdings" panose="05000000000000000000" pitchFamily="2" charset="2"/>
              <a:buChar char="§"/>
              <a:defRPr/>
            </a:pPr>
            <a:r>
              <a:rPr lang="en-US" sz="1200" b="0" i="0" dirty="0"/>
              <a:t>The majority (79%) </a:t>
            </a:r>
            <a:r>
              <a:rPr lang="en-US" sz="1200" i="0" dirty="0"/>
              <a:t>of Best Performing Projects </a:t>
            </a:r>
            <a:r>
              <a:rPr lang="en-US" sz="1200" b="0" i="0" dirty="0"/>
              <a:t>are either on schedule or ahead of the planned schedule when budget is allocated.</a:t>
            </a:r>
          </a:p>
        </p:txBody>
      </p:sp>
      <p:sp>
        <p:nvSpPr>
          <p:cNvPr id="25" name="TextBox 24"/>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24" name="Rectangle 23"/>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21</a:t>
            </a:fld>
            <a:endParaRPr lang="en-US" altLang="en-US" sz="1200" b="1" dirty="0">
              <a:solidFill>
                <a:srgbClr val="6D6D6D"/>
              </a:solidFill>
            </a:endParaRPr>
          </a:p>
        </p:txBody>
      </p:sp>
    </p:spTree>
    <p:extLst>
      <p:ext uri="{BB962C8B-B14F-4D97-AF65-F5344CB8AC3E}">
        <p14:creationId xmlns:p14="http://schemas.microsoft.com/office/powerpoint/2010/main" val="1784962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0" y="1371600"/>
            <a:ext cx="8991600" cy="5467528"/>
            <a:chOff x="0" y="1371600"/>
            <a:chExt cx="8991600" cy="5467528"/>
          </a:xfrm>
        </p:grpSpPr>
        <p:sp>
          <p:nvSpPr>
            <p:cNvPr id="29" name="Rectangle 28"/>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30" name="Picture 29"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Rectangle 23"/>
          <p:cNvSpPr/>
          <p:nvPr/>
        </p:nvSpPr>
        <p:spPr bwMode="auto">
          <a:xfrm>
            <a:off x="193830" y="2409198"/>
            <a:ext cx="8628996" cy="389959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20" name="Rectangle 19"/>
          <p:cNvSpPr/>
          <p:nvPr/>
        </p:nvSpPr>
        <p:spPr bwMode="auto">
          <a:xfrm>
            <a:off x="302872"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0" name="Text Box 3"/>
          <p:cNvSpPr txBox="1">
            <a:spLocks noChangeArrowheads="1"/>
          </p:cNvSpPr>
          <p:nvPr/>
        </p:nvSpPr>
        <p:spPr bwMode="auto">
          <a:xfrm>
            <a:off x="270640" y="433410"/>
            <a:ext cx="8462963" cy="738664"/>
          </a:xfrm>
          <a:prstGeom prst="rect">
            <a:avLst/>
          </a:prstGeom>
          <a:noFill/>
          <a:ln w="12700">
            <a:noFill/>
            <a:miter lim="800000"/>
            <a:headEnd/>
            <a:tailEnd/>
          </a:ln>
          <a:effectLst/>
        </p:spPr>
        <p:txBody>
          <a:bodyPr>
            <a:spAutoFit/>
          </a:bodyPr>
          <a:lstStyle>
            <a:defPPr>
              <a:defRPr lang="en-US"/>
            </a:defPPr>
            <a:lvl1pPr fontAlgn="base">
              <a:spcBef>
                <a:spcPts val="1000"/>
              </a:spcBef>
              <a:spcAft>
                <a:spcPct val="0"/>
              </a:spcAft>
              <a:defRPr sz="2400">
                <a:solidFill>
                  <a:srgbClr val="595959"/>
                </a:solidFill>
              </a:defRPr>
            </a:lvl1pPr>
          </a:lstStyle>
          <a:p>
            <a:r>
              <a:rPr lang="en-US" b="1" dirty="0"/>
              <a:t>Typical vs. Best Performing:                                           </a:t>
            </a:r>
            <a:r>
              <a:rPr lang="en-US" sz="1800" dirty="0"/>
              <a:t>Variance of Planned Schedule at Start of Construction and Final Schedule</a:t>
            </a:r>
            <a:endParaRPr lang="en-US" dirty="0"/>
          </a:p>
        </p:txBody>
      </p:sp>
      <p:graphicFrame>
        <p:nvGraphicFramePr>
          <p:cNvPr id="26" name="Chart 25"/>
          <p:cNvGraphicFramePr/>
          <p:nvPr>
            <p:extLst>
              <p:ext uri="{D42A27DB-BD31-4B8C-83A1-F6EECF244321}">
                <p14:modId xmlns:p14="http://schemas.microsoft.com/office/powerpoint/2010/main" val="1536927655"/>
              </p:ext>
            </p:extLst>
          </p:nvPr>
        </p:nvGraphicFramePr>
        <p:xfrm>
          <a:off x="309045" y="2482341"/>
          <a:ext cx="3989423" cy="3766499"/>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p:cNvSpPr/>
          <p:nvPr/>
        </p:nvSpPr>
        <p:spPr>
          <a:xfrm>
            <a:off x="457200" y="6400800"/>
            <a:ext cx="6455664" cy="369332"/>
          </a:xfrm>
          <a:prstGeom prst="rect">
            <a:avLst/>
          </a:prstGeom>
        </p:spPr>
        <p:txBody>
          <a:bodyPr wrap="square">
            <a:spAutoFit/>
          </a:bodyPr>
          <a:lstStyle/>
          <a:p>
            <a:pPr fontAlgn="base">
              <a:spcAft>
                <a:spcPct val="0"/>
              </a:spcAft>
            </a:pPr>
            <a:r>
              <a:rPr lang="en-US" sz="900" dirty="0">
                <a:solidFill>
                  <a:srgbClr val="595959"/>
                </a:solidFill>
              </a:rPr>
              <a:t>B7. For these same specific projects, how did the final schedule compare to the planned schedule at the start of construction? </a:t>
            </a:r>
          </a:p>
        </p:txBody>
      </p:sp>
      <p:sp>
        <p:nvSpPr>
          <p:cNvPr id="11" name="TextBox 10"/>
          <p:cNvSpPr txBox="1"/>
          <p:nvPr/>
        </p:nvSpPr>
        <p:spPr>
          <a:xfrm>
            <a:off x="539475" y="3310422"/>
            <a:ext cx="1571264" cy="276999"/>
          </a:xfrm>
          <a:prstGeom prst="rect">
            <a:avLst/>
          </a:prstGeom>
          <a:noFill/>
        </p:spPr>
        <p:txBody>
          <a:bodyPr wrap="none" rtlCol="0">
            <a:spAutoFit/>
          </a:bodyPr>
          <a:lstStyle/>
          <a:p>
            <a:r>
              <a:rPr lang="en-US" sz="1200" b="1" i="1" dirty="0">
                <a:solidFill>
                  <a:srgbClr val="00B050"/>
                </a:solidFill>
              </a:rPr>
              <a:t>Ahead of Schedule</a:t>
            </a:r>
          </a:p>
        </p:txBody>
      </p:sp>
      <p:sp>
        <p:nvSpPr>
          <p:cNvPr id="14" name="TextBox 13"/>
          <p:cNvSpPr txBox="1"/>
          <p:nvPr/>
        </p:nvSpPr>
        <p:spPr>
          <a:xfrm>
            <a:off x="577880" y="5310846"/>
            <a:ext cx="1435008" cy="276999"/>
          </a:xfrm>
          <a:prstGeom prst="rect">
            <a:avLst/>
          </a:prstGeom>
          <a:noFill/>
        </p:spPr>
        <p:txBody>
          <a:bodyPr wrap="none" rtlCol="0">
            <a:spAutoFit/>
          </a:bodyPr>
          <a:lstStyle/>
          <a:p>
            <a:r>
              <a:rPr lang="en-US" sz="1200" b="1" i="1" dirty="0">
                <a:solidFill>
                  <a:schemeClr val="accent1"/>
                </a:solidFill>
              </a:rPr>
              <a:t>Behind Schedule</a:t>
            </a:r>
          </a:p>
        </p:txBody>
      </p:sp>
      <p:sp>
        <p:nvSpPr>
          <p:cNvPr id="12" name="Text Box 7"/>
          <p:cNvSpPr txBox="1">
            <a:spLocks noChangeArrowheads="1"/>
          </p:cNvSpPr>
          <p:nvPr/>
        </p:nvSpPr>
        <p:spPr bwMode="auto">
          <a:xfrm>
            <a:off x="232235" y="1393535"/>
            <a:ext cx="8804192" cy="830997"/>
          </a:xfrm>
          <a:prstGeom prst="rect">
            <a:avLst/>
          </a:prstGeom>
          <a:noFill/>
          <a:ln>
            <a:noFill/>
          </a:ln>
          <a:extLst/>
        </p:spPr>
        <p:txBody>
          <a:bodyPr wrap="square">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buFont typeface="Wingdings" panose="05000000000000000000" pitchFamily="2" charset="2"/>
              <a:buChar char="§"/>
              <a:defRPr/>
            </a:pPr>
            <a:r>
              <a:rPr lang="en-US" sz="1200" b="0" i="0" dirty="0"/>
              <a:t>A slight majority of </a:t>
            </a:r>
            <a:r>
              <a:rPr lang="en-US" sz="1200" i="0" dirty="0"/>
              <a:t>Typical Projects </a:t>
            </a:r>
            <a:r>
              <a:rPr lang="en-US" sz="1200" b="0" i="0" dirty="0"/>
              <a:t>(59%) come in behind schedule when compared with the planned schedule at the start of construction.</a:t>
            </a:r>
          </a:p>
          <a:p>
            <a:pPr eaLnBrk="0" hangingPunct="0">
              <a:buFont typeface="Wingdings" panose="05000000000000000000" pitchFamily="2" charset="2"/>
              <a:buChar char="§"/>
              <a:defRPr/>
            </a:pPr>
            <a:r>
              <a:rPr lang="en-US" sz="1200" b="0" i="0" dirty="0"/>
              <a:t>Half report that for a </a:t>
            </a:r>
            <a:r>
              <a:rPr lang="en-US" sz="1200" i="0" dirty="0"/>
              <a:t>Best Performing Project, </a:t>
            </a:r>
            <a:r>
              <a:rPr lang="en-US" sz="1200" b="0" i="0" dirty="0"/>
              <a:t>the final construction schedule matches the planned schedule at the start of construction. </a:t>
            </a:r>
          </a:p>
        </p:txBody>
      </p:sp>
      <p:sp>
        <p:nvSpPr>
          <p:cNvPr id="22" name="TextBox 21"/>
          <p:cNvSpPr txBox="1"/>
          <p:nvPr/>
        </p:nvSpPr>
        <p:spPr>
          <a:xfrm>
            <a:off x="4753427" y="3494306"/>
            <a:ext cx="3881854" cy="246221"/>
          </a:xfrm>
          <a:prstGeom prst="rect">
            <a:avLst/>
          </a:prstGeom>
          <a:solidFill>
            <a:srgbClr val="1A6B7F"/>
          </a:solidFill>
          <a:ln>
            <a:solidFill>
              <a:srgbClr val="84C6BF"/>
            </a:solidFill>
          </a:ln>
        </p:spPr>
        <p:txBody>
          <a:bodyPr wrap="square" rtlCol="0">
            <a:spAutoFit/>
          </a:bodyPr>
          <a:lstStyle/>
          <a:p>
            <a:r>
              <a:rPr lang="en-US" sz="1000" dirty="0">
                <a:solidFill>
                  <a:schemeClr val="bg1"/>
                </a:solidFill>
              </a:rPr>
              <a:t>Higher among Companies with US Project Locations Only</a:t>
            </a:r>
          </a:p>
        </p:txBody>
      </p:sp>
      <p:cxnSp>
        <p:nvCxnSpPr>
          <p:cNvPr id="23" name="Straight Arrow Connector 22"/>
          <p:cNvCxnSpPr/>
          <p:nvPr/>
        </p:nvCxnSpPr>
        <p:spPr bwMode="auto">
          <a:xfrm flipH="1">
            <a:off x="3714965" y="3794124"/>
            <a:ext cx="1081781" cy="427989"/>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8" name="TextBox 17"/>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25" name="Rectangle 24"/>
          <p:cNvSpPr>
            <a:spLocks noChangeArrowheads="1"/>
          </p:cNvSpPr>
          <p:nvPr/>
        </p:nvSpPr>
        <p:spPr bwMode="auto">
          <a:xfrm>
            <a:off x="0" y="6568622"/>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22</a:t>
            </a:fld>
            <a:endParaRPr lang="en-US" altLang="en-US" sz="1200" b="1" dirty="0">
              <a:solidFill>
                <a:srgbClr val="6D6D6D"/>
              </a:solidFill>
            </a:endParaRPr>
          </a:p>
        </p:txBody>
      </p:sp>
      <p:grpSp>
        <p:nvGrpSpPr>
          <p:cNvPr id="31" name="Group 30"/>
          <p:cNvGrpSpPr/>
          <p:nvPr/>
        </p:nvGrpSpPr>
        <p:grpSpPr>
          <a:xfrm>
            <a:off x="3227825" y="5871129"/>
            <a:ext cx="3226020" cy="246221"/>
            <a:chOff x="270640" y="5801287"/>
            <a:chExt cx="3226020" cy="246221"/>
          </a:xfrm>
        </p:grpSpPr>
        <p:sp>
          <p:nvSpPr>
            <p:cNvPr id="32" name="Rectangle 31"/>
            <p:cNvSpPr/>
            <p:nvPr/>
          </p:nvSpPr>
          <p:spPr bwMode="auto">
            <a:xfrm>
              <a:off x="270640" y="5826524"/>
              <a:ext cx="209125" cy="195747"/>
            </a:xfrm>
            <a:prstGeom prst="rect">
              <a:avLst/>
            </a:prstGeom>
            <a:solidFill>
              <a:srgbClr val="84C6BF"/>
            </a:solidFill>
            <a:ln>
              <a:solidFill>
                <a:srgbClr val="1A6B7F"/>
              </a:solid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33" name="TextBox 32"/>
            <p:cNvSpPr txBox="1"/>
            <p:nvPr/>
          </p:nvSpPr>
          <p:spPr>
            <a:xfrm>
              <a:off x="544676" y="5801287"/>
              <a:ext cx="1429499" cy="246221"/>
            </a:xfrm>
            <a:prstGeom prst="rect">
              <a:avLst/>
            </a:prstGeom>
            <a:noFill/>
          </p:spPr>
          <p:txBody>
            <a:bodyPr wrap="square" rtlCol="0">
              <a:spAutoFit/>
            </a:bodyPr>
            <a:lstStyle/>
            <a:p>
              <a:r>
                <a:rPr lang="en-US" sz="1000" dirty="0">
                  <a:solidFill>
                    <a:srgbClr val="000000"/>
                  </a:solidFill>
                </a:rPr>
                <a:t>Typical Projects</a:t>
              </a:r>
            </a:p>
          </p:txBody>
        </p:sp>
        <p:grpSp>
          <p:nvGrpSpPr>
            <p:cNvPr id="34" name="Group 33"/>
            <p:cNvGrpSpPr/>
            <p:nvPr/>
          </p:nvGrpSpPr>
          <p:grpSpPr>
            <a:xfrm>
              <a:off x="1635117" y="5801287"/>
              <a:ext cx="1861543" cy="246221"/>
              <a:chOff x="270640" y="5528874"/>
              <a:chExt cx="1861543" cy="246221"/>
            </a:xfrm>
          </p:grpSpPr>
          <p:sp>
            <p:nvSpPr>
              <p:cNvPr id="35" name="Rectangle 34"/>
              <p:cNvSpPr/>
              <p:nvPr/>
            </p:nvSpPr>
            <p:spPr bwMode="auto">
              <a:xfrm>
                <a:off x="270640" y="5567279"/>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36" name="TextBox 35"/>
              <p:cNvSpPr txBox="1"/>
              <p:nvPr/>
            </p:nvSpPr>
            <p:spPr>
              <a:xfrm>
                <a:off x="535271" y="5528874"/>
                <a:ext cx="1596912" cy="246221"/>
              </a:xfrm>
              <a:prstGeom prst="rect">
                <a:avLst/>
              </a:prstGeom>
              <a:noFill/>
            </p:spPr>
            <p:txBody>
              <a:bodyPr wrap="none" rtlCol="0">
                <a:spAutoFit/>
              </a:bodyPr>
              <a:lstStyle/>
              <a:p>
                <a:r>
                  <a:rPr lang="en-US" sz="1000" dirty="0">
                    <a:solidFill>
                      <a:srgbClr val="000000"/>
                    </a:solidFill>
                  </a:rPr>
                  <a:t>Best Performing Projects</a:t>
                </a:r>
              </a:p>
            </p:txBody>
          </p:sp>
        </p:grpSp>
      </p:grpSp>
    </p:spTree>
    <p:extLst>
      <p:ext uri="{BB962C8B-B14F-4D97-AF65-F5344CB8AC3E}">
        <p14:creationId xmlns:p14="http://schemas.microsoft.com/office/powerpoint/2010/main" val="932799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1371600"/>
            <a:ext cx="8991600" cy="5467528"/>
            <a:chOff x="0" y="1371600"/>
            <a:chExt cx="8991600" cy="5467528"/>
          </a:xfrm>
        </p:grpSpPr>
        <p:sp>
          <p:nvSpPr>
            <p:cNvPr id="15" name="Rectangle 14"/>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17"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ectangle 17"/>
          <p:cNvSpPr/>
          <p:nvPr/>
        </p:nvSpPr>
        <p:spPr bwMode="auto">
          <a:xfrm>
            <a:off x="193830" y="2409198"/>
            <a:ext cx="8628996" cy="389959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28" name="Text Box 3"/>
          <p:cNvSpPr txBox="1">
            <a:spLocks noChangeArrowheads="1"/>
          </p:cNvSpPr>
          <p:nvPr/>
        </p:nvSpPr>
        <p:spPr bwMode="auto">
          <a:xfrm>
            <a:off x="270640" y="433410"/>
            <a:ext cx="8628996" cy="723275"/>
          </a:xfrm>
          <a:prstGeom prst="rect">
            <a:avLst/>
          </a:prstGeom>
          <a:noFill/>
          <a:ln w="12700">
            <a:noFill/>
            <a:miter lim="800000"/>
            <a:headEnd/>
            <a:tailEnd/>
          </a:ln>
          <a:effectLst/>
        </p:spPr>
        <p:txBody>
          <a:bodyPr wrap="square">
            <a:spAutoFit/>
          </a:bodyPr>
          <a:lstStyle>
            <a:defPPr>
              <a:defRPr lang="en-US"/>
            </a:defPPr>
            <a:lvl1pPr fontAlgn="base">
              <a:spcBef>
                <a:spcPts val="1000"/>
              </a:spcBef>
              <a:spcAft>
                <a:spcPct val="0"/>
              </a:spcAft>
              <a:defRPr sz="2400">
                <a:solidFill>
                  <a:srgbClr val="595959"/>
                </a:solidFill>
              </a:defRPr>
            </a:lvl1pPr>
          </a:lstStyle>
          <a:p>
            <a:r>
              <a:rPr lang="en-US" b="1" dirty="0"/>
              <a:t>Typical vs. Best Performing:                                            </a:t>
            </a:r>
            <a:r>
              <a:rPr lang="en-US" sz="1700" dirty="0"/>
              <a:t>Amount of Variance of Planned Schedule at Start of Construction and Final Schedule</a:t>
            </a:r>
          </a:p>
        </p:txBody>
      </p:sp>
      <p:sp>
        <p:nvSpPr>
          <p:cNvPr id="26" name="Rectangle 25"/>
          <p:cNvSpPr/>
          <p:nvPr/>
        </p:nvSpPr>
        <p:spPr>
          <a:xfrm>
            <a:off x="457200" y="6400800"/>
            <a:ext cx="6455664" cy="369332"/>
          </a:xfrm>
          <a:prstGeom prst="rect">
            <a:avLst/>
          </a:prstGeom>
        </p:spPr>
        <p:txBody>
          <a:bodyPr wrap="square">
            <a:spAutoFit/>
          </a:bodyPr>
          <a:lstStyle/>
          <a:p>
            <a:pPr fontAlgn="base">
              <a:spcAft>
                <a:spcPct val="0"/>
              </a:spcAft>
            </a:pPr>
            <a:r>
              <a:rPr lang="en-US" sz="900" dirty="0">
                <a:solidFill>
                  <a:srgbClr val="595959"/>
                </a:solidFill>
              </a:rPr>
              <a:t>B8. What variance (either positive or negative, depending on the project) between the planned schedule and the final schedule did you experience? </a:t>
            </a:r>
          </a:p>
        </p:txBody>
      </p:sp>
      <p:graphicFrame>
        <p:nvGraphicFramePr>
          <p:cNvPr id="11" name="Chart 10"/>
          <p:cNvGraphicFramePr/>
          <p:nvPr>
            <p:extLst>
              <p:ext uri="{D42A27DB-BD31-4B8C-83A1-F6EECF244321}">
                <p14:modId xmlns:p14="http://schemas.microsoft.com/office/powerpoint/2010/main" val="1848858635"/>
              </p:ext>
            </p:extLst>
          </p:nvPr>
        </p:nvGraphicFramePr>
        <p:xfrm>
          <a:off x="471133" y="2865663"/>
          <a:ext cx="8263608" cy="294444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1538005" y="3209200"/>
            <a:ext cx="1571264" cy="276999"/>
          </a:xfrm>
          <a:prstGeom prst="rect">
            <a:avLst/>
          </a:prstGeom>
          <a:noFill/>
        </p:spPr>
        <p:txBody>
          <a:bodyPr wrap="none" rtlCol="0">
            <a:spAutoFit/>
          </a:bodyPr>
          <a:lstStyle/>
          <a:p>
            <a:r>
              <a:rPr lang="en-US" sz="1200" b="1" i="1" dirty="0">
                <a:solidFill>
                  <a:srgbClr val="00B050"/>
                </a:solidFill>
              </a:rPr>
              <a:t>Ahead of Schedule</a:t>
            </a:r>
          </a:p>
        </p:txBody>
      </p:sp>
      <p:sp>
        <p:nvSpPr>
          <p:cNvPr id="19" name="TextBox 18"/>
          <p:cNvSpPr txBox="1"/>
          <p:nvPr/>
        </p:nvSpPr>
        <p:spPr>
          <a:xfrm>
            <a:off x="6663887" y="3107355"/>
            <a:ext cx="1435008" cy="276999"/>
          </a:xfrm>
          <a:prstGeom prst="rect">
            <a:avLst/>
          </a:prstGeom>
          <a:noFill/>
        </p:spPr>
        <p:txBody>
          <a:bodyPr wrap="none" rtlCol="0">
            <a:spAutoFit/>
          </a:bodyPr>
          <a:lstStyle/>
          <a:p>
            <a:r>
              <a:rPr lang="en-US" sz="1200" b="1" i="1" dirty="0">
                <a:solidFill>
                  <a:schemeClr val="accent1"/>
                </a:solidFill>
              </a:rPr>
              <a:t>Behind Schedule</a:t>
            </a:r>
          </a:p>
        </p:txBody>
      </p:sp>
      <p:cxnSp>
        <p:nvCxnSpPr>
          <p:cNvPr id="21" name="Straight Connector 20"/>
          <p:cNvCxnSpPr/>
          <p:nvPr/>
        </p:nvCxnSpPr>
        <p:spPr bwMode="auto">
          <a:xfrm>
            <a:off x="4007800" y="3097403"/>
            <a:ext cx="0" cy="238111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Straight Connector 21"/>
          <p:cNvCxnSpPr/>
          <p:nvPr/>
        </p:nvCxnSpPr>
        <p:spPr bwMode="auto">
          <a:xfrm>
            <a:off x="5134175" y="3097403"/>
            <a:ext cx="0" cy="238111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2" name="Text Box 7"/>
          <p:cNvSpPr txBox="1">
            <a:spLocks noChangeArrowheads="1"/>
          </p:cNvSpPr>
          <p:nvPr/>
        </p:nvSpPr>
        <p:spPr bwMode="auto">
          <a:xfrm>
            <a:off x="232235" y="1393535"/>
            <a:ext cx="8510588" cy="461665"/>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spcBef>
                <a:spcPts val="0"/>
              </a:spcBef>
              <a:buFont typeface="Wingdings" panose="05000000000000000000" pitchFamily="2" charset="2"/>
              <a:buChar char="§"/>
              <a:defRPr/>
            </a:pPr>
            <a:r>
              <a:rPr lang="en-US" sz="1200" b="0" i="0" dirty="0"/>
              <a:t>56% of </a:t>
            </a:r>
            <a:r>
              <a:rPr lang="en-US" sz="1200" i="0" dirty="0"/>
              <a:t>Typical Projects </a:t>
            </a:r>
            <a:r>
              <a:rPr lang="en-US" sz="1200" b="0" i="0" dirty="0"/>
              <a:t>fall behind schedule, with 23% reporting that they are more than 10% behind.</a:t>
            </a:r>
          </a:p>
          <a:p>
            <a:pPr eaLnBrk="0" hangingPunct="0">
              <a:spcBef>
                <a:spcPts val="0"/>
              </a:spcBef>
              <a:buFont typeface="Wingdings" panose="05000000000000000000" pitchFamily="2" charset="2"/>
              <a:buChar char="§"/>
              <a:defRPr/>
            </a:pPr>
            <a:r>
              <a:rPr lang="en-US" sz="1200" b="0" i="0" dirty="0"/>
              <a:t>The majority of </a:t>
            </a:r>
            <a:r>
              <a:rPr lang="en-US" sz="1200" i="0" dirty="0"/>
              <a:t>Best Performing Projects </a:t>
            </a:r>
            <a:r>
              <a:rPr lang="en-US" sz="1200" b="0" i="0" dirty="0"/>
              <a:t>are either on schedule or 1% to 10% ahead of the planned schedule.</a:t>
            </a:r>
            <a:endParaRPr lang="en-US" sz="1200" b="0" dirty="0">
              <a:solidFill>
                <a:srgbClr val="595959"/>
              </a:solidFill>
            </a:endParaRPr>
          </a:p>
        </p:txBody>
      </p:sp>
      <p:sp>
        <p:nvSpPr>
          <p:cNvPr id="24" name="TextBox 23"/>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23" name="Rectangle 22"/>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23</a:t>
            </a:fld>
            <a:endParaRPr lang="en-US" altLang="en-US" sz="1200" b="1" dirty="0">
              <a:solidFill>
                <a:srgbClr val="6D6D6D"/>
              </a:solidFill>
            </a:endParaRPr>
          </a:p>
        </p:txBody>
      </p:sp>
    </p:spTree>
    <p:extLst>
      <p:ext uri="{BB962C8B-B14F-4D97-AF65-F5344CB8AC3E}">
        <p14:creationId xmlns:p14="http://schemas.microsoft.com/office/powerpoint/2010/main" val="3703636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0640" y="169863"/>
            <a:ext cx="7688263" cy="1101725"/>
          </a:xfrm>
        </p:spPr>
        <p:txBody>
          <a:bodyPr/>
          <a:lstStyle/>
          <a:p>
            <a:r>
              <a:rPr lang="en-US" b="1" dirty="0"/>
              <a:t>Typical Project vs. Best Performing Project</a:t>
            </a:r>
            <a:br>
              <a:rPr lang="en-US" dirty="0"/>
            </a:br>
            <a:endParaRPr lang="en-US" dirty="0"/>
          </a:p>
        </p:txBody>
      </p:sp>
      <p:sp>
        <p:nvSpPr>
          <p:cNvPr id="7" name="Content Placeholder 6"/>
          <p:cNvSpPr>
            <a:spLocks noGrp="1"/>
          </p:cNvSpPr>
          <p:nvPr>
            <p:ph idx="1"/>
          </p:nvPr>
        </p:nvSpPr>
        <p:spPr>
          <a:xfrm>
            <a:off x="2421319" y="2028082"/>
            <a:ext cx="6144801" cy="4050863"/>
          </a:xfrm>
        </p:spPr>
        <p:txBody>
          <a:bodyPr/>
          <a:lstStyle/>
          <a:p>
            <a:pPr marL="0" indent="0"/>
            <a:r>
              <a:rPr lang="en-US" kern="1200" dirty="0"/>
              <a:t>Performance Comparison:</a:t>
            </a:r>
            <a:endParaRPr lang="en-US" dirty="0"/>
          </a:p>
          <a:p>
            <a:pPr>
              <a:buFont typeface="Arial" panose="020B0604020202020204" pitchFamily="34" charset="0"/>
              <a:buChar char="•"/>
            </a:pPr>
            <a:r>
              <a:rPr lang="en-US" sz="1400" i="1" dirty="0"/>
              <a:t>Schedule Performance</a:t>
            </a:r>
          </a:p>
          <a:p>
            <a:pPr>
              <a:buFont typeface="Arial" panose="020B0604020202020204" pitchFamily="34" charset="0"/>
              <a:buChar char="•"/>
            </a:pPr>
            <a:r>
              <a:rPr lang="en-US" sz="1400" i="1" dirty="0"/>
              <a:t>Cost/Budget Control Performance</a:t>
            </a:r>
          </a:p>
          <a:p>
            <a:pPr>
              <a:buFont typeface="Arial" panose="020B0604020202020204" pitchFamily="34" charset="0"/>
              <a:buChar char="•"/>
            </a:pPr>
            <a:r>
              <a:rPr lang="en-US" sz="1400" i="1" dirty="0"/>
              <a:t>Quality Performance</a:t>
            </a:r>
          </a:p>
          <a:p>
            <a:pPr>
              <a:buFont typeface="Arial" panose="020B0604020202020204" pitchFamily="34" charset="0"/>
              <a:buChar char="•"/>
            </a:pPr>
            <a:r>
              <a:rPr lang="en-US" sz="1400" i="1" dirty="0"/>
              <a:t>Safety Performance</a:t>
            </a:r>
          </a:p>
          <a:p>
            <a:pPr marL="0" lvl="0" indent="0"/>
            <a:r>
              <a:rPr lang="en-US" kern="1200" dirty="0"/>
              <a:t>Influential Factors on Performance:</a:t>
            </a:r>
            <a:endParaRPr lang="en-US" dirty="0"/>
          </a:p>
          <a:p>
            <a:pPr>
              <a:buFont typeface="Arial" panose="020B0604020202020204" pitchFamily="34" charset="0"/>
              <a:buChar char="•"/>
            </a:pPr>
            <a:r>
              <a:rPr lang="en-US" sz="1400" i="1" dirty="0"/>
              <a:t>Team Dynamics</a:t>
            </a:r>
          </a:p>
          <a:p>
            <a:pPr>
              <a:buFont typeface="Arial" panose="020B0604020202020204" pitchFamily="34" charset="0"/>
              <a:buChar char="•"/>
            </a:pPr>
            <a:r>
              <a:rPr lang="en-US" sz="1400" i="1" dirty="0"/>
              <a:t>Project Delivery, Contracts</a:t>
            </a:r>
          </a:p>
          <a:p>
            <a:pPr>
              <a:buFont typeface="Arial" panose="020B0604020202020204" pitchFamily="34" charset="0"/>
              <a:buChar char="•"/>
            </a:pPr>
            <a:r>
              <a:rPr lang="en-US" sz="1400" i="1" dirty="0"/>
              <a:t>Operating Methods</a:t>
            </a:r>
          </a:p>
          <a:p>
            <a:pPr lvl="0">
              <a:buFont typeface="Arial" panose="020B0604020202020204" pitchFamily="34" charset="0"/>
              <a:buChar char="•"/>
            </a:pPr>
            <a:r>
              <a:rPr lang="en-US" sz="1400" i="1" dirty="0"/>
              <a:t>Single Factor That Most Contributes to a Best Performing Project</a:t>
            </a:r>
          </a:p>
          <a:p>
            <a:pPr>
              <a:buFont typeface="Arial" panose="020B0604020202020204" pitchFamily="34" charset="0"/>
              <a:buChar char="•"/>
            </a:pPr>
            <a:endParaRPr lang="en-US" sz="1800" i="1" dirty="0"/>
          </a:p>
          <a:p>
            <a:endParaRPr lang="en-US" sz="1400" dirty="0"/>
          </a:p>
        </p:txBody>
      </p:sp>
      <p:sp>
        <p:nvSpPr>
          <p:cNvPr id="4" name="Slide Number Placeholder 3"/>
          <p:cNvSpPr>
            <a:spLocks noGrp="1"/>
          </p:cNvSpPr>
          <p:nvPr>
            <p:ph type="sldNum" sz="quarter" idx="11"/>
          </p:nvPr>
        </p:nvSpPr>
        <p:spPr/>
        <p:txBody>
          <a:bodyPr/>
          <a:lstStyle/>
          <a:p>
            <a:pPr>
              <a:defRPr/>
            </a:pPr>
            <a:fld id="{63A5F5BA-B611-467B-9A66-E778C0865C15}" type="slidenum">
              <a:rPr lang="en-US" altLang="en-US" smtClean="0"/>
              <a:pPr>
                <a:defRPr/>
              </a:pPr>
              <a:t>24</a:t>
            </a:fld>
            <a:endParaRPr lang="en-US" altLang="en-US" dirty="0"/>
          </a:p>
        </p:txBody>
      </p:sp>
      <p:sp>
        <p:nvSpPr>
          <p:cNvPr id="2" name="Rectangle 1"/>
          <p:cNvSpPr/>
          <p:nvPr/>
        </p:nvSpPr>
        <p:spPr>
          <a:xfrm>
            <a:off x="2425092" y="2702987"/>
            <a:ext cx="4451208" cy="380368"/>
          </a:xfrm>
          <a:prstGeom prst="rect">
            <a:avLst/>
          </a:prstGeom>
          <a:ln w="38100">
            <a:solidFill>
              <a:schemeClr val="accent1"/>
            </a:solidFill>
          </a:ln>
          <a:effectLst>
            <a:outerShdw blurRad="50800" dist="38100" dir="2700000" algn="tl" rotWithShape="0">
              <a:prstClr val="black">
                <a:alpha val="40000"/>
              </a:prstClr>
            </a:outerShdw>
          </a:effectLst>
        </p:spPr>
        <p:txBody>
          <a:bodyPr wrap="square" rtlCol="0" anchor="ctr">
            <a:spAutoFit/>
          </a:bodyPr>
          <a:lstStyle/>
          <a:p>
            <a:pPr algn="ctr" fontAlgn="base">
              <a:spcAft>
                <a:spcPct val="0"/>
              </a:spcAft>
            </a:pPr>
            <a:endParaRPr lang="en-US" sz="900" dirty="0">
              <a:solidFill>
                <a:srgbClr val="595959"/>
              </a:solidFill>
            </a:endParaRPr>
          </a:p>
        </p:txBody>
      </p:sp>
    </p:spTree>
    <p:extLst>
      <p:ext uri="{BB962C8B-B14F-4D97-AF65-F5344CB8AC3E}">
        <p14:creationId xmlns:p14="http://schemas.microsoft.com/office/powerpoint/2010/main" val="1088030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0" y="1371600"/>
            <a:ext cx="8991600" cy="5467528"/>
            <a:chOff x="0" y="1371600"/>
            <a:chExt cx="8991600" cy="5467528"/>
          </a:xfrm>
        </p:grpSpPr>
        <p:sp>
          <p:nvSpPr>
            <p:cNvPr id="27" name="Rectangle 26"/>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28"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Rectangle 28"/>
          <p:cNvSpPr/>
          <p:nvPr/>
        </p:nvSpPr>
        <p:spPr bwMode="auto">
          <a:xfrm>
            <a:off x="193830" y="2409198"/>
            <a:ext cx="8628996" cy="389959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0" name="Text Box 3"/>
          <p:cNvSpPr txBox="1">
            <a:spLocks noChangeArrowheads="1"/>
          </p:cNvSpPr>
          <p:nvPr/>
        </p:nvSpPr>
        <p:spPr bwMode="auto">
          <a:xfrm>
            <a:off x="270640" y="433410"/>
            <a:ext cx="8358188" cy="738664"/>
          </a:xfrm>
          <a:prstGeom prst="rect">
            <a:avLst/>
          </a:prstGeom>
          <a:noFill/>
          <a:ln w="12700">
            <a:noFill/>
            <a:miter lim="800000"/>
            <a:headEnd/>
            <a:tailEnd/>
          </a:ln>
          <a:effectLst/>
        </p:spPr>
        <p:txBody>
          <a:bodyPr>
            <a:spAutoFit/>
          </a:bodyPr>
          <a:lstStyle/>
          <a:p>
            <a:pPr fontAlgn="base">
              <a:spcBef>
                <a:spcPts val="1000"/>
              </a:spcBef>
              <a:spcAft>
                <a:spcPct val="0"/>
              </a:spcAft>
            </a:pPr>
            <a:r>
              <a:rPr lang="en-US" sz="2400" b="1" dirty="0">
                <a:solidFill>
                  <a:srgbClr val="595959"/>
                </a:solidFill>
              </a:rPr>
              <a:t>Typical vs. Best Performing:                                       </a:t>
            </a:r>
            <a:r>
              <a:rPr lang="en-US" dirty="0">
                <a:solidFill>
                  <a:srgbClr val="595959"/>
                </a:solidFill>
              </a:rPr>
              <a:t>Variance of Final Cost and Original Allocated Capital Budget</a:t>
            </a:r>
            <a:endParaRPr lang="en-US" sz="2400" dirty="0">
              <a:solidFill>
                <a:srgbClr val="595959"/>
              </a:solidFill>
            </a:endParaRPr>
          </a:p>
        </p:txBody>
      </p:sp>
      <p:graphicFrame>
        <p:nvGraphicFramePr>
          <p:cNvPr id="17" name="Chart 16"/>
          <p:cNvGraphicFramePr/>
          <p:nvPr>
            <p:extLst>
              <p:ext uri="{D42A27DB-BD31-4B8C-83A1-F6EECF244321}">
                <p14:modId xmlns:p14="http://schemas.microsoft.com/office/powerpoint/2010/main" val="2757084012"/>
              </p:ext>
            </p:extLst>
          </p:nvPr>
        </p:nvGraphicFramePr>
        <p:xfrm>
          <a:off x="243907" y="2402795"/>
          <a:ext cx="4382750" cy="3791365"/>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p:cNvSpPr/>
          <p:nvPr/>
        </p:nvSpPr>
        <p:spPr>
          <a:xfrm>
            <a:off x="457200" y="6350169"/>
            <a:ext cx="6455664" cy="507831"/>
          </a:xfrm>
          <a:prstGeom prst="rect">
            <a:avLst/>
          </a:prstGeom>
        </p:spPr>
        <p:txBody>
          <a:bodyPr wrap="square">
            <a:spAutoFit/>
          </a:bodyPr>
          <a:lstStyle/>
          <a:p>
            <a:pPr fontAlgn="base">
              <a:spcAft>
                <a:spcPct val="0"/>
              </a:spcAft>
            </a:pPr>
            <a:r>
              <a:rPr lang="en-US" sz="900" dirty="0">
                <a:solidFill>
                  <a:srgbClr val="595959"/>
                </a:solidFill>
              </a:rPr>
              <a:t>B1. Considering a specific project which you would describe as typical and the one that you would describe as best performing, how would you best describe the variance between the final cost of construction and the original allocated capital budget for construction on the project? Select one response per row.</a:t>
            </a:r>
          </a:p>
        </p:txBody>
      </p:sp>
      <p:sp>
        <p:nvSpPr>
          <p:cNvPr id="14" name="TextBox 13"/>
          <p:cNvSpPr txBox="1"/>
          <p:nvPr/>
        </p:nvSpPr>
        <p:spPr>
          <a:xfrm>
            <a:off x="658702" y="3195206"/>
            <a:ext cx="1186543" cy="276999"/>
          </a:xfrm>
          <a:prstGeom prst="rect">
            <a:avLst/>
          </a:prstGeom>
          <a:noFill/>
        </p:spPr>
        <p:txBody>
          <a:bodyPr wrap="none" rtlCol="0">
            <a:spAutoFit/>
          </a:bodyPr>
          <a:lstStyle/>
          <a:p>
            <a:r>
              <a:rPr lang="en-US" sz="1200" b="1" i="1" dirty="0">
                <a:solidFill>
                  <a:srgbClr val="00B050"/>
                </a:solidFill>
              </a:rPr>
              <a:t>Under budget</a:t>
            </a:r>
          </a:p>
        </p:txBody>
      </p:sp>
      <p:sp>
        <p:nvSpPr>
          <p:cNvPr id="16" name="TextBox 15"/>
          <p:cNvSpPr txBox="1"/>
          <p:nvPr/>
        </p:nvSpPr>
        <p:spPr>
          <a:xfrm>
            <a:off x="753279" y="5264276"/>
            <a:ext cx="1091966" cy="276999"/>
          </a:xfrm>
          <a:prstGeom prst="rect">
            <a:avLst/>
          </a:prstGeom>
          <a:noFill/>
        </p:spPr>
        <p:txBody>
          <a:bodyPr wrap="none" rtlCol="0">
            <a:spAutoFit/>
          </a:bodyPr>
          <a:lstStyle/>
          <a:p>
            <a:r>
              <a:rPr lang="en-US" sz="1200" b="1" i="1" dirty="0">
                <a:solidFill>
                  <a:schemeClr val="accent1"/>
                </a:solidFill>
              </a:rPr>
              <a:t>Over budget</a:t>
            </a:r>
          </a:p>
        </p:txBody>
      </p:sp>
      <p:sp>
        <p:nvSpPr>
          <p:cNvPr id="9" name="Text Box 7"/>
          <p:cNvSpPr txBox="1">
            <a:spLocks noChangeArrowheads="1"/>
          </p:cNvSpPr>
          <p:nvPr/>
        </p:nvSpPr>
        <p:spPr bwMode="auto">
          <a:xfrm>
            <a:off x="232235" y="1393535"/>
            <a:ext cx="8510588" cy="646331"/>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spcBef>
                <a:spcPts val="0"/>
              </a:spcBef>
              <a:buFont typeface="Wingdings" panose="05000000000000000000" pitchFamily="2" charset="2"/>
              <a:buChar char="§"/>
              <a:defRPr/>
            </a:pPr>
            <a:r>
              <a:rPr lang="en-US" sz="1200" b="0" i="0" dirty="0"/>
              <a:t>While Typical Projects come in either on budget or over budget in terms of the variance of the final cost and the original allocated capital budget, Best Performing Projects tend to come in under budget.</a:t>
            </a:r>
          </a:p>
          <a:p>
            <a:pPr eaLnBrk="0" hangingPunct="0">
              <a:spcBef>
                <a:spcPts val="0"/>
              </a:spcBef>
              <a:buFont typeface="Wingdings" panose="05000000000000000000" pitchFamily="2" charset="2"/>
              <a:buChar char="§"/>
              <a:defRPr/>
            </a:pPr>
            <a:r>
              <a:rPr lang="en-US" sz="1200" b="0" i="0" dirty="0"/>
              <a:t>Companies with US only project locations are more likely than their counterparts to come in over budget on final costs.</a:t>
            </a:r>
          </a:p>
        </p:txBody>
      </p:sp>
      <p:sp>
        <p:nvSpPr>
          <p:cNvPr id="11" name="TextBox 10"/>
          <p:cNvSpPr txBox="1"/>
          <p:nvPr/>
        </p:nvSpPr>
        <p:spPr>
          <a:xfrm>
            <a:off x="4792873" y="3484627"/>
            <a:ext cx="3589320" cy="246221"/>
          </a:xfrm>
          <a:prstGeom prst="rect">
            <a:avLst/>
          </a:prstGeom>
          <a:solidFill>
            <a:srgbClr val="1A6B7F"/>
          </a:solidFill>
          <a:ln w="3175">
            <a:solidFill>
              <a:srgbClr val="1A6B7F"/>
            </a:solidFill>
          </a:ln>
        </p:spPr>
        <p:txBody>
          <a:bodyPr wrap="square" rtlCol="0">
            <a:spAutoFit/>
          </a:bodyPr>
          <a:lstStyle/>
          <a:p>
            <a:r>
              <a:rPr lang="en-US" sz="1000" dirty="0">
                <a:solidFill>
                  <a:schemeClr val="bg1"/>
                </a:solidFill>
              </a:rPr>
              <a:t>Higher among Companies with U.S. Only Project Locations</a:t>
            </a:r>
          </a:p>
        </p:txBody>
      </p:sp>
      <p:cxnSp>
        <p:nvCxnSpPr>
          <p:cNvPr id="22" name="Straight Arrow Connector 21"/>
          <p:cNvCxnSpPr/>
          <p:nvPr/>
        </p:nvCxnSpPr>
        <p:spPr bwMode="auto">
          <a:xfrm flipH="1">
            <a:off x="3685032" y="3774645"/>
            <a:ext cx="1011833" cy="330719"/>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5" name="TextBox 24"/>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30" name="Rectangle 29"/>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25</a:t>
            </a:fld>
            <a:endParaRPr lang="en-US" altLang="en-US" sz="1200" b="1" dirty="0">
              <a:solidFill>
                <a:srgbClr val="6D6D6D"/>
              </a:solidFill>
            </a:endParaRPr>
          </a:p>
        </p:txBody>
      </p:sp>
      <p:grpSp>
        <p:nvGrpSpPr>
          <p:cNvPr id="31" name="Group 30"/>
          <p:cNvGrpSpPr/>
          <p:nvPr/>
        </p:nvGrpSpPr>
        <p:grpSpPr>
          <a:xfrm>
            <a:off x="3227825" y="5871129"/>
            <a:ext cx="3226020" cy="246221"/>
            <a:chOff x="270640" y="5801287"/>
            <a:chExt cx="3226020" cy="246221"/>
          </a:xfrm>
        </p:grpSpPr>
        <p:sp>
          <p:nvSpPr>
            <p:cNvPr id="32" name="Rectangle 31"/>
            <p:cNvSpPr/>
            <p:nvPr/>
          </p:nvSpPr>
          <p:spPr bwMode="auto">
            <a:xfrm>
              <a:off x="270640" y="5826524"/>
              <a:ext cx="209125" cy="195747"/>
            </a:xfrm>
            <a:prstGeom prst="rect">
              <a:avLst/>
            </a:prstGeom>
            <a:solidFill>
              <a:srgbClr val="84C6BF"/>
            </a:solidFill>
            <a:ln>
              <a:solidFill>
                <a:srgbClr val="1A6B7F"/>
              </a:solid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33" name="TextBox 32"/>
            <p:cNvSpPr txBox="1"/>
            <p:nvPr/>
          </p:nvSpPr>
          <p:spPr>
            <a:xfrm>
              <a:off x="544676" y="5801287"/>
              <a:ext cx="1429499" cy="246221"/>
            </a:xfrm>
            <a:prstGeom prst="rect">
              <a:avLst/>
            </a:prstGeom>
            <a:noFill/>
          </p:spPr>
          <p:txBody>
            <a:bodyPr wrap="square" rtlCol="0">
              <a:spAutoFit/>
            </a:bodyPr>
            <a:lstStyle/>
            <a:p>
              <a:r>
                <a:rPr lang="en-US" sz="1000" dirty="0">
                  <a:solidFill>
                    <a:srgbClr val="000000"/>
                  </a:solidFill>
                </a:rPr>
                <a:t>Typical Projects</a:t>
              </a:r>
            </a:p>
          </p:txBody>
        </p:sp>
        <p:grpSp>
          <p:nvGrpSpPr>
            <p:cNvPr id="34" name="Group 33"/>
            <p:cNvGrpSpPr/>
            <p:nvPr/>
          </p:nvGrpSpPr>
          <p:grpSpPr>
            <a:xfrm>
              <a:off x="1635117" y="5801287"/>
              <a:ext cx="1861543" cy="246221"/>
              <a:chOff x="270640" y="5528874"/>
              <a:chExt cx="1861543" cy="246221"/>
            </a:xfrm>
          </p:grpSpPr>
          <p:sp>
            <p:nvSpPr>
              <p:cNvPr id="35" name="Rectangle 34"/>
              <p:cNvSpPr/>
              <p:nvPr/>
            </p:nvSpPr>
            <p:spPr bwMode="auto">
              <a:xfrm>
                <a:off x="270640" y="5567279"/>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36" name="TextBox 35"/>
              <p:cNvSpPr txBox="1"/>
              <p:nvPr/>
            </p:nvSpPr>
            <p:spPr>
              <a:xfrm>
                <a:off x="535271" y="5528874"/>
                <a:ext cx="1596912" cy="246221"/>
              </a:xfrm>
              <a:prstGeom prst="rect">
                <a:avLst/>
              </a:prstGeom>
              <a:noFill/>
            </p:spPr>
            <p:txBody>
              <a:bodyPr wrap="none" rtlCol="0">
                <a:spAutoFit/>
              </a:bodyPr>
              <a:lstStyle/>
              <a:p>
                <a:r>
                  <a:rPr lang="en-US" sz="1000" dirty="0">
                    <a:solidFill>
                      <a:srgbClr val="000000"/>
                    </a:solidFill>
                  </a:rPr>
                  <a:t>Best Performing Projects</a:t>
                </a:r>
              </a:p>
            </p:txBody>
          </p:sp>
        </p:grpSp>
      </p:grpSp>
    </p:spTree>
    <p:extLst>
      <p:ext uri="{BB962C8B-B14F-4D97-AF65-F5344CB8AC3E}">
        <p14:creationId xmlns:p14="http://schemas.microsoft.com/office/powerpoint/2010/main" val="1647962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1371600"/>
            <a:ext cx="8991600" cy="5467528"/>
            <a:chOff x="0" y="1371600"/>
            <a:chExt cx="8991600" cy="5467528"/>
          </a:xfrm>
        </p:grpSpPr>
        <p:sp>
          <p:nvSpPr>
            <p:cNvPr id="18" name="Rectangle 17"/>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21"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21"/>
          <p:cNvSpPr/>
          <p:nvPr/>
        </p:nvSpPr>
        <p:spPr bwMode="auto">
          <a:xfrm>
            <a:off x="193830" y="2409198"/>
            <a:ext cx="8628996" cy="389959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0" name="Text Box 3"/>
          <p:cNvSpPr txBox="1">
            <a:spLocks noChangeArrowheads="1"/>
          </p:cNvSpPr>
          <p:nvPr/>
        </p:nvSpPr>
        <p:spPr bwMode="auto">
          <a:xfrm>
            <a:off x="271778" y="433410"/>
            <a:ext cx="8462963" cy="738664"/>
          </a:xfrm>
          <a:prstGeom prst="rect">
            <a:avLst/>
          </a:prstGeom>
          <a:noFill/>
          <a:ln w="12700">
            <a:noFill/>
            <a:miter lim="800000"/>
            <a:headEnd/>
            <a:tailEnd/>
          </a:ln>
          <a:effectLst/>
        </p:spPr>
        <p:txBody>
          <a:bodyPr>
            <a:spAutoFit/>
          </a:bodyPr>
          <a:lstStyle>
            <a:defPPr>
              <a:defRPr lang="en-US"/>
            </a:defPPr>
            <a:lvl1pPr fontAlgn="base">
              <a:spcBef>
                <a:spcPts val="1000"/>
              </a:spcBef>
              <a:spcAft>
                <a:spcPct val="0"/>
              </a:spcAft>
              <a:defRPr sz="2400">
                <a:solidFill>
                  <a:srgbClr val="595959"/>
                </a:solidFill>
              </a:defRPr>
            </a:lvl1pPr>
          </a:lstStyle>
          <a:p>
            <a:r>
              <a:rPr lang="en-US" b="1" dirty="0"/>
              <a:t>Typical vs. Best Performing:                                         </a:t>
            </a:r>
            <a:r>
              <a:rPr lang="en-US" sz="1800" dirty="0"/>
              <a:t>Amount of Variance of Final Cost vs. Allocated Capital Budget</a:t>
            </a:r>
            <a:endParaRPr lang="en-US" sz="2000" dirty="0"/>
          </a:p>
        </p:txBody>
      </p:sp>
      <p:graphicFrame>
        <p:nvGraphicFramePr>
          <p:cNvPr id="15" name="Chart 14"/>
          <p:cNvGraphicFramePr/>
          <p:nvPr>
            <p:extLst>
              <p:ext uri="{D42A27DB-BD31-4B8C-83A1-F6EECF244321}">
                <p14:modId xmlns:p14="http://schemas.microsoft.com/office/powerpoint/2010/main" val="3017145943"/>
              </p:ext>
            </p:extLst>
          </p:nvPr>
        </p:nvGraphicFramePr>
        <p:xfrm>
          <a:off x="471133" y="2865663"/>
          <a:ext cx="8263608" cy="2944447"/>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p:cNvSpPr/>
          <p:nvPr/>
        </p:nvSpPr>
        <p:spPr>
          <a:xfrm>
            <a:off x="446525" y="6347780"/>
            <a:ext cx="6621800" cy="369332"/>
          </a:xfrm>
          <a:prstGeom prst="rect">
            <a:avLst/>
          </a:prstGeom>
        </p:spPr>
        <p:txBody>
          <a:bodyPr wrap="square">
            <a:spAutoFit/>
          </a:bodyPr>
          <a:lstStyle/>
          <a:p>
            <a:pPr fontAlgn="base">
              <a:spcAft>
                <a:spcPct val="0"/>
              </a:spcAft>
            </a:pPr>
            <a:r>
              <a:rPr lang="en-US" sz="900" dirty="0">
                <a:solidFill>
                  <a:srgbClr val="595959"/>
                </a:solidFill>
              </a:rPr>
              <a:t>B2. What variance (either positive or negative, depending on the project) from the original allocated budget did you experience? Select one response per row.</a:t>
            </a:r>
          </a:p>
        </p:txBody>
      </p:sp>
      <p:sp>
        <p:nvSpPr>
          <p:cNvPr id="5" name="TextBox 4"/>
          <p:cNvSpPr txBox="1"/>
          <p:nvPr/>
        </p:nvSpPr>
        <p:spPr>
          <a:xfrm>
            <a:off x="1538005" y="2997640"/>
            <a:ext cx="1186543" cy="276999"/>
          </a:xfrm>
          <a:prstGeom prst="rect">
            <a:avLst/>
          </a:prstGeom>
          <a:noFill/>
        </p:spPr>
        <p:txBody>
          <a:bodyPr wrap="none" rtlCol="0">
            <a:spAutoFit/>
          </a:bodyPr>
          <a:lstStyle/>
          <a:p>
            <a:r>
              <a:rPr lang="en-US" sz="1200" b="1" i="1" dirty="0">
                <a:solidFill>
                  <a:srgbClr val="00B050"/>
                </a:solidFill>
              </a:rPr>
              <a:t>Under budget</a:t>
            </a:r>
          </a:p>
        </p:txBody>
      </p:sp>
      <p:sp>
        <p:nvSpPr>
          <p:cNvPr id="16" name="TextBox 15"/>
          <p:cNvSpPr txBox="1"/>
          <p:nvPr/>
        </p:nvSpPr>
        <p:spPr>
          <a:xfrm>
            <a:off x="6663887" y="2895795"/>
            <a:ext cx="1091966" cy="276999"/>
          </a:xfrm>
          <a:prstGeom prst="rect">
            <a:avLst/>
          </a:prstGeom>
          <a:noFill/>
        </p:spPr>
        <p:txBody>
          <a:bodyPr wrap="none" rtlCol="0">
            <a:spAutoFit/>
          </a:bodyPr>
          <a:lstStyle/>
          <a:p>
            <a:r>
              <a:rPr lang="en-US" sz="1200" b="1" i="1" dirty="0">
                <a:solidFill>
                  <a:schemeClr val="accent1"/>
                </a:solidFill>
              </a:rPr>
              <a:t>Over budget</a:t>
            </a:r>
          </a:p>
        </p:txBody>
      </p:sp>
      <p:cxnSp>
        <p:nvCxnSpPr>
          <p:cNvPr id="7" name="Straight Connector 6"/>
          <p:cNvCxnSpPr/>
          <p:nvPr/>
        </p:nvCxnSpPr>
        <p:spPr bwMode="auto">
          <a:xfrm>
            <a:off x="4220040" y="2682236"/>
            <a:ext cx="0" cy="238111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Straight Connector 18"/>
          <p:cNvCxnSpPr/>
          <p:nvPr/>
        </p:nvCxnSpPr>
        <p:spPr bwMode="auto">
          <a:xfrm>
            <a:off x="4932300" y="2682236"/>
            <a:ext cx="0" cy="238111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2" name="Text Box 7"/>
          <p:cNvSpPr txBox="1">
            <a:spLocks noChangeArrowheads="1"/>
          </p:cNvSpPr>
          <p:nvPr/>
        </p:nvSpPr>
        <p:spPr bwMode="auto">
          <a:xfrm>
            <a:off x="232235" y="1393535"/>
            <a:ext cx="8273929" cy="646331"/>
          </a:xfrm>
          <a:prstGeom prst="rect">
            <a:avLst/>
          </a:prstGeom>
          <a:noFill/>
          <a:ln>
            <a:noFill/>
          </a:ln>
          <a:extLst/>
        </p:spPr>
        <p:txBody>
          <a:bodyPr wrap="square">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spcBef>
                <a:spcPts val="0"/>
              </a:spcBef>
              <a:buFont typeface="Wingdings" panose="05000000000000000000" pitchFamily="2" charset="2"/>
              <a:buChar char="§"/>
              <a:defRPr/>
            </a:pPr>
            <a:r>
              <a:rPr lang="en-US" sz="1200" b="0" i="0" dirty="0"/>
              <a:t>While 48% of </a:t>
            </a:r>
            <a:r>
              <a:rPr lang="en-US" sz="1200" i="0" dirty="0"/>
              <a:t>Typical Projects </a:t>
            </a:r>
            <a:r>
              <a:rPr lang="en-US" sz="1200" b="0" i="0" dirty="0"/>
              <a:t>come in over budget, 30% are over by 6% or less and 12% are over by more than 10%.</a:t>
            </a:r>
          </a:p>
          <a:p>
            <a:pPr eaLnBrk="0" hangingPunct="0">
              <a:spcBef>
                <a:spcPts val="0"/>
              </a:spcBef>
              <a:buFont typeface="Wingdings" panose="05000000000000000000" pitchFamily="2" charset="2"/>
              <a:buChar char="§"/>
              <a:defRPr/>
            </a:pPr>
            <a:r>
              <a:rPr lang="en-US" sz="1200" b="0" i="0" dirty="0"/>
              <a:t>84% of </a:t>
            </a:r>
            <a:r>
              <a:rPr lang="en-US" sz="1200" i="0" dirty="0"/>
              <a:t>Best Performing Projects</a:t>
            </a:r>
            <a:r>
              <a:rPr lang="en-US" sz="1200" b="0" i="0" dirty="0"/>
              <a:t> are at or under budget with most of those (37%) coming in at cost.</a:t>
            </a:r>
            <a:endParaRPr lang="en-US" sz="1200" b="0" dirty="0"/>
          </a:p>
        </p:txBody>
      </p:sp>
      <p:sp>
        <p:nvSpPr>
          <p:cNvPr id="24" name="TextBox 23"/>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23" name="Rectangle 22"/>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26</a:t>
            </a:fld>
            <a:endParaRPr lang="en-US" altLang="en-US" sz="1200" b="1" dirty="0">
              <a:solidFill>
                <a:srgbClr val="6D6D6D"/>
              </a:solidFill>
            </a:endParaRPr>
          </a:p>
        </p:txBody>
      </p:sp>
    </p:spTree>
    <p:extLst>
      <p:ext uri="{BB962C8B-B14F-4D97-AF65-F5344CB8AC3E}">
        <p14:creationId xmlns:p14="http://schemas.microsoft.com/office/powerpoint/2010/main" val="41839360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1371600"/>
            <a:ext cx="8991600" cy="5467528"/>
            <a:chOff x="0" y="1371600"/>
            <a:chExt cx="8991600" cy="5467528"/>
          </a:xfrm>
        </p:grpSpPr>
        <p:sp>
          <p:nvSpPr>
            <p:cNvPr id="19" name="Rectangle 18"/>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25"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Rectangle 25"/>
          <p:cNvSpPr/>
          <p:nvPr/>
        </p:nvSpPr>
        <p:spPr bwMode="auto">
          <a:xfrm>
            <a:off x="193830" y="2409198"/>
            <a:ext cx="8628996" cy="389959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0" name="Text Box 3"/>
          <p:cNvSpPr txBox="1">
            <a:spLocks noChangeArrowheads="1"/>
          </p:cNvSpPr>
          <p:nvPr/>
        </p:nvSpPr>
        <p:spPr bwMode="auto">
          <a:xfrm>
            <a:off x="270640" y="433410"/>
            <a:ext cx="8462963" cy="769441"/>
          </a:xfrm>
          <a:prstGeom prst="rect">
            <a:avLst/>
          </a:prstGeom>
          <a:noFill/>
          <a:ln w="12700">
            <a:noFill/>
            <a:miter lim="800000"/>
            <a:headEnd/>
            <a:tailEnd/>
          </a:ln>
          <a:effectLst/>
        </p:spPr>
        <p:txBody>
          <a:bodyPr>
            <a:spAutoFit/>
          </a:bodyPr>
          <a:lstStyle>
            <a:defPPr>
              <a:defRPr lang="en-US"/>
            </a:defPPr>
            <a:lvl1pPr fontAlgn="base">
              <a:spcBef>
                <a:spcPts val="1000"/>
              </a:spcBef>
              <a:spcAft>
                <a:spcPct val="0"/>
              </a:spcAft>
              <a:defRPr sz="2400">
                <a:solidFill>
                  <a:srgbClr val="595959"/>
                </a:solidFill>
              </a:defRPr>
            </a:lvl1pPr>
          </a:lstStyle>
          <a:p>
            <a:r>
              <a:rPr lang="en-US" b="1" dirty="0"/>
              <a:t>Typical vs. Best Performing:                                        </a:t>
            </a:r>
            <a:r>
              <a:rPr lang="en-US" sz="1800" dirty="0"/>
              <a:t>Variance of Estimated Cost at Construction Start and Final Cos</a:t>
            </a:r>
            <a:r>
              <a:rPr lang="en-US" sz="2000" dirty="0"/>
              <a:t>t</a:t>
            </a:r>
          </a:p>
        </p:txBody>
      </p:sp>
      <p:graphicFrame>
        <p:nvGraphicFramePr>
          <p:cNvPr id="32" name="Chart 31"/>
          <p:cNvGraphicFramePr/>
          <p:nvPr>
            <p:extLst>
              <p:ext uri="{D42A27DB-BD31-4B8C-83A1-F6EECF244321}">
                <p14:modId xmlns:p14="http://schemas.microsoft.com/office/powerpoint/2010/main" val="4178706065"/>
              </p:ext>
            </p:extLst>
          </p:nvPr>
        </p:nvGraphicFramePr>
        <p:xfrm>
          <a:off x="390619" y="2570113"/>
          <a:ext cx="4167325" cy="3743863"/>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p:cNvSpPr/>
          <p:nvPr/>
        </p:nvSpPr>
        <p:spPr>
          <a:xfrm>
            <a:off x="457200" y="6400800"/>
            <a:ext cx="6455664" cy="369332"/>
          </a:xfrm>
          <a:prstGeom prst="rect">
            <a:avLst/>
          </a:prstGeom>
        </p:spPr>
        <p:txBody>
          <a:bodyPr wrap="square">
            <a:spAutoFit/>
          </a:bodyPr>
          <a:lstStyle/>
          <a:p>
            <a:pPr fontAlgn="base">
              <a:spcAft>
                <a:spcPct val="0"/>
              </a:spcAft>
            </a:pPr>
            <a:r>
              <a:rPr lang="en-US" sz="900" dirty="0">
                <a:solidFill>
                  <a:srgbClr val="595959"/>
                </a:solidFill>
              </a:rPr>
              <a:t>B3. Considering these same specific projects, how would you best describe the variance between the final cost of construction and the estimated cost at the start of construction? Select one response per row.</a:t>
            </a:r>
          </a:p>
        </p:txBody>
      </p:sp>
      <p:sp>
        <p:nvSpPr>
          <p:cNvPr id="11" name="TextBox 10"/>
          <p:cNvSpPr txBox="1"/>
          <p:nvPr/>
        </p:nvSpPr>
        <p:spPr>
          <a:xfrm>
            <a:off x="752138" y="3409868"/>
            <a:ext cx="1186543" cy="276999"/>
          </a:xfrm>
          <a:prstGeom prst="rect">
            <a:avLst/>
          </a:prstGeom>
          <a:noFill/>
        </p:spPr>
        <p:txBody>
          <a:bodyPr wrap="none" rtlCol="0">
            <a:spAutoFit/>
          </a:bodyPr>
          <a:lstStyle/>
          <a:p>
            <a:r>
              <a:rPr lang="en-US" sz="1200" b="1" i="1" dirty="0">
                <a:solidFill>
                  <a:srgbClr val="00B050"/>
                </a:solidFill>
              </a:rPr>
              <a:t>Under budget</a:t>
            </a:r>
          </a:p>
        </p:txBody>
      </p:sp>
      <p:sp>
        <p:nvSpPr>
          <p:cNvPr id="14" name="TextBox 13"/>
          <p:cNvSpPr txBox="1"/>
          <p:nvPr/>
        </p:nvSpPr>
        <p:spPr>
          <a:xfrm>
            <a:off x="846715" y="5417896"/>
            <a:ext cx="1091966" cy="276999"/>
          </a:xfrm>
          <a:prstGeom prst="rect">
            <a:avLst/>
          </a:prstGeom>
          <a:noFill/>
        </p:spPr>
        <p:txBody>
          <a:bodyPr wrap="none" rtlCol="0">
            <a:spAutoFit/>
          </a:bodyPr>
          <a:lstStyle/>
          <a:p>
            <a:r>
              <a:rPr lang="en-US" sz="1200" b="1" i="1" dirty="0">
                <a:solidFill>
                  <a:schemeClr val="accent1"/>
                </a:solidFill>
              </a:rPr>
              <a:t>Over budget</a:t>
            </a:r>
          </a:p>
        </p:txBody>
      </p:sp>
      <p:sp>
        <p:nvSpPr>
          <p:cNvPr id="9" name="Text Box 7"/>
          <p:cNvSpPr txBox="1">
            <a:spLocks noChangeArrowheads="1"/>
          </p:cNvSpPr>
          <p:nvPr/>
        </p:nvSpPr>
        <p:spPr bwMode="auto">
          <a:xfrm>
            <a:off x="232235" y="1393535"/>
            <a:ext cx="8756340" cy="1015663"/>
          </a:xfrm>
          <a:prstGeom prst="rect">
            <a:avLst/>
          </a:prstGeom>
          <a:noFill/>
          <a:ln>
            <a:noFill/>
          </a:ln>
          <a:extLst/>
        </p:spPr>
        <p:txBody>
          <a:bodyPr wrap="square">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spcBef>
                <a:spcPts val="0"/>
              </a:spcBef>
              <a:buFont typeface="Wingdings" panose="05000000000000000000" pitchFamily="2" charset="2"/>
              <a:buChar char="§"/>
              <a:defRPr/>
            </a:pPr>
            <a:r>
              <a:rPr lang="en-US" sz="1200" b="0" i="0" dirty="0"/>
              <a:t>The majority of Typical Projects (59%) come in over budget in terms of the variance between estimated cost at construction start and the final costs, while the largest percentage of Best Performing Projects (46%) come in under budget.</a:t>
            </a:r>
          </a:p>
          <a:p>
            <a:pPr eaLnBrk="0" hangingPunct="0">
              <a:spcBef>
                <a:spcPts val="0"/>
              </a:spcBef>
              <a:buFont typeface="Wingdings" panose="05000000000000000000" pitchFamily="2" charset="2"/>
              <a:buChar char="§"/>
              <a:defRPr/>
            </a:pPr>
            <a:r>
              <a:rPr lang="en-US" sz="1200" b="0" i="0" dirty="0"/>
              <a:t>Working in the U.S. only appears to be correlated with better performance on budget.</a:t>
            </a:r>
          </a:p>
          <a:p>
            <a:pPr eaLnBrk="0" hangingPunct="0">
              <a:spcBef>
                <a:spcPts val="0"/>
              </a:spcBef>
              <a:buFont typeface="Wingdings" panose="05000000000000000000" pitchFamily="2" charset="2"/>
              <a:buChar char="§"/>
              <a:defRPr/>
            </a:pPr>
            <a:endParaRPr lang="en-US" sz="1200" b="0" i="0" dirty="0"/>
          </a:p>
        </p:txBody>
      </p:sp>
      <p:cxnSp>
        <p:nvCxnSpPr>
          <p:cNvPr id="21" name="Straight Arrow Connector 20"/>
          <p:cNvCxnSpPr>
            <a:stCxn id="29" idx="1"/>
          </p:cNvCxnSpPr>
          <p:nvPr/>
        </p:nvCxnSpPr>
        <p:spPr bwMode="auto">
          <a:xfrm flipH="1">
            <a:off x="3225395" y="2963761"/>
            <a:ext cx="1542600" cy="76462"/>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9" name="TextBox 28"/>
          <p:cNvSpPr txBox="1"/>
          <p:nvPr/>
        </p:nvSpPr>
        <p:spPr>
          <a:xfrm>
            <a:off x="4767995" y="2763706"/>
            <a:ext cx="3589320" cy="400110"/>
          </a:xfrm>
          <a:prstGeom prst="rect">
            <a:avLst/>
          </a:prstGeom>
          <a:solidFill>
            <a:srgbClr val="84C6BF"/>
          </a:solidFill>
          <a:ln w="3175">
            <a:solidFill>
              <a:srgbClr val="1A6B7F"/>
            </a:solidFill>
          </a:ln>
        </p:spPr>
        <p:txBody>
          <a:bodyPr wrap="square" rtlCol="0">
            <a:spAutoFit/>
          </a:bodyPr>
          <a:lstStyle/>
          <a:p>
            <a:r>
              <a:rPr lang="en-US" sz="1000" b="1" dirty="0"/>
              <a:t>Trend:</a:t>
            </a:r>
          </a:p>
          <a:p>
            <a:r>
              <a:rPr lang="en-US" sz="1000" dirty="0"/>
              <a:t>Higher among Companies with U.S. Only Projects</a:t>
            </a:r>
          </a:p>
        </p:txBody>
      </p:sp>
      <p:sp>
        <p:nvSpPr>
          <p:cNvPr id="30" name="TextBox 29"/>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27" name="Rectangle 26"/>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27</a:t>
            </a:fld>
            <a:endParaRPr lang="en-US" altLang="en-US" sz="1200" b="1" dirty="0">
              <a:solidFill>
                <a:srgbClr val="6D6D6D"/>
              </a:solidFill>
            </a:endParaRPr>
          </a:p>
        </p:txBody>
      </p:sp>
      <p:grpSp>
        <p:nvGrpSpPr>
          <p:cNvPr id="31" name="Group 30"/>
          <p:cNvGrpSpPr/>
          <p:nvPr/>
        </p:nvGrpSpPr>
        <p:grpSpPr>
          <a:xfrm>
            <a:off x="3227825" y="5871129"/>
            <a:ext cx="3226020" cy="246221"/>
            <a:chOff x="270640" y="5801287"/>
            <a:chExt cx="3226020" cy="246221"/>
          </a:xfrm>
        </p:grpSpPr>
        <p:sp>
          <p:nvSpPr>
            <p:cNvPr id="33" name="Rectangle 32"/>
            <p:cNvSpPr/>
            <p:nvPr/>
          </p:nvSpPr>
          <p:spPr bwMode="auto">
            <a:xfrm>
              <a:off x="270640" y="5826524"/>
              <a:ext cx="209125" cy="195747"/>
            </a:xfrm>
            <a:prstGeom prst="rect">
              <a:avLst/>
            </a:prstGeom>
            <a:solidFill>
              <a:srgbClr val="84C6BF"/>
            </a:solidFill>
            <a:ln>
              <a:solidFill>
                <a:srgbClr val="1A6B7F"/>
              </a:solid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34" name="TextBox 33"/>
            <p:cNvSpPr txBox="1"/>
            <p:nvPr/>
          </p:nvSpPr>
          <p:spPr>
            <a:xfrm>
              <a:off x="544676" y="5801287"/>
              <a:ext cx="1429499" cy="246221"/>
            </a:xfrm>
            <a:prstGeom prst="rect">
              <a:avLst/>
            </a:prstGeom>
            <a:noFill/>
          </p:spPr>
          <p:txBody>
            <a:bodyPr wrap="square" rtlCol="0">
              <a:spAutoFit/>
            </a:bodyPr>
            <a:lstStyle/>
            <a:p>
              <a:r>
                <a:rPr lang="en-US" sz="1000" dirty="0">
                  <a:solidFill>
                    <a:srgbClr val="000000"/>
                  </a:solidFill>
                </a:rPr>
                <a:t>Typical Projects</a:t>
              </a:r>
            </a:p>
          </p:txBody>
        </p:sp>
        <p:grpSp>
          <p:nvGrpSpPr>
            <p:cNvPr id="35" name="Group 34"/>
            <p:cNvGrpSpPr/>
            <p:nvPr/>
          </p:nvGrpSpPr>
          <p:grpSpPr>
            <a:xfrm>
              <a:off x="1635117" y="5801287"/>
              <a:ext cx="1861543" cy="246221"/>
              <a:chOff x="270640" y="5528874"/>
              <a:chExt cx="1861543" cy="246221"/>
            </a:xfrm>
          </p:grpSpPr>
          <p:sp>
            <p:nvSpPr>
              <p:cNvPr id="36" name="Rectangle 35"/>
              <p:cNvSpPr/>
              <p:nvPr/>
            </p:nvSpPr>
            <p:spPr bwMode="auto">
              <a:xfrm>
                <a:off x="270640" y="5567279"/>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37" name="TextBox 36"/>
              <p:cNvSpPr txBox="1"/>
              <p:nvPr/>
            </p:nvSpPr>
            <p:spPr>
              <a:xfrm>
                <a:off x="535271" y="5528874"/>
                <a:ext cx="1596912" cy="246221"/>
              </a:xfrm>
              <a:prstGeom prst="rect">
                <a:avLst/>
              </a:prstGeom>
              <a:noFill/>
            </p:spPr>
            <p:txBody>
              <a:bodyPr wrap="none" rtlCol="0">
                <a:spAutoFit/>
              </a:bodyPr>
              <a:lstStyle/>
              <a:p>
                <a:r>
                  <a:rPr lang="en-US" sz="1000" dirty="0">
                    <a:solidFill>
                      <a:srgbClr val="000000"/>
                    </a:solidFill>
                  </a:rPr>
                  <a:t>Best Performing Projects</a:t>
                </a:r>
              </a:p>
            </p:txBody>
          </p:sp>
        </p:grpSp>
      </p:grpSp>
      <p:sp>
        <p:nvSpPr>
          <p:cNvPr id="38" name="TextBox 37"/>
          <p:cNvSpPr txBox="1"/>
          <p:nvPr/>
        </p:nvSpPr>
        <p:spPr>
          <a:xfrm>
            <a:off x="4718063" y="4836737"/>
            <a:ext cx="3589320" cy="553998"/>
          </a:xfrm>
          <a:prstGeom prst="rect">
            <a:avLst/>
          </a:prstGeom>
          <a:solidFill>
            <a:srgbClr val="84C6BF"/>
          </a:solidFill>
          <a:ln w="3175">
            <a:solidFill>
              <a:srgbClr val="1A6B7F"/>
            </a:solidFill>
          </a:ln>
        </p:spPr>
        <p:txBody>
          <a:bodyPr wrap="square" rtlCol="0">
            <a:spAutoFit/>
          </a:bodyPr>
          <a:lstStyle/>
          <a:p>
            <a:r>
              <a:rPr lang="en-US" sz="1000" b="1" dirty="0"/>
              <a:t>Trend:</a:t>
            </a:r>
          </a:p>
          <a:p>
            <a:r>
              <a:rPr lang="en-US" sz="1000" dirty="0"/>
              <a:t>Higher among Companies  with U.S. and International Projects</a:t>
            </a:r>
          </a:p>
        </p:txBody>
      </p:sp>
      <p:cxnSp>
        <p:nvCxnSpPr>
          <p:cNvPr id="39" name="Straight Arrow Connector 38"/>
          <p:cNvCxnSpPr/>
          <p:nvPr/>
        </p:nvCxnSpPr>
        <p:spPr bwMode="auto">
          <a:xfrm flipH="1">
            <a:off x="3919115" y="5038848"/>
            <a:ext cx="760274" cy="21935"/>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972862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371600"/>
            <a:ext cx="8991600" cy="5467528"/>
            <a:chOff x="0" y="1371600"/>
            <a:chExt cx="8991600" cy="5467528"/>
          </a:xfrm>
        </p:grpSpPr>
        <p:sp>
          <p:nvSpPr>
            <p:cNvPr id="16" name="Rectangle 15"/>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23"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24" name="Rectangle 23"/>
          <p:cNvSpPr/>
          <p:nvPr/>
        </p:nvSpPr>
        <p:spPr bwMode="auto">
          <a:xfrm>
            <a:off x="193830" y="2409198"/>
            <a:ext cx="8628996" cy="389959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10" name="Text Box 3"/>
          <p:cNvSpPr txBox="1">
            <a:spLocks noChangeArrowheads="1"/>
          </p:cNvSpPr>
          <p:nvPr/>
        </p:nvSpPr>
        <p:spPr bwMode="auto">
          <a:xfrm>
            <a:off x="270640" y="433410"/>
            <a:ext cx="8712228" cy="738664"/>
          </a:xfrm>
          <a:prstGeom prst="rect">
            <a:avLst/>
          </a:prstGeom>
          <a:noFill/>
          <a:ln w="12700">
            <a:noFill/>
            <a:miter lim="800000"/>
            <a:headEnd/>
            <a:tailEnd/>
          </a:ln>
          <a:effectLst/>
        </p:spPr>
        <p:txBody>
          <a:bodyPr wrap="square">
            <a:spAutoFit/>
          </a:bodyPr>
          <a:lstStyle>
            <a:defPPr>
              <a:defRPr lang="en-US"/>
            </a:defPPr>
            <a:lvl1pPr fontAlgn="base">
              <a:spcBef>
                <a:spcPts val="1000"/>
              </a:spcBef>
              <a:spcAft>
                <a:spcPct val="0"/>
              </a:spcAft>
              <a:defRPr sz="2400">
                <a:solidFill>
                  <a:srgbClr val="595959"/>
                </a:solidFill>
              </a:defRPr>
            </a:lvl1pPr>
          </a:lstStyle>
          <a:p>
            <a:r>
              <a:rPr lang="en-US" b="1" dirty="0"/>
              <a:t>Typical vs. Best Performing:                                            </a:t>
            </a:r>
            <a:r>
              <a:rPr lang="en-US" sz="1800" dirty="0"/>
              <a:t>Amount of Variance of Estimated Cost at Construction Start and Final Cost</a:t>
            </a:r>
            <a:endParaRPr lang="en-US" sz="2000" dirty="0"/>
          </a:p>
        </p:txBody>
      </p:sp>
      <p:sp>
        <p:nvSpPr>
          <p:cNvPr id="17" name="Rectangle 16"/>
          <p:cNvSpPr/>
          <p:nvPr/>
        </p:nvSpPr>
        <p:spPr>
          <a:xfrm>
            <a:off x="457200" y="6400800"/>
            <a:ext cx="6455664" cy="369332"/>
          </a:xfrm>
          <a:prstGeom prst="rect">
            <a:avLst/>
          </a:prstGeom>
        </p:spPr>
        <p:txBody>
          <a:bodyPr wrap="square">
            <a:spAutoFit/>
          </a:bodyPr>
          <a:lstStyle/>
          <a:p>
            <a:pPr fontAlgn="base">
              <a:spcAft>
                <a:spcPct val="0"/>
              </a:spcAft>
            </a:pPr>
            <a:r>
              <a:rPr lang="en-US" sz="900" dirty="0">
                <a:solidFill>
                  <a:srgbClr val="595959"/>
                </a:solidFill>
              </a:rPr>
              <a:t>B4. What variance (either positive or negative, depending on the project) from the estimated cost at the start of construction did you experience? Select one response per row.</a:t>
            </a:r>
          </a:p>
        </p:txBody>
      </p:sp>
      <p:graphicFrame>
        <p:nvGraphicFramePr>
          <p:cNvPr id="14" name="Chart 13"/>
          <p:cNvGraphicFramePr/>
          <p:nvPr>
            <p:extLst>
              <p:ext uri="{D42A27DB-BD31-4B8C-83A1-F6EECF244321}">
                <p14:modId xmlns:p14="http://schemas.microsoft.com/office/powerpoint/2010/main" val="237513285"/>
              </p:ext>
            </p:extLst>
          </p:nvPr>
        </p:nvGraphicFramePr>
        <p:xfrm>
          <a:off x="471133" y="2827795"/>
          <a:ext cx="8263608" cy="2944447"/>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1538005" y="3284081"/>
            <a:ext cx="1186543" cy="276999"/>
          </a:xfrm>
          <a:prstGeom prst="rect">
            <a:avLst/>
          </a:prstGeom>
          <a:noFill/>
        </p:spPr>
        <p:txBody>
          <a:bodyPr wrap="none" rtlCol="0">
            <a:spAutoFit/>
          </a:bodyPr>
          <a:lstStyle/>
          <a:p>
            <a:r>
              <a:rPr lang="en-US" sz="1200" b="1" i="1" dirty="0">
                <a:solidFill>
                  <a:srgbClr val="00B050"/>
                </a:solidFill>
              </a:rPr>
              <a:t>Under budget</a:t>
            </a:r>
          </a:p>
        </p:txBody>
      </p:sp>
      <p:sp>
        <p:nvSpPr>
          <p:cNvPr id="19" name="TextBox 18"/>
          <p:cNvSpPr txBox="1"/>
          <p:nvPr/>
        </p:nvSpPr>
        <p:spPr>
          <a:xfrm>
            <a:off x="6663887" y="3182236"/>
            <a:ext cx="1091966" cy="276999"/>
          </a:xfrm>
          <a:prstGeom prst="rect">
            <a:avLst/>
          </a:prstGeom>
          <a:noFill/>
        </p:spPr>
        <p:txBody>
          <a:bodyPr wrap="none" rtlCol="0">
            <a:spAutoFit/>
          </a:bodyPr>
          <a:lstStyle/>
          <a:p>
            <a:r>
              <a:rPr lang="en-US" sz="1200" b="1" i="1" dirty="0">
                <a:solidFill>
                  <a:schemeClr val="accent1"/>
                </a:solidFill>
              </a:rPr>
              <a:t>Over budget</a:t>
            </a:r>
          </a:p>
        </p:txBody>
      </p:sp>
      <p:cxnSp>
        <p:nvCxnSpPr>
          <p:cNvPr id="21" name="Straight Connector 20"/>
          <p:cNvCxnSpPr/>
          <p:nvPr/>
        </p:nvCxnSpPr>
        <p:spPr bwMode="auto">
          <a:xfrm>
            <a:off x="4220040" y="2968677"/>
            <a:ext cx="0" cy="238111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Straight Connector 21"/>
          <p:cNvCxnSpPr/>
          <p:nvPr/>
        </p:nvCxnSpPr>
        <p:spPr bwMode="auto">
          <a:xfrm>
            <a:off x="4932300" y="2968677"/>
            <a:ext cx="0" cy="238111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2" name="Text Box 7"/>
          <p:cNvSpPr txBox="1">
            <a:spLocks noChangeArrowheads="1"/>
          </p:cNvSpPr>
          <p:nvPr/>
        </p:nvSpPr>
        <p:spPr bwMode="auto">
          <a:xfrm>
            <a:off x="232235" y="1393535"/>
            <a:ext cx="8510588" cy="646331"/>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spcBef>
                <a:spcPts val="0"/>
              </a:spcBef>
              <a:buFont typeface="Wingdings" panose="05000000000000000000" pitchFamily="2" charset="2"/>
              <a:buChar char="§"/>
              <a:defRPr/>
            </a:pPr>
            <a:r>
              <a:rPr lang="en-US" sz="1200" b="0" i="0" dirty="0"/>
              <a:t>While the majority (59%) of </a:t>
            </a:r>
            <a:r>
              <a:rPr lang="en-US" sz="1200" i="0" dirty="0"/>
              <a:t>Typical Projects </a:t>
            </a:r>
            <a:r>
              <a:rPr lang="en-US" sz="1200" b="0" i="0" dirty="0"/>
              <a:t>come in over budget, 36% are over by 6% or less and 11% are over by more than 10%.</a:t>
            </a:r>
          </a:p>
          <a:p>
            <a:pPr eaLnBrk="0" hangingPunct="0">
              <a:spcBef>
                <a:spcPts val="0"/>
              </a:spcBef>
              <a:buFont typeface="Wingdings" panose="05000000000000000000" pitchFamily="2" charset="2"/>
              <a:buChar char="§"/>
              <a:defRPr/>
            </a:pPr>
            <a:r>
              <a:rPr lang="en-US" sz="1200" b="0" i="0" dirty="0"/>
              <a:t>76% of the </a:t>
            </a:r>
            <a:r>
              <a:rPr lang="en-US" sz="1200" i="0" dirty="0"/>
              <a:t>Best Performing Projects </a:t>
            </a:r>
            <a:r>
              <a:rPr lang="en-US" sz="1200" b="0" i="0" dirty="0"/>
              <a:t>come in either at budget or under by 6% or less.</a:t>
            </a:r>
          </a:p>
        </p:txBody>
      </p:sp>
      <p:sp>
        <p:nvSpPr>
          <p:cNvPr id="26" name="TextBox 25"/>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25" name="Rectangle 24"/>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28</a:t>
            </a:fld>
            <a:endParaRPr lang="en-US" altLang="en-US" sz="1200" b="1" dirty="0">
              <a:solidFill>
                <a:srgbClr val="6D6D6D"/>
              </a:solidFill>
            </a:endParaRPr>
          </a:p>
        </p:txBody>
      </p:sp>
    </p:spTree>
    <p:extLst>
      <p:ext uri="{BB962C8B-B14F-4D97-AF65-F5344CB8AC3E}">
        <p14:creationId xmlns:p14="http://schemas.microsoft.com/office/powerpoint/2010/main" val="3149553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0640" y="169863"/>
            <a:ext cx="7688263" cy="1101725"/>
          </a:xfrm>
        </p:spPr>
        <p:txBody>
          <a:bodyPr/>
          <a:lstStyle/>
          <a:p>
            <a:r>
              <a:rPr lang="en-US" b="1" dirty="0"/>
              <a:t>Typical Project vs. Best Performing Project</a:t>
            </a:r>
            <a:br>
              <a:rPr lang="en-US" dirty="0"/>
            </a:br>
            <a:endParaRPr lang="en-US" dirty="0"/>
          </a:p>
        </p:txBody>
      </p:sp>
      <p:sp>
        <p:nvSpPr>
          <p:cNvPr id="7" name="Content Placeholder 6"/>
          <p:cNvSpPr>
            <a:spLocks noGrp="1"/>
          </p:cNvSpPr>
          <p:nvPr>
            <p:ph idx="1"/>
          </p:nvPr>
        </p:nvSpPr>
        <p:spPr>
          <a:xfrm>
            <a:off x="2421319" y="2028082"/>
            <a:ext cx="6183206" cy="4050863"/>
          </a:xfrm>
        </p:spPr>
        <p:txBody>
          <a:bodyPr/>
          <a:lstStyle/>
          <a:p>
            <a:pPr marL="0" indent="0"/>
            <a:r>
              <a:rPr lang="en-US" kern="1200" dirty="0"/>
              <a:t>Performance Comparison:</a:t>
            </a:r>
            <a:endParaRPr lang="en-US" dirty="0"/>
          </a:p>
          <a:p>
            <a:pPr>
              <a:buFont typeface="Arial" panose="020B0604020202020204" pitchFamily="34" charset="0"/>
              <a:buChar char="•"/>
            </a:pPr>
            <a:r>
              <a:rPr lang="en-US" sz="1400" i="1" dirty="0"/>
              <a:t>Schedule Performance</a:t>
            </a:r>
          </a:p>
          <a:p>
            <a:pPr>
              <a:buFont typeface="Arial" panose="020B0604020202020204" pitchFamily="34" charset="0"/>
              <a:buChar char="•"/>
            </a:pPr>
            <a:r>
              <a:rPr lang="en-US" sz="1400" i="1" dirty="0"/>
              <a:t>Cost/Budget Control Performance</a:t>
            </a:r>
          </a:p>
          <a:p>
            <a:pPr>
              <a:buFont typeface="Arial" panose="020B0604020202020204" pitchFamily="34" charset="0"/>
              <a:buChar char="•"/>
            </a:pPr>
            <a:r>
              <a:rPr lang="en-US" sz="1400" i="1" dirty="0"/>
              <a:t>Quality Performance</a:t>
            </a:r>
          </a:p>
          <a:p>
            <a:pPr>
              <a:buFont typeface="Arial" panose="020B0604020202020204" pitchFamily="34" charset="0"/>
              <a:buChar char="•"/>
            </a:pPr>
            <a:r>
              <a:rPr lang="en-US" sz="1400" i="1" dirty="0"/>
              <a:t>Safety Performance</a:t>
            </a:r>
          </a:p>
          <a:p>
            <a:pPr marL="0" lvl="0" indent="0"/>
            <a:r>
              <a:rPr lang="en-US" kern="1200" dirty="0"/>
              <a:t>Influential Factors on Performance:</a:t>
            </a:r>
            <a:endParaRPr lang="en-US" dirty="0"/>
          </a:p>
          <a:p>
            <a:pPr>
              <a:buFont typeface="Arial" panose="020B0604020202020204" pitchFamily="34" charset="0"/>
              <a:buChar char="•"/>
            </a:pPr>
            <a:r>
              <a:rPr lang="en-US" sz="1400" i="1" dirty="0"/>
              <a:t>Team Dynamics</a:t>
            </a:r>
          </a:p>
          <a:p>
            <a:pPr>
              <a:buFont typeface="Arial" panose="020B0604020202020204" pitchFamily="34" charset="0"/>
              <a:buChar char="•"/>
            </a:pPr>
            <a:r>
              <a:rPr lang="en-US" sz="1400" i="1" dirty="0"/>
              <a:t>Project Delivery, Contracts</a:t>
            </a:r>
          </a:p>
          <a:p>
            <a:pPr>
              <a:buFont typeface="Arial" panose="020B0604020202020204" pitchFamily="34" charset="0"/>
              <a:buChar char="•"/>
            </a:pPr>
            <a:r>
              <a:rPr lang="en-US" sz="1400" i="1" dirty="0"/>
              <a:t>Operating Methods</a:t>
            </a:r>
          </a:p>
          <a:p>
            <a:pPr lvl="0">
              <a:buFont typeface="Arial" panose="020B0604020202020204" pitchFamily="34" charset="0"/>
              <a:buChar char="•"/>
            </a:pPr>
            <a:r>
              <a:rPr lang="en-US" sz="1400" i="1" dirty="0"/>
              <a:t>Single Factor That Most Contributes to a Best Performing Project</a:t>
            </a:r>
          </a:p>
          <a:p>
            <a:pPr>
              <a:buFont typeface="Arial" panose="020B0604020202020204" pitchFamily="34" charset="0"/>
              <a:buChar char="•"/>
            </a:pPr>
            <a:endParaRPr lang="en-US" sz="1800" i="1" dirty="0"/>
          </a:p>
          <a:p>
            <a:endParaRPr lang="en-US" sz="1400" dirty="0"/>
          </a:p>
        </p:txBody>
      </p:sp>
      <p:sp>
        <p:nvSpPr>
          <p:cNvPr id="4" name="Slide Number Placeholder 3"/>
          <p:cNvSpPr>
            <a:spLocks noGrp="1"/>
          </p:cNvSpPr>
          <p:nvPr>
            <p:ph type="sldNum" sz="quarter" idx="11"/>
          </p:nvPr>
        </p:nvSpPr>
        <p:spPr/>
        <p:txBody>
          <a:bodyPr/>
          <a:lstStyle/>
          <a:p>
            <a:pPr>
              <a:defRPr/>
            </a:pPr>
            <a:fld id="{63A5F5BA-B611-467B-9A66-E778C0865C15}" type="slidenum">
              <a:rPr lang="en-US" altLang="en-US" smtClean="0"/>
              <a:pPr>
                <a:defRPr/>
              </a:pPr>
              <a:t>29</a:t>
            </a:fld>
            <a:endParaRPr lang="en-US" altLang="en-US" dirty="0"/>
          </a:p>
        </p:txBody>
      </p:sp>
      <p:sp>
        <p:nvSpPr>
          <p:cNvPr id="2" name="Rectangle 1"/>
          <p:cNvSpPr/>
          <p:nvPr/>
        </p:nvSpPr>
        <p:spPr>
          <a:xfrm>
            <a:off x="2425092" y="3048632"/>
            <a:ext cx="4451208" cy="380368"/>
          </a:xfrm>
          <a:prstGeom prst="rect">
            <a:avLst/>
          </a:prstGeom>
          <a:ln w="38100">
            <a:solidFill>
              <a:schemeClr val="accent1"/>
            </a:solidFill>
          </a:ln>
          <a:effectLst>
            <a:outerShdw blurRad="50800" dist="38100" dir="2700000" algn="tl" rotWithShape="0">
              <a:prstClr val="black">
                <a:alpha val="40000"/>
              </a:prstClr>
            </a:outerShdw>
          </a:effectLst>
        </p:spPr>
        <p:txBody>
          <a:bodyPr wrap="square" rtlCol="0" anchor="ctr">
            <a:spAutoFit/>
          </a:bodyPr>
          <a:lstStyle/>
          <a:p>
            <a:pPr algn="ctr" fontAlgn="base">
              <a:spcAft>
                <a:spcPct val="0"/>
              </a:spcAft>
            </a:pPr>
            <a:endParaRPr lang="en-US" sz="900" dirty="0">
              <a:solidFill>
                <a:srgbClr val="595959"/>
              </a:solidFill>
            </a:endParaRPr>
          </a:p>
        </p:txBody>
      </p:sp>
    </p:spTree>
    <p:extLst>
      <p:ext uri="{BB962C8B-B14F-4D97-AF65-F5344CB8AC3E}">
        <p14:creationId xmlns:p14="http://schemas.microsoft.com/office/powerpoint/2010/main" val="37452244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D8FD8440-333A-4B42-865A-84EEEF1C90B1}" type="slidenum">
              <a:rPr lang="en-US" altLang="en-US" smtClean="0"/>
              <a:pPr>
                <a:defRPr/>
              </a:pPr>
              <a:t>3</a:t>
            </a:fld>
            <a:endParaRPr lang="en-US" altLang="en-US" dirty="0"/>
          </a:p>
        </p:txBody>
      </p:sp>
      <p:sp>
        <p:nvSpPr>
          <p:cNvPr id="5" name="Title 1"/>
          <p:cNvSpPr txBox="1">
            <a:spLocks/>
          </p:cNvSpPr>
          <p:nvPr/>
        </p:nvSpPr>
        <p:spPr bwMode="auto">
          <a:xfrm>
            <a:off x="2360613" y="2667000"/>
            <a:ext cx="639286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595959"/>
                </a:solidFill>
                <a:latin typeface="+mj-lt"/>
                <a:ea typeface="+mj-ea"/>
                <a:cs typeface="+mj-cs"/>
              </a:defRPr>
            </a:lvl1pPr>
            <a:lvl2pPr algn="l" rtl="0" eaLnBrk="0" fontAlgn="base" hangingPunct="0">
              <a:spcBef>
                <a:spcPct val="0"/>
              </a:spcBef>
              <a:spcAft>
                <a:spcPct val="0"/>
              </a:spcAft>
              <a:defRPr sz="2400">
                <a:solidFill>
                  <a:srgbClr val="595959"/>
                </a:solidFill>
                <a:latin typeface="Arial" charset="0"/>
                <a:ea typeface="ＭＳ Ｐゴシック" charset="0"/>
                <a:cs typeface="Arial" charset="0"/>
              </a:defRPr>
            </a:lvl2pPr>
            <a:lvl3pPr algn="l" rtl="0" eaLnBrk="0" fontAlgn="base" hangingPunct="0">
              <a:spcBef>
                <a:spcPct val="0"/>
              </a:spcBef>
              <a:spcAft>
                <a:spcPct val="0"/>
              </a:spcAft>
              <a:defRPr sz="2400">
                <a:solidFill>
                  <a:srgbClr val="595959"/>
                </a:solidFill>
                <a:latin typeface="Arial" charset="0"/>
                <a:ea typeface="ＭＳ Ｐゴシック" charset="0"/>
                <a:cs typeface="Arial" charset="0"/>
              </a:defRPr>
            </a:lvl3pPr>
            <a:lvl4pPr algn="l" rtl="0" eaLnBrk="0" fontAlgn="base" hangingPunct="0">
              <a:spcBef>
                <a:spcPct val="0"/>
              </a:spcBef>
              <a:spcAft>
                <a:spcPct val="0"/>
              </a:spcAft>
              <a:defRPr sz="2400">
                <a:solidFill>
                  <a:srgbClr val="595959"/>
                </a:solidFill>
                <a:latin typeface="Arial" charset="0"/>
                <a:ea typeface="ＭＳ Ｐゴシック" charset="0"/>
                <a:cs typeface="Arial" charset="0"/>
              </a:defRPr>
            </a:lvl4pPr>
            <a:lvl5pPr algn="l" rtl="0" eaLnBrk="0" fontAlgn="base" hangingPunct="0">
              <a:spcBef>
                <a:spcPct val="0"/>
              </a:spcBef>
              <a:spcAft>
                <a:spcPct val="0"/>
              </a:spcAft>
              <a:defRPr sz="2400">
                <a:solidFill>
                  <a:srgbClr val="595959"/>
                </a:solidFill>
                <a:latin typeface="Arial" charset="0"/>
                <a:ea typeface="ＭＳ Ｐゴシック" charset="0"/>
                <a:cs typeface="Arial" charset="0"/>
              </a:defRPr>
            </a:lvl5pPr>
            <a:lvl6pPr marL="457200" algn="l" rtl="0" fontAlgn="base">
              <a:spcBef>
                <a:spcPct val="0"/>
              </a:spcBef>
              <a:spcAft>
                <a:spcPct val="0"/>
              </a:spcAft>
              <a:defRPr sz="2400">
                <a:solidFill>
                  <a:srgbClr val="595959"/>
                </a:solidFill>
                <a:latin typeface="Arial" charset="0"/>
                <a:ea typeface="ＭＳ Ｐゴシック" charset="0"/>
                <a:cs typeface="Arial" charset="0"/>
              </a:defRPr>
            </a:lvl6pPr>
            <a:lvl7pPr marL="914400" algn="l" rtl="0" fontAlgn="base">
              <a:spcBef>
                <a:spcPct val="0"/>
              </a:spcBef>
              <a:spcAft>
                <a:spcPct val="0"/>
              </a:spcAft>
              <a:defRPr sz="2400">
                <a:solidFill>
                  <a:srgbClr val="595959"/>
                </a:solidFill>
                <a:latin typeface="Arial" charset="0"/>
                <a:ea typeface="ＭＳ Ｐゴシック" charset="0"/>
                <a:cs typeface="Arial" charset="0"/>
              </a:defRPr>
            </a:lvl7pPr>
            <a:lvl8pPr marL="1371600" algn="l" rtl="0" fontAlgn="base">
              <a:spcBef>
                <a:spcPct val="0"/>
              </a:spcBef>
              <a:spcAft>
                <a:spcPct val="0"/>
              </a:spcAft>
              <a:defRPr sz="2400">
                <a:solidFill>
                  <a:srgbClr val="595959"/>
                </a:solidFill>
                <a:latin typeface="Arial" charset="0"/>
                <a:ea typeface="ＭＳ Ｐゴシック" charset="0"/>
                <a:cs typeface="Arial" charset="0"/>
              </a:defRPr>
            </a:lvl8pPr>
            <a:lvl9pPr marL="1828800" algn="l" rtl="0" fontAlgn="base">
              <a:spcBef>
                <a:spcPct val="0"/>
              </a:spcBef>
              <a:spcAft>
                <a:spcPct val="0"/>
              </a:spcAft>
              <a:defRPr sz="2400">
                <a:solidFill>
                  <a:srgbClr val="595959"/>
                </a:solidFill>
                <a:latin typeface="Arial" charset="0"/>
                <a:ea typeface="ＭＳ Ｐゴシック" charset="0"/>
                <a:cs typeface="Arial" charset="0"/>
              </a:defRPr>
            </a:lvl9pPr>
          </a:lstStyle>
          <a:p>
            <a:pPr>
              <a:defRPr/>
            </a:pPr>
            <a:r>
              <a:rPr lang="en-US" sz="3200" b="1" kern="0" dirty="0"/>
              <a:t>Objectives and Methodology</a:t>
            </a:r>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500" t="77879" r="8137" b="14606"/>
          <a:stretch/>
        </p:blipFill>
        <p:spPr bwMode="auto">
          <a:xfrm>
            <a:off x="533400" y="6547493"/>
            <a:ext cx="3733800" cy="23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65012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1371600"/>
            <a:ext cx="8991600" cy="5467528"/>
            <a:chOff x="0" y="1371600"/>
            <a:chExt cx="8991600" cy="5467528"/>
          </a:xfrm>
        </p:grpSpPr>
        <p:sp>
          <p:nvSpPr>
            <p:cNvPr id="15" name="Rectangle 14"/>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16"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ectangle 17"/>
          <p:cNvSpPr/>
          <p:nvPr/>
        </p:nvSpPr>
        <p:spPr bwMode="auto">
          <a:xfrm>
            <a:off x="193830" y="2409198"/>
            <a:ext cx="8628996" cy="374287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20" name="Rectangle 19"/>
          <p:cNvSpPr/>
          <p:nvPr/>
        </p:nvSpPr>
        <p:spPr bwMode="auto">
          <a:xfrm>
            <a:off x="370236"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0" name="Text Box 3"/>
          <p:cNvSpPr txBox="1">
            <a:spLocks noChangeArrowheads="1"/>
          </p:cNvSpPr>
          <p:nvPr/>
        </p:nvSpPr>
        <p:spPr bwMode="auto">
          <a:xfrm>
            <a:off x="270640" y="433410"/>
            <a:ext cx="8462963" cy="769441"/>
          </a:xfrm>
          <a:prstGeom prst="rect">
            <a:avLst/>
          </a:prstGeom>
          <a:noFill/>
          <a:ln w="12700">
            <a:noFill/>
            <a:miter lim="800000"/>
            <a:headEnd/>
            <a:tailEnd/>
          </a:ln>
          <a:effectLst/>
        </p:spPr>
        <p:txBody>
          <a:bodyPr>
            <a:spAutoFit/>
          </a:bodyPr>
          <a:lstStyle>
            <a:defPPr>
              <a:defRPr lang="en-US"/>
            </a:defPPr>
            <a:lvl1pPr fontAlgn="base">
              <a:spcBef>
                <a:spcPts val="1000"/>
              </a:spcBef>
              <a:spcAft>
                <a:spcPct val="0"/>
              </a:spcAft>
              <a:defRPr sz="2400">
                <a:solidFill>
                  <a:srgbClr val="595959"/>
                </a:solidFill>
              </a:defRPr>
            </a:lvl1pPr>
          </a:lstStyle>
          <a:p>
            <a:r>
              <a:rPr lang="en-US" b="1" dirty="0"/>
              <a:t>Typical vs. Best Performing:                                         </a:t>
            </a:r>
            <a:r>
              <a:rPr lang="en-US" sz="2000" dirty="0"/>
              <a:t>Quality of Final Building Compared to Expectations</a:t>
            </a:r>
          </a:p>
        </p:txBody>
      </p:sp>
      <p:graphicFrame>
        <p:nvGraphicFramePr>
          <p:cNvPr id="26" name="Chart 25"/>
          <p:cNvGraphicFramePr/>
          <p:nvPr>
            <p:extLst>
              <p:ext uri="{D42A27DB-BD31-4B8C-83A1-F6EECF244321}">
                <p14:modId xmlns:p14="http://schemas.microsoft.com/office/powerpoint/2010/main" val="3053852222"/>
              </p:ext>
            </p:extLst>
          </p:nvPr>
        </p:nvGraphicFramePr>
        <p:xfrm>
          <a:off x="2213347" y="2427661"/>
          <a:ext cx="4777839" cy="3766499"/>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p:cNvSpPr/>
          <p:nvPr/>
        </p:nvSpPr>
        <p:spPr>
          <a:xfrm>
            <a:off x="457200" y="6194160"/>
            <a:ext cx="6455664" cy="646331"/>
          </a:xfrm>
          <a:prstGeom prst="rect">
            <a:avLst/>
          </a:prstGeom>
        </p:spPr>
        <p:txBody>
          <a:bodyPr wrap="square">
            <a:spAutoFit/>
          </a:bodyPr>
          <a:lstStyle/>
          <a:p>
            <a:pPr fontAlgn="base">
              <a:spcAft>
                <a:spcPct val="0"/>
              </a:spcAft>
            </a:pPr>
            <a:r>
              <a:rPr lang="en-US" sz="900" dirty="0">
                <a:solidFill>
                  <a:srgbClr val="595959"/>
                </a:solidFill>
              </a:rPr>
              <a:t>B9. Considering these specific projects, what was the quality of the final building compared to overall expectations?  </a:t>
            </a:r>
          </a:p>
          <a:p>
            <a:pPr fontAlgn="base">
              <a:spcAft>
                <a:spcPct val="0"/>
              </a:spcAft>
            </a:pPr>
            <a:r>
              <a:rPr lang="en-US" sz="900" dirty="0">
                <a:solidFill>
                  <a:srgbClr val="595959"/>
                </a:solidFill>
              </a:rPr>
              <a:t>Evaluate based on three components of building quality: (1) how well the building design incorporated features/functionality compared to initial goals, (2) how well the building construction was executed/workmanship, and (3) how well the building performed after occupancy? Select one response per row.</a:t>
            </a:r>
          </a:p>
        </p:txBody>
      </p:sp>
      <p:sp>
        <p:nvSpPr>
          <p:cNvPr id="7" name="Text Box 7"/>
          <p:cNvSpPr txBox="1">
            <a:spLocks noChangeArrowheads="1"/>
          </p:cNvSpPr>
          <p:nvPr/>
        </p:nvSpPr>
        <p:spPr bwMode="auto">
          <a:xfrm>
            <a:off x="232235" y="1393535"/>
            <a:ext cx="8510588" cy="1015663"/>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spcBef>
                <a:spcPts val="0"/>
              </a:spcBef>
              <a:buFont typeface="Wingdings" panose="05000000000000000000" pitchFamily="2" charset="2"/>
              <a:buChar char="§"/>
              <a:defRPr/>
            </a:pPr>
            <a:r>
              <a:rPr lang="en-US" sz="1200" b="0" i="0" dirty="0"/>
              <a:t>A majority reported that for both a Typical Project (56%) and a Best Performing Project (70%), more/most expectations were met regarding the quality of the final building., but a high percentage (43%) experienced some disappointment on their typical projects (compared with only 17% on their best projects).</a:t>
            </a:r>
          </a:p>
          <a:p>
            <a:pPr eaLnBrk="0" hangingPunct="0">
              <a:spcBef>
                <a:spcPts val="0"/>
              </a:spcBef>
              <a:buFont typeface="Wingdings" panose="05000000000000000000" pitchFamily="2" charset="2"/>
              <a:buChar char="§"/>
              <a:defRPr/>
            </a:pPr>
            <a:r>
              <a:rPr lang="en-US" sz="1200" b="0" i="0" dirty="0"/>
              <a:t>There are no significant differences based on location of construction projects, capital construction activity, or # of capital projects at $10 million or above.</a:t>
            </a:r>
            <a:endParaRPr lang="en-US" sz="1200" b="0" dirty="0"/>
          </a:p>
        </p:txBody>
      </p:sp>
      <p:sp>
        <p:nvSpPr>
          <p:cNvPr id="21" name="TextBox 20"/>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19" name="Rectangle 18"/>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30</a:t>
            </a:fld>
            <a:endParaRPr lang="en-US" altLang="en-US" sz="1200" b="1" dirty="0">
              <a:solidFill>
                <a:srgbClr val="6D6D6D"/>
              </a:solidFill>
            </a:endParaRPr>
          </a:p>
        </p:txBody>
      </p:sp>
      <p:grpSp>
        <p:nvGrpSpPr>
          <p:cNvPr id="22" name="Group 21"/>
          <p:cNvGrpSpPr/>
          <p:nvPr/>
        </p:nvGrpSpPr>
        <p:grpSpPr>
          <a:xfrm>
            <a:off x="3227825" y="5871129"/>
            <a:ext cx="3226020" cy="246221"/>
            <a:chOff x="270640" y="5801287"/>
            <a:chExt cx="3226020" cy="246221"/>
          </a:xfrm>
        </p:grpSpPr>
        <p:sp>
          <p:nvSpPr>
            <p:cNvPr id="23" name="Rectangle 22"/>
            <p:cNvSpPr/>
            <p:nvPr/>
          </p:nvSpPr>
          <p:spPr bwMode="auto">
            <a:xfrm>
              <a:off x="270640" y="5826524"/>
              <a:ext cx="209125" cy="195747"/>
            </a:xfrm>
            <a:prstGeom prst="rect">
              <a:avLst/>
            </a:prstGeom>
            <a:solidFill>
              <a:srgbClr val="84C6BF"/>
            </a:solidFill>
            <a:ln>
              <a:solidFill>
                <a:srgbClr val="1A6B7F"/>
              </a:solid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4" name="TextBox 23"/>
            <p:cNvSpPr txBox="1"/>
            <p:nvPr/>
          </p:nvSpPr>
          <p:spPr>
            <a:xfrm>
              <a:off x="544676" y="5801287"/>
              <a:ext cx="1429499" cy="246221"/>
            </a:xfrm>
            <a:prstGeom prst="rect">
              <a:avLst/>
            </a:prstGeom>
            <a:noFill/>
          </p:spPr>
          <p:txBody>
            <a:bodyPr wrap="square" rtlCol="0">
              <a:spAutoFit/>
            </a:bodyPr>
            <a:lstStyle/>
            <a:p>
              <a:r>
                <a:rPr lang="en-US" sz="1000" dirty="0">
                  <a:solidFill>
                    <a:srgbClr val="000000"/>
                  </a:solidFill>
                </a:rPr>
                <a:t>Typical Projects</a:t>
              </a:r>
            </a:p>
          </p:txBody>
        </p:sp>
        <p:grpSp>
          <p:nvGrpSpPr>
            <p:cNvPr id="25" name="Group 24"/>
            <p:cNvGrpSpPr/>
            <p:nvPr/>
          </p:nvGrpSpPr>
          <p:grpSpPr>
            <a:xfrm>
              <a:off x="1635117" y="5801287"/>
              <a:ext cx="1861543" cy="246221"/>
              <a:chOff x="270640" y="5528874"/>
              <a:chExt cx="1861543" cy="246221"/>
            </a:xfrm>
          </p:grpSpPr>
          <p:sp>
            <p:nvSpPr>
              <p:cNvPr id="28" name="Rectangle 27"/>
              <p:cNvSpPr/>
              <p:nvPr/>
            </p:nvSpPr>
            <p:spPr bwMode="auto">
              <a:xfrm>
                <a:off x="270640" y="5567279"/>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9" name="TextBox 28"/>
              <p:cNvSpPr txBox="1"/>
              <p:nvPr/>
            </p:nvSpPr>
            <p:spPr>
              <a:xfrm>
                <a:off x="535271" y="5528874"/>
                <a:ext cx="1596912" cy="246221"/>
              </a:xfrm>
              <a:prstGeom prst="rect">
                <a:avLst/>
              </a:prstGeom>
              <a:noFill/>
            </p:spPr>
            <p:txBody>
              <a:bodyPr wrap="none" rtlCol="0">
                <a:spAutoFit/>
              </a:bodyPr>
              <a:lstStyle/>
              <a:p>
                <a:r>
                  <a:rPr lang="en-US" sz="1000" dirty="0">
                    <a:solidFill>
                      <a:srgbClr val="000000"/>
                    </a:solidFill>
                  </a:rPr>
                  <a:t>Best Performing Projects</a:t>
                </a:r>
              </a:p>
            </p:txBody>
          </p:sp>
        </p:grpSp>
      </p:grpSp>
    </p:spTree>
    <p:extLst>
      <p:ext uri="{BB962C8B-B14F-4D97-AF65-F5344CB8AC3E}">
        <p14:creationId xmlns:p14="http://schemas.microsoft.com/office/powerpoint/2010/main" val="580442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0640" y="169863"/>
            <a:ext cx="7688263" cy="1101725"/>
          </a:xfrm>
        </p:spPr>
        <p:txBody>
          <a:bodyPr/>
          <a:lstStyle/>
          <a:p>
            <a:r>
              <a:rPr lang="en-US" b="1" dirty="0"/>
              <a:t>Typical Project vs. Best Performing Project</a:t>
            </a:r>
            <a:br>
              <a:rPr lang="en-US" dirty="0"/>
            </a:br>
            <a:endParaRPr lang="en-US" dirty="0"/>
          </a:p>
        </p:txBody>
      </p:sp>
      <p:sp>
        <p:nvSpPr>
          <p:cNvPr id="7" name="Content Placeholder 6"/>
          <p:cNvSpPr>
            <a:spLocks noGrp="1"/>
          </p:cNvSpPr>
          <p:nvPr>
            <p:ph idx="1"/>
          </p:nvPr>
        </p:nvSpPr>
        <p:spPr>
          <a:xfrm>
            <a:off x="2421319" y="2028082"/>
            <a:ext cx="6183206" cy="4050863"/>
          </a:xfrm>
        </p:spPr>
        <p:txBody>
          <a:bodyPr/>
          <a:lstStyle/>
          <a:p>
            <a:pPr marL="0" indent="0"/>
            <a:r>
              <a:rPr lang="en-US" kern="1200" dirty="0"/>
              <a:t>Performance Comparison:</a:t>
            </a:r>
            <a:endParaRPr lang="en-US" dirty="0"/>
          </a:p>
          <a:p>
            <a:pPr>
              <a:buFont typeface="Arial" panose="020B0604020202020204" pitchFamily="34" charset="0"/>
              <a:buChar char="•"/>
            </a:pPr>
            <a:r>
              <a:rPr lang="en-US" sz="1400" i="1" dirty="0"/>
              <a:t>Schedule Performance</a:t>
            </a:r>
          </a:p>
          <a:p>
            <a:pPr>
              <a:buFont typeface="Arial" panose="020B0604020202020204" pitchFamily="34" charset="0"/>
              <a:buChar char="•"/>
            </a:pPr>
            <a:r>
              <a:rPr lang="en-US" sz="1400" i="1" dirty="0"/>
              <a:t>Cost/Budget Control Performance</a:t>
            </a:r>
          </a:p>
          <a:p>
            <a:pPr>
              <a:buFont typeface="Arial" panose="020B0604020202020204" pitchFamily="34" charset="0"/>
              <a:buChar char="•"/>
            </a:pPr>
            <a:r>
              <a:rPr lang="en-US" sz="1400" i="1" dirty="0"/>
              <a:t>Quality Performance</a:t>
            </a:r>
          </a:p>
          <a:p>
            <a:pPr>
              <a:buFont typeface="Arial" panose="020B0604020202020204" pitchFamily="34" charset="0"/>
              <a:buChar char="•"/>
            </a:pPr>
            <a:r>
              <a:rPr lang="en-US" sz="1400" i="1" dirty="0"/>
              <a:t>Safety Performance</a:t>
            </a:r>
          </a:p>
          <a:p>
            <a:pPr marL="0" lvl="0" indent="0"/>
            <a:r>
              <a:rPr lang="en-US" kern="1200" dirty="0"/>
              <a:t>Influential Factors on Performance:</a:t>
            </a:r>
            <a:endParaRPr lang="en-US" dirty="0"/>
          </a:p>
          <a:p>
            <a:pPr>
              <a:buFont typeface="Arial" panose="020B0604020202020204" pitchFamily="34" charset="0"/>
              <a:buChar char="•"/>
            </a:pPr>
            <a:r>
              <a:rPr lang="en-US" sz="1400" i="1" dirty="0"/>
              <a:t>Team Dynamics</a:t>
            </a:r>
          </a:p>
          <a:p>
            <a:pPr>
              <a:buFont typeface="Arial" panose="020B0604020202020204" pitchFamily="34" charset="0"/>
              <a:buChar char="•"/>
            </a:pPr>
            <a:r>
              <a:rPr lang="en-US" sz="1400" i="1" dirty="0"/>
              <a:t>Project Delivery, Contracts</a:t>
            </a:r>
          </a:p>
          <a:p>
            <a:pPr>
              <a:buFont typeface="Arial" panose="020B0604020202020204" pitchFamily="34" charset="0"/>
              <a:buChar char="•"/>
            </a:pPr>
            <a:r>
              <a:rPr lang="en-US" sz="1400" i="1" dirty="0"/>
              <a:t>Operating Methods</a:t>
            </a:r>
          </a:p>
          <a:p>
            <a:pPr lvl="0">
              <a:buFont typeface="Arial" panose="020B0604020202020204" pitchFamily="34" charset="0"/>
              <a:buChar char="•"/>
            </a:pPr>
            <a:r>
              <a:rPr lang="en-US" sz="1400" i="1" dirty="0"/>
              <a:t>Single Factor That Most Contributes to a Best Performing Project</a:t>
            </a:r>
          </a:p>
          <a:p>
            <a:pPr>
              <a:buFont typeface="Arial" panose="020B0604020202020204" pitchFamily="34" charset="0"/>
              <a:buChar char="•"/>
            </a:pPr>
            <a:endParaRPr lang="en-US" sz="1800" i="1" dirty="0"/>
          </a:p>
          <a:p>
            <a:endParaRPr lang="en-US" sz="1400" dirty="0"/>
          </a:p>
        </p:txBody>
      </p:sp>
      <p:sp>
        <p:nvSpPr>
          <p:cNvPr id="4" name="Slide Number Placeholder 3"/>
          <p:cNvSpPr>
            <a:spLocks noGrp="1"/>
          </p:cNvSpPr>
          <p:nvPr>
            <p:ph type="sldNum" sz="quarter" idx="11"/>
          </p:nvPr>
        </p:nvSpPr>
        <p:spPr/>
        <p:txBody>
          <a:bodyPr/>
          <a:lstStyle/>
          <a:p>
            <a:pPr>
              <a:defRPr/>
            </a:pPr>
            <a:fld id="{63A5F5BA-B611-467B-9A66-E778C0865C15}" type="slidenum">
              <a:rPr lang="en-US" altLang="en-US" smtClean="0"/>
              <a:pPr>
                <a:defRPr/>
              </a:pPr>
              <a:t>31</a:t>
            </a:fld>
            <a:endParaRPr lang="en-US" altLang="en-US" dirty="0"/>
          </a:p>
        </p:txBody>
      </p:sp>
      <p:sp>
        <p:nvSpPr>
          <p:cNvPr id="2" name="Rectangle 1"/>
          <p:cNvSpPr/>
          <p:nvPr/>
        </p:nvSpPr>
        <p:spPr>
          <a:xfrm>
            <a:off x="2425092" y="3355872"/>
            <a:ext cx="4451208" cy="380368"/>
          </a:xfrm>
          <a:prstGeom prst="rect">
            <a:avLst/>
          </a:prstGeom>
          <a:ln w="38100">
            <a:solidFill>
              <a:schemeClr val="accent1"/>
            </a:solidFill>
          </a:ln>
          <a:effectLst>
            <a:outerShdw blurRad="50800" dist="38100" dir="2700000" algn="tl" rotWithShape="0">
              <a:prstClr val="black">
                <a:alpha val="40000"/>
              </a:prstClr>
            </a:outerShdw>
          </a:effectLst>
        </p:spPr>
        <p:txBody>
          <a:bodyPr wrap="square" rtlCol="0" anchor="ctr">
            <a:spAutoFit/>
          </a:bodyPr>
          <a:lstStyle/>
          <a:p>
            <a:pPr algn="ctr" fontAlgn="base">
              <a:spcAft>
                <a:spcPct val="0"/>
              </a:spcAft>
            </a:pPr>
            <a:endParaRPr lang="en-US" sz="900" dirty="0">
              <a:solidFill>
                <a:srgbClr val="595959"/>
              </a:solidFill>
            </a:endParaRPr>
          </a:p>
        </p:txBody>
      </p:sp>
    </p:spTree>
    <p:extLst>
      <p:ext uri="{BB962C8B-B14F-4D97-AF65-F5344CB8AC3E}">
        <p14:creationId xmlns:p14="http://schemas.microsoft.com/office/powerpoint/2010/main" val="2152506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371600"/>
            <a:ext cx="8991600" cy="5467528"/>
            <a:chOff x="0" y="1371600"/>
            <a:chExt cx="8991600" cy="5467528"/>
          </a:xfrm>
        </p:grpSpPr>
        <p:sp>
          <p:nvSpPr>
            <p:cNvPr id="17" name="Rectangle 16"/>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18"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2"/>
          <p:cNvSpPr/>
          <p:nvPr/>
        </p:nvSpPr>
        <p:spPr bwMode="auto">
          <a:xfrm>
            <a:off x="193830" y="2409198"/>
            <a:ext cx="8628996" cy="374287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0" name="Text Box 3"/>
          <p:cNvSpPr txBox="1">
            <a:spLocks noChangeArrowheads="1"/>
          </p:cNvSpPr>
          <p:nvPr/>
        </p:nvSpPr>
        <p:spPr bwMode="auto">
          <a:xfrm>
            <a:off x="270640" y="433410"/>
            <a:ext cx="8462963" cy="769441"/>
          </a:xfrm>
          <a:prstGeom prst="rect">
            <a:avLst/>
          </a:prstGeom>
          <a:noFill/>
          <a:ln w="12700">
            <a:noFill/>
            <a:miter lim="800000"/>
            <a:headEnd/>
            <a:tailEnd/>
          </a:ln>
          <a:effectLst/>
        </p:spPr>
        <p:txBody>
          <a:bodyPr wrap="square">
            <a:spAutoFit/>
          </a:bodyPr>
          <a:lstStyle/>
          <a:p>
            <a:pPr fontAlgn="base">
              <a:spcBef>
                <a:spcPct val="50000"/>
              </a:spcBef>
              <a:spcAft>
                <a:spcPct val="0"/>
              </a:spcAft>
            </a:pPr>
            <a:r>
              <a:rPr lang="en-US" sz="2400" b="1" dirty="0">
                <a:solidFill>
                  <a:srgbClr val="595959"/>
                </a:solidFill>
              </a:rPr>
              <a:t>Typical vs. Best Performing:                                           </a:t>
            </a:r>
            <a:r>
              <a:rPr lang="en-US" sz="2000" dirty="0">
                <a:solidFill>
                  <a:srgbClr val="595959"/>
                </a:solidFill>
              </a:rPr>
              <a:t>Safety During Construction</a:t>
            </a:r>
            <a:endParaRPr lang="en-US" sz="2400" dirty="0">
              <a:solidFill>
                <a:srgbClr val="595959"/>
              </a:solidFill>
            </a:endParaRPr>
          </a:p>
        </p:txBody>
      </p:sp>
      <p:sp>
        <p:nvSpPr>
          <p:cNvPr id="27" name="Rectangle 26"/>
          <p:cNvSpPr/>
          <p:nvPr/>
        </p:nvSpPr>
        <p:spPr>
          <a:xfrm>
            <a:off x="457200" y="6400800"/>
            <a:ext cx="6455664" cy="369332"/>
          </a:xfrm>
          <a:prstGeom prst="rect">
            <a:avLst/>
          </a:prstGeom>
        </p:spPr>
        <p:txBody>
          <a:bodyPr wrap="square">
            <a:spAutoFit/>
          </a:bodyPr>
          <a:lstStyle/>
          <a:p>
            <a:pPr fontAlgn="base">
              <a:spcAft>
                <a:spcPct val="0"/>
              </a:spcAft>
            </a:pPr>
            <a:r>
              <a:rPr lang="en-US" sz="900" dirty="0">
                <a:solidFill>
                  <a:srgbClr val="595959"/>
                </a:solidFill>
              </a:rPr>
              <a:t>B10. Considering these same projects, where would you rank the project on a scale of 1 to 4 in terms of safety during construction? Select one response per row.</a:t>
            </a:r>
          </a:p>
        </p:txBody>
      </p:sp>
      <p:graphicFrame>
        <p:nvGraphicFramePr>
          <p:cNvPr id="16" name="Chart 15"/>
          <p:cNvGraphicFramePr/>
          <p:nvPr>
            <p:extLst>
              <p:ext uri="{D42A27DB-BD31-4B8C-83A1-F6EECF244321}">
                <p14:modId xmlns:p14="http://schemas.microsoft.com/office/powerpoint/2010/main" val="1109389242"/>
              </p:ext>
            </p:extLst>
          </p:nvPr>
        </p:nvGraphicFramePr>
        <p:xfrm>
          <a:off x="2206681" y="2311341"/>
          <a:ext cx="4518228" cy="393858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7"/>
          <p:cNvSpPr txBox="1">
            <a:spLocks noChangeArrowheads="1"/>
          </p:cNvSpPr>
          <p:nvPr/>
        </p:nvSpPr>
        <p:spPr bwMode="auto">
          <a:xfrm>
            <a:off x="233076" y="1393535"/>
            <a:ext cx="8510588" cy="1015663"/>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spcBef>
                <a:spcPts val="0"/>
              </a:spcBef>
              <a:buFont typeface="Wingdings" panose="05000000000000000000" pitchFamily="2" charset="2"/>
              <a:buChar char="§"/>
              <a:defRPr/>
            </a:pPr>
            <a:r>
              <a:rPr lang="en-US" sz="1200" b="0" i="0" dirty="0"/>
              <a:t>Respondents report no project incurred fatalities on either their Typical Project or Best Performing Project.</a:t>
            </a:r>
          </a:p>
          <a:p>
            <a:pPr eaLnBrk="0" hangingPunct="0">
              <a:spcBef>
                <a:spcPts val="0"/>
              </a:spcBef>
              <a:buFont typeface="Wingdings" panose="05000000000000000000" pitchFamily="2" charset="2"/>
              <a:buChar char="§"/>
              <a:defRPr/>
            </a:pPr>
            <a:r>
              <a:rPr lang="en-US" sz="1200" b="0" i="0" dirty="0"/>
              <a:t>Best Performing Projects tend to report an industry leading safety culture with no fatalities/lost time accidents or recordables.</a:t>
            </a:r>
            <a:r>
              <a:rPr lang="en-US" sz="1200" b="0" dirty="0"/>
              <a:t>  </a:t>
            </a:r>
          </a:p>
          <a:p>
            <a:pPr eaLnBrk="0" hangingPunct="0">
              <a:spcBef>
                <a:spcPts val="0"/>
              </a:spcBef>
              <a:buFont typeface="Wingdings" panose="05000000000000000000" pitchFamily="2" charset="2"/>
              <a:buChar char="§"/>
              <a:defRPr/>
            </a:pPr>
            <a:r>
              <a:rPr lang="en-US" sz="1200" b="0" i="0" dirty="0"/>
              <a:t>There are no significant differences based on location of construction projects, capital construction activity, or # of capital projects at $10 million or above.</a:t>
            </a:r>
          </a:p>
        </p:txBody>
      </p:sp>
      <p:sp>
        <p:nvSpPr>
          <p:cNvPr id="21" name="TextBox 20"/>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22" name="Rectangle 21"/>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32</a:t>
            </a:fld>
            <a:endParaRPr lang="en-US" altLang="en-US" sz="1200" b="1" dirty="0">
              <a:solidFill>
                <a:srgbClr val="6D6D6D"/>
              </a:solidFill>
            </a:endParaRPr>
          </a:p>
        </p:txBody>
      </p:sp>
      <p:grpSp>
        <p:nvGrpSpPr>
          <p:cNvPr id="23" name="Group 22"/>
          <p:cNvGrpSpPr/>
          <p:nvPr/>
        </p:nvGrpSpPr>
        <p:grpSpPr>
          <a:xfrm>
            <a:off x="3227825" y="5871129"/>
            <a:ext cx="3226020" cy="246221"/>
            <a:chOff x="270640" y="5801287"/>
            <a:chExt cx="3226020" cy="246221"/>
          </a:xfrm>
        </p:grpSpPr>
        <p:sp>
          <p:nvSpPr>
            <p:cNvPr id="24" name="Rectangle 23"/>
            <p:cNvSpPr/>
            <p:nvPr/>
          </p:nvSpPr>
          <p:spPr bwMode="auto">
            <a:xfrm>
              <a:off x="270640" y="5826524"/>
              <a:ext cx="209125" cy="195747"/>
            </a:xfrm>
            <a:prstGeom prst="rect">
              <a:avLst/>
            </a:prstGeom>
            <a:solidFill>
              <a:srgbClr val="84C6BF"/>
            </a:solidFill>
            <a:ln>
              <a:solidFill>
                <a:srgbClr val="1A6B7F"/>
              </a:solid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5" name="TextBox 24"/>
            <p:cNvSpPr txBox="1"/>
            <p:nvPr/>
          </p:nvSpPr>
          <p:spPr>
            <a:xfrm>
              <a:off x="544676" y="5801287"/>
              <a:ext cx="1429499" cy="246221"/>
            </a:xfrm>
            <a:prstGeom prst="rect">
              <a:avLst/>
            </a:prstGeom>
            <a:noFill/>
          </p:spPr>
          <p:txBody>
            <a:bodyPr wrap="square" rtlCol="0">
              <a:spAutoFit/>
            </a:bodyPr>
            <a:lstStyle/>
            <a:p>
              <a:r>
                <a:rPr lang="en-US" sz="1000" dirty="0">
                  <a:solidFill>
                    <a:srgbClr val="000000"/>
                  </a:solidFill>
                </a:rPr>
                <a:t>Typical Projects</a:t>
              </a:r>
            </a:p>
          </p:txBody>
        </p:sp>
        <p:grpSp>
          <p:nvGrpSpPr>
            <p:cNvPr id="26" name="Group 25"/>
            <p:cNvGrpSpPr/>
            <p:nvPr/>
          </p:nvGrpSpPr>
          <p:grpSpPr>
            <a:xfrm>
              <a:off x="1635117" y="5801287"/>
              <a:ext cx="1861543" cy="246221"/>
              <a:chOff x="270640" y="5528874"/>
              <a:chExt cx="1861543" cy="246221"/>
            </a:xfrm>
          </p:grpSpPr>
          <p:sp>
            <p:nvSpPr>
              <p:cNvPr id="28" name="Rectangle 27"/>
              <p:cNvSpPr/>
              <p:nvPr/>
            </p:nvSpPr>
            <p:spPr bwMode="auto">
              <a:xfrm>
                <a:off x="270640" y="5567279"/>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9" name="TextBox 28"/>
              <p:cNvSpPr txBox="1"/>
              <p:nvPr/>
            </p:nvSpPr>
            <p:spPr>
              <a:xfrm>
                <a:off x="535271" y="5528874"/>
                <a:ext cx="1596912" cy="246221"/>
              </a:xfrm>
              <a:prstGeom prst="rect">
                <a:avLst/>
              </a:prstGeom>
              <a:noFill/>
            </p:spPr>
            <p:txBody>
              <a:bodyPr wrap="none" rtlCol="0">
                <a:spAutoFit/>
              </a:bodyPr>
              <a:lstStyle/>
              <a:p>
                <a:r>
                  <a:rPr lang="en-US" sz="1000" dirty="0">
                    <a:solidFill>
                      <a:srgbClr val="000000"/>
                    </a:solidFill>
                  </a:rPr>
                  <a:t>Best Performing Projects</a:t>
                </a:r>
              </a:p>
            </p:txBody>
          </p:sp>
        </p:grpSp>
      </p:grpSp>
    </p:spTree>
    <p:extLst>
      <p:ext uri="{BB962C8B-B14F-4D97-AF65-F5344CB8AC3E}">
        <p14:creationId xmlns:p14="http://schemas.microsoft.com/office/powerpoint/2010/main" val="2461531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371600"/>
            <a:ext cx="8991600" cy="5467528"/>
            <a:chOff x="0" y="1371600"/>
            <a:chExt cx="8991600" cy="5467528"/>
          </a:xfrm>
        </p:grpSpPr>
        <p:sp>
          <p:nvSpPr>
            <p:cNvPr id="13" name="Rectangle 12"/>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14"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p:nvSpPr>
        <p:spPr bwMode="auto">
          <a:xfrm>
            <a:off x="193830" y="2409198"/>
            <a:ext cx="8628996" cy="374287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graphicFrame>
        <p:nvGraphicFramePr>
          <p:cNvPr id="26" name="Chart 25"/>
          <p:cNvGraphicFramePr/>
          <p:nvPr>
            <p:extLst>
              <p:ext uri="{D42A27DB-BD31-4B8C-83A1-F6EECF244321}">
                <p14:modId xmlns:p14="http://schemas.microsoft.com/office/powerpoint/2010/main" val="3891588910"/>
              </p:ext>
            </p:extLst>
          </p:nvPr>
        </p:nvGraphicFramePr>
        <p:xfrm>
          <a:off x="365533" y="2362537"/>
          <a:ext cx="4633443" cy="4190139"/>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0" name="Text Box 3"/>
          <p:cNvSpPr txBox="1">
            <a:spLocks noChangeArrowheads="1"/>
          </p:cNvSpPr>
          <p:nvPr/>
        </p:nvSpPr>
        <p:spPr bwMode="auto">
          <a:xfrm>
            <a:off x="270640" y="433410"/>
            <a:ext cx="8462963" cy="769441"/>
          </a:xfrm>
          <a:prstGeom prst="rect">
            <a:avLst/>
          </a:prstGeom>
          <a:noFill/>
          <a:ln w="12700">
            <a:noFill/>
            <a:miter lim="800000"/>
            <a:headEnd/>
            <a:tailEnd/>
          </a:ln>
          <a:effectLst/>
        </p:spPr>
        <p:txBody>
          <a:bodyPr wrap="square">
            <a:spAutoFit/>
          </a:bodyPr>
          <a:lstStyle/>
          <a:p>
            <a:pPr fontAlgn="base">
              <a:spcBef>
                <a:spcPct val="50000"/>
              </a:spcBef>
              <a:spcAft>
                <a:spcPct val="0"/>
              </a:spcAft>
            </a:pPr>
            <a:r>
              <a:rPr lang="en-US" sz="2400" b="1" dirty="0">
                <a:solidFill>
                  <a:srgbClr val="595959"/>
                </a:solidFill>
              </a:rPr>
              <a:t>Typical vs. Best Performing:                                          </a:t>
            </a:r>
            <a:r>
              <a:rPr lang="en-US" sz="2000" dirty="0">
                <a:solidFill>
                  <a:srgbClr val="595959"/>
                </a:solidFill>
              </a:rPr>
              <a:t>Safety for Maintenance Activities</a:t>
            </a:r>
          </a:p>
        </p:txBody>
      </p:sp>
      <p:sp>
        <p:nvSpPr>
          <p:cNvPr id="27" name="Rectangle 26"/>
          <p:cNvSpPr/>
          <p:nvPr/>
        </p:nvSpPr>
        <p:spPr>
          <a:xfrm>
            <a:off x="457200" y="6356324"/>
            <a:ext cx="6455664" cy="369332"/>
          </a:xfrm>
          <a:prstGeom prst="rect">
            <a:avLst/>
          </a:prstGeom>
        </p:spPr>
        <p:txBody>
          <a:bodyPr wrap="square">
            <a:spAutoFit/>
          </a:bodyPr>
          <a:lstStyle/>
          <a:p>
            <a:pPr fontAlgn="base">
              <a:spcAft>
                <a:spcPct val="0"/>
              </a:spcAft>
            </a:pPr>
            <a:r>
              <a:rPr lang="en-US" sz="900" dirty="0">
                <a:solidFill>
                  <a:srgbClr val="595959"/>
                </a:solidFill>
              </a:rPr>
              <a:t>B11. Considering these same projects, where would you rank the project on a scale of 1 to 4 in terms of the building’s safety for maintenance activities? Select one response per row.</a:t>
            </a:r>
          </a:p>
        </p:txBody>
      </p:sp>
      <p:sp>
        <p:nvSpPr>
          <p:cNvPr id="8" name="Text Box 7"/>
          <p:cNvSpPr txBox="1">
            <a:spLocks noChangeArrowheads="1"/>
          </p:cNvSpPr>
          <p:nvPr/>
        </p:nvSpPr>
        <p:spPr bwMode="auto">
          <a:xfrm>
            <a:off x="232235" y="1393535"/>
            <a:ext cx="8510588" cy="646331"/>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spcBef>
                <a:spcPts val="0"/>
              </a:spcBef>
              <a:buFont typeface="Wingdings" panose="05000000000000000000" pitchFamily="2" charset="2"/>
              <a:buChar char="§"/>
              <a:defRPr/>
            </a:pPr>
            <a:r>
              <a:rPr lang="en-US" sz="1200" b="0" i="0" dirty="0"/>
              <a:t>A majority reported that some building maintenance requires hoists/lifts for both their Typical Projects (53%), but Best Projects are more evenly split between that category (48%) and having no extraordinary means necessary to perform building maintenance (42%). </a:t>
            </a:r>
          </a:p>
        </p:txBody>
      </p:sp>
      <p:sp>
        <p:nvSpPr>
          <p:cNvPr id="17" name="TextBox 16"/>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a:t>
            </a:r>
            <a:r>
              <a:rPr lang="en-US" sz="1100">
                <a:solidFill>
                  <a:srgbClr val="000000"/>
                </a:solidFill>
              </a:rPr>
              <a:t>(n=81)</a:t>
            </a:r>
            <a:endParaRPr lang="en-US" sz="1100" dirty="0">
              <a:solidFill>
                <a:srgbClr val="000000"/>
              </a:solidFill>
            </a:endParaRPr>
          </a:p>
        </p:txBody>
      </p:sp>
      <p:sp>
        <p:nvSpPr>
          <p:cNvPr id="16" name="Rectangle 15"/>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33</a:t>
            </a:fld>
            <a:endParaRPr lang="en-US" altLang="en-US" sz="1200" b="1" dirty="0">
              <a:solidFill>
                <a:srgbClr val="6D6D6D"/>
              </a:solidFill>
            </a:endParaRPr>
          </a:p>
        </p:txBody>
      </p:sp>
      <p:grpSp>
        <p:nvGrpSpPr>
          <p:cNvPr id="18" name="Group 17"/>
          <p:cNvGrpSpPr/>
          <p:nvPr/>
        </p:nvGrpSpPr>
        <p:grpSpPr>
          <a:xfrm>
            <a:off x="3227825" y="5871129"/>
            <a:ext cx="3226020" cy="246221"/>
            <a:chOff x="270640" y="5801287"/>
            <a:chExt cx="3226020" cy="246221"/>
          </a:xfrm>
        </p:grpSpPr>
        <p:sp>
          <p:nvSpPr>
            <p:cNvPr id="19" name="Rectangle 18"/>
            <p:cNvSpPr/>
            <p:nvPr/>
          </p:nvSpPr>
          <p:spPr bwMode="auto">
            <a:xfrm>
              <a:off x="270640" y="5826524"/>
              <a:ext cx="209125" cy="195747"/>
            </a:xfrm>
            <a:prstGeom prst="rect">
              <a:avLst/>
            </a:prstGeom>
            <a:solidFill>
              <a:srgbClr val="84C6BF"/>
            </a:solidFill>
            <a:ln>
              <a:solidFill>
                <a:srgbClr val="1A6B7F"/>
              </a:solid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1" name="TextBox 20"/>
            <p:cNvSpPr txBox="1"/>
            <p:nvPr/>
          </p:nvSpPr>
          <p:spPr>
            <a:xfrm>
              <a:off x="544676" y="5801287"/>
              <a:ext cx="1429499" cy="246221"/>
            </a:xfrm>
            <a:prstGeom prst="rect">
              <a:avLst/>
            </a:prstGeom>
            <a:noFill/>
          </p:spPr>
          <p:txBody>
            <a:bodyPr wrap="square" rtlCol="0">
              <a:spAutoFit/>
            </a:bodyPr>
            <a:lstStyle/>
            <a:p>
              <a:r>
                <a:rPr lang="en-US" sz="1000" dirty="0">
                  <a:solidFill>
                    <a:srgbClr val="000000"/>
                  </a:solidFill>
                </a:rPr>
                <a:t>Typical Projects</a:t>
              </a:r>
            </a:p>
          </p:txBody>
        </p:sp>
        <p:grpSp>
          <p:nvGrpSpPr>
            <p:cNvPr id="22" name="Group 21"/>
            <p:cNvGrpSpPr/>
            <p:nvPr/>
          </p:nvGrpSpPr>
          <p:grpSpPr>
            <a:xfrm>
              <a:off x="1635117" y="5801287"/>
              <a:ext cx="1861543" cy="246221"/>
              <a:chOff x="270640" y="5528874"/>
              <a:chExt cx="1861543" cy="246221"/>
            </a:xfrm>
          </p:grpSpPr>
          <p:sp>
            <p:nvSpPr>
              <p:cNvPr id="23" name="Rectangle 22"/>
              <p:cNvSpPr/>
              <p:nvPr/>
            </p:nvSpPr>
            <p:spPr bwMode="auto">
              <a:xfrm>
                <a:off x="270640" y="5567279"/>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4" name="TextBox 23"/>
              <p:cNvSpPr txBox="1"/>
              <p:nvPr/>
            </p:nvSpPr>
            <p:spPr>
              <a:xfrm>
                <a:off x="535271" y="5528874"/>
                <a:ext cx="1596912" cy="246221"/>
              </a:xfrm>
              <a:prstGeom prst="rect">
                <a:avLst/>
              </a:prstGeom>
              <a:noFill/>
            </p:spPr>
            <p:txBody>
              <a:bodyPr wrap="none" rtlCol="0">
                <a:spAutoFit/>
              </a:bodyPr>
              <a:lstStyle/>
              <a:p>
                <a:r>
                  <a:rPr lang="en-US" sz="1000" dirty="0">
                    <a:solidFill>
                      <a:srgbClr val="000000"/>
                    </a:solidFill>
                  </a:rPr>
                  <a:t>Best Performing Projects</a:t>
                </a:r>
              </a:p>
            </p:txBody>
          </p:sp>
        </p:grpSp>
      </p:grpSp>
      <p:cxnSp>
        <p:nvCxnSpPr>
          <p:cNvPr id="25" name="Straight Arrow Connector 24"/>
          <p:cNvCxnSpPr>
            <a:stCxn id="28" idx="1"/>
          </p:cNvCxnSpPr>
          <p:nvPr/>
        </p:nvCxnSpPr>
        <p:spPr bwMode="auto">
          <a:xfrm flipH="1">
            <a:off x="3702760" y="2632945"/>
            <a:ext cx="1542600" cy="153406"/>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8" name="TextBox 27"/>
          <p:cNvSpPr txBox="1"/>
          <p:nvPr/>
        </p:nvSpPr>
        <p:spPr>
          <a:xfrm>
            <a:off x="5245360" y="2509834"/>
            <a:ext cx="3167140" cy="246221"/>
          </a:xfrm>
          <a:prstGeom prst="rect">
            <a:avLst/>
          </a:prstGeom>
          <a:solidFill>
            <a:srgbClr val="84C6BF"/>
          </a:solidFill>
          <a:ln w="3175">
            <a:solidFill>
              <a:srgbClr val="1A6B7F"/>
            </a:solidFill>
          </a:ln>
        </p:spPr>
        <p:txBody>
          <a:bodyPr wrap="square" rtlCol="0">
            <a:spAutoFit/>
          </a:bodyPr>
          <a:lstStyle/>
          <a:p>
            <a:r>
              <a:rPr lang="en-US" sz="1000" dirty="0"/>
              <a:t>Higher among Companies with U.S. Only Projects</a:t>
            </a:r>
          </a:p>
        </p:txBody>
      </p:sp>
      <p:sp>
        <p:nvSpPr>
          <p:cNvPr id="29" name="TextBox 28"/>
          <p:cNvSpPr txBox="1"/>
          <p:nvPr/>
        </p:nvSpPr>
        <p:spPr>
          <a:xfrm>
            <a:off x="5258447" y="3010580"/>
            <a:ext cx="3005148" cy="553998"/>
          </a:xfrm>
          <a:prstGeom prst="rect">
            <a:avLst/>
          </a:prstGeom>
          <a:solidFill>
            <a:srgbClr val="1A6B7F"/>
          </a:solidFill>
          <a:ln w="3175">
            <a:solidFill>
              <a:srgbClr val="1A6B7F"/>
            </a:solidFill>
          </a:ln>
        </p:spPr>
        <p:txBody>
          <a:bodyPr wrap="square" rtlCol="0">
            <a:spAutoFit/>
          </a:bodyPr>
          <a:lstStyle/>
          <a:p>
            <a:r>
              <a:rPr lang="en-US" sz="1000" dirty="0">
                <a:solidFill>
                  <a:schemeClr val="bg1"/>
                </a:solidFill>
              </a:rPr>
              <a:t>Higher among Companies with U.S. only projects and with &lt;$250 Million in Total Capital Expenditure on Construction Activity</a:t>
            </a:r>
          </a:p>
        </p:txBody>
      </p:sp>
      <p:cxnSp>
        <p:nvCxnSpPr>
          <p:cNvPr id="30" name="Straight Arrow Connector 29"/>
          <p:cNvCxnSpPr/>
          <p:nvPr/>
        </p:nvCxnSpPr>
        <p:spPr bwMode="auto">
          <a:xfrm flipH="1" flipV="1">
            <a:off x="4059648" y="3155684"/>
            <a:ext cx="1185712" cy="123592"/>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8546983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0640" y="169863"/>
            <a:ext cx="7688263" cy="1101725"/>
          </a:xfrm>
        </p:spPr>
        <p:txBody>
          <a:bodyPr/>
          <a:lstStyle/>
          <a:p>
            <a:r>
              <a:rPr lang="en-US" b="1" dirty="0"/>
              <a:t>Typical Project vs. Best Performing Project</a:t>
            </a:r>
            <a:br>
              <a:rPr lang="en-US" dirty="0"/>
            </a:br>
            <a:endParaRPr lang="en-US" dirty="0"/>
          </a:p>
        </p:txBody>
      </p:sp>
      <p:sp>
        <p:nvSpPr>
          <p:cNvPr id="7" name="Content Placeholder 6"/>
          <p:cNvSpPr>
            <a:spLocks noGrp="1"/>
          </p:cNvSpPr>
          <p:nvPr>
            <p:ph idx="1"/>
          </p:nvPr>
        </p:nvSpPr>
        <p:spPr>
          <a:xfrm>
            <a:off x="2421319" y="2028082"/>
            <a:ext cx="6106396" cy="4050863"/>
          </a:xfrm>
        </p:spPr>
        <p:txBody>
          <a:bodyPr/>
          <a:lstStyle/>
          <a:p>
            <a:pPr marL="0" indent="0"/>
            <a:r>
              <a:rPr lang="en-US" kern="1200" dirty="0"/>
              <a:t>Performance Comparison:</a:t>
            </a:r>
            <a:endParaRPr lang="en-US" dirty="0"/>
          </a:p>
          <a:p>
            <a:pPr>
              <a:buFont typeface="Arial" panose="020B0604020202020204" pitchFamily="34" charset="0"/>
              <a:buChar char="•"/>
            </a:pPr>
            <a:r>
              <a:rPr lang="en-US" sz="1400" i="1" dirty="0"/>
              <a:t>Schedule Performance</a:t>
            </a:r>
          </a:p>
          <a:p>
            <a:pPr>
              <a:buFont typeface="Arial" panose="020B0604020202020204" pitchFamily="34" charset="0"/>
              <a:buChar char="•"/>
            </a:pPr>
            <a:r>
              <a:rPr lang="en-US" sz="1400" i="1" dirty="0"/>
              <a:t>Cost/Budget Control Performance</a:t>
            </a:r>
          </a:p>
          <a:p>
            <a:pPr>
              <a:buFont typeface="Arial" panose="020B0604020202020204" pitchFamily="34" charset="0"/>
              <a:buChar char="•"/>
            </a:pPr>
            <a:r>
              <a:rPr lang="en-US" sz="1400" i="1" dirty="0"/>
              <a:t>Quality Performance</a:t>
            </a:r>
          </a:p>
          <a:p>
            <a:pPr>
              <a:buFont typeface="Arial" panose="020B0604020202020204" pitchFamily="34" charset="0"/>
              <a:buChar char="•"/>
            </a:pPr>
            <a:r>
              <a:rPr lang="en-US" sz="1400" i="1" dirty="0"/>
              <a:t>Safety Performance</a:t>
            </a:r>
          </a:p>
          <a:p>
            <a:pPr marL="0" lvl="0" indent="0"/>
            <a:r>
              <a:rPr lang="en-US" kern="1200" dirty="0"/>
              <a:t>Influential Factors on Performance:</a:t>
            </a:r>
            <a:endParaRPr lang="en-US" dirty="0"/>
          </a:p>
          <a:p>
            <a:pPr>
              <a:buFont typeface="Arial" panose="020B0604020202020204" pitchFamily="34" charset="0"/>
              <a:buChar char="•"/>
            </a:pPr>
            <a:r>
              <a:rPr lang="en-US" sz="1400" i="1" dirty="0"/>
              <a:t>Team Dynamics</a:t>
            </a:r>
          </a:p>
          <a:p>
            <a:pPr>
              <a:buFont typeface="Arial" panose="020B0604020202020204" pitchFamily="34" charset="0"/>
              <a:buChar char="•"/>
            </a:pPr>
            <a:r>
              <a:rPr lang="en-US" sz="1400" i="1" dirty="0"/>
              <a:t>Project Delivery, Contracts</a:t>
            </a:r>
          </a:p>
          <a:p>
            <a:pPr>
              <a:buFont typeface="Arial" panose="020B0604020202020204" pitchFamily="34" charset="0"/>
              <a:buChar char="•"/>
            </a:pPr>
            <a:r>
              <a:rPr lang="en-US" sz="1400" i="1" dirty="0"/>
              <a:t>Operating Methods</a:t>
            </a:r>
          </a:p>
          <a:p>
            <a:pPr lvl="0">
              <a:buFont typeface="Arial" panose="020B0604020202020204" pitchFamily="34" charset="0"/>
              <a:buChar char="•"/>
            </a:pPr>
            <a:r>
              <a:rPr lang="en-US" sz="1400" i="1" dirty="0"/>
              <a:t>Single Factor That Most Contributes to a Best Performing Project</a:t>
            </a:r>
          </a:p>
          <a:p>
            <a:pPr>
              <a:buFont typeface="Arial" panose="020B0604020202020204" pitchFamily="34" charset="0"/>
              <a:buChar char="•"/>
            </a:pPr>
            <a:endParaRPr lang="en-US" sz="1800" i="1" dirty="0"/>
          </a:p>
          <a:p>
            <a:endParaRPr lang="en-US" sz="1400" dirty="0"/>
          </a:p>
        </p:txBody>
      </p:sp>
      <p:sp>
        <p:nvSpPr>
          <p:cNvPr id="4" name="Slide Number Placeholder 3"/>
          <p:cNvSpPr>
            <a:spLocks noGrp="1"/>
          </p:cNvSpPr>
          <p:nvPr>
            <p:ph type="sldNum" sz="quarter" idx="11"/>
          </p:nvPr>
        </p:nvSpPr>
        <p:spPr/>
        <p:txBody>
          <a:bodyPr/>
          <a:lstStyle/>
          <a:p>
            <a:pPr>
              <a:defRPr/>
            </a:pPr>
            <a:fld id="{63A5F5BA-B611-467B-9A66-E778C0865C15}" type="slidenum">
              <a:rPr lang="en-US" altLang="en-US" smtClean="0"/>
              <a:pPr>
                <a:defRPr/>
              </a:pPr>
              <a:t>34</a:t>
            </a:fld>
            <a:endParaRPr lang="en-US" altLang="en-US" dirty="0"/>
          </a:p>
        </p:txBody>
      </p:sp>
      <p:sp>
        <p:nvSpPr>
          <p:cNvPr id="2" name="Rectangle 1"/>
          <p:cNvSpPr/>
          <p:nvPr/>
        </p:nvSpPr>
        <p:spPr>
          <a:xfrm>
            <a:off x="2425092" y="4123972"/>
            <a:ext cx="4451208" cy="380368"/>
          </a:xfrm>
          <a:prstGeom prst="rect">
            <a:avLst/>
          </a:prstGeom>
          <a:ln w="38100">
            <a:solidFill>
              <a:schemeClr val="accent1"/>
            </a:solidFill>
          </a:ln>
          <a:effectLst>
            <a:outerShdw blurRad="50800" dist="38100" dir="2700000" algn="tl" rotWithShape="0">
              <a:prstClr val="black">
                <a:alpha val="40000"/>
              </a:prstClr>
            </a:outerShdw>
          </a:effectLst>
        </p:spPr>
        <p:txBody>
          <a:bodyPr wrap="square" rtlCol="0" anchor="ctr">
            <a:spAutoFit/>
          </a:bodyPr>
          <a:lstStyle/>
          <a:p>
            <a:pPr algn="ctr" fontAlgn="base">
              <a:spcAft>
                <a:spcPct val="0"/>
              </a:spcAft>
            </a:pPr>
            <a:endParaRPr lang="en-US" sz="900" dirty="0">
              <a:solidFill>
                <a:srgbClr val="595959"/>
              </a:solidFill>
            </a:endParaRPr>
          </a:p>
        </p:txBody>
      </p:sp>
    </p:spTree>
    <p:extLst>
      <p:ext uri="{BB962C8B-B14F-4D97-AF65-F5344CB8AC3E}">
        <p14:creationId xmlns:p14="http://schemas.microsoft.com/office/powerpoint/2010/main" val="1237459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1371600"/>
            <a:ext cx="8991600" cy="5467528"/>
            <a:chOff x="0" y="1371600"/>
            <a:chExt cx="8991600" cy="5467528"/>
          </a:xfrm>
        </p:grpSpPr>
        <p:sp>
          <p:nvSpPr>
            <p:cNvPr id="18" name="Rectangle 17"/>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19"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ctangle 20"/>
          <p:cNvSpPr/>
          <p:nvPr/>
        </p:nvSpPr>
        <p:spPr bwMode="auto">
          <a:xfrm>
            <a:off x="205959" y="2431734"/>
            <a:ext cx="8628996" cy="374287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20" name="Rectangle 19"/>
          <p:cNvSpPr/>
          <p:nvPr/>
        </p:nvSpPr>
        <p:spPr bwMode="auto">
          <a:xfrm>
            <a:off x="347401"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0" name="Text Box 3"/>
          <p:cNvSpPr txBox="1">
            <a:spLocks noChangeArrowheads="1"/>
          </p:cNvSpPr>
          <p:nvPr/>
        </p:nvSpPr>
        <p:spPr bwMode="auto">
          <a:xfrm>
            <a:off x="270640" y="433410"/>
            <a:ext cx="8462963" cy="769441"/>
          </a:xfrm>
          <a:prstGeom prst="rect">
            <a:avLst/>
          </a:prstGeom>
          <a:noFill/>
          <a:ln w="12700">
            <a:noFill/>
            <a:miter lim="800000"/>
            <a:headEnd/>
            <a:tailEnd/>
          </a:ln>
          <a:effectLst/>
        </p:spPr>
        <p:txBody>
          <a:bodyPr wrap="square">
            <a:spAutoFit/>
          </a:bodyPr>
          <a:lstStyle/>
          <a:p>
            <a:pPr fontAlgn="base">
              <a:spcBef>
                <a:spcPct val="50000"/>
              </a:spcBef>
              <a:spcAft>
                <a:spcPct val="0"/>
              </a:spcAft>
            </a:pPr>
            <a:r>
              <a:rPr lang="en-US" sz="2400" b="1" dirty="0">
                <a:solidFill>
                  <a:srgbClr val="595959"/>
                </a:solidFill>
              </a:rPr>
              <a:t>Typical vs. Best Performing:                                    </a:t>
            </a:r>
            <a:r>
              <a:rPr lang="en-US" sz="2000" dirty="0">
                <a:solidFill>
                  <a:srgbClr val="595959"/>
                </a:solidFill>
              </a:rPr>
              <a:t>Perception of Team Chemistry</a:t>
            </a:r>
          </a:p>
        </p:txBody>
      </p:sp>
      <p:graphicFrame>
        <p:nvGraphicFramePr>
          <p:cNvPr id="26" name="Chart 25"/>
          <p:cNvGraphicFramePr/>
          <p:nvPr>
            <p:extLst>
              <p:ext uri="{D42A27DB-BD31-4B8C-83A1-F6EECF244321}">
                <p14:modId xmlns:p14="http://schemas.microsoft.com/office/powerpoint/2010/main" val="2305455447"/>
              </p:ext>
            </p:extLst>
          </p:nvPr>
        </p:nvGraphicFramePr>
        <p:xfrm>
          <a:off x="1325528" y="2506524"/>
          <a:ext cx="4556633" cy="3874668"/>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p:cNvSpPr/>
          <p:nvPr/>
        </p:nvSpPr>
        <p:spPr>
          <a:xfrm>
            <a:off x="457200" y="6400800"/>
            <a:ext cx="6455664" cy="369332"/>
          </a:xfrm>
          <a:prstGeom prst="rect">
            <a:avLst/>
          </a:prstGeom>
        </p:spPr>
        <p:txBody>
          <a:bodyPr wrap="square">
            <a:spAutoFit/>
          </a:bodyPr>
          <a:lstStyle/>
          <a:p>
            <a:pPr fontAlgn="base">
              <a:spcAft>
                <a:spcPct val="0"/>
              </a:spcAft>
            </a:pPr>
            <a:r>
              <a:rPr lang="en-US" sz="900" dirty="0">
                <a:solidFill>
                  <a:srgbClr val="595959"/>
                </a:solidFill>
              </a:rPr>
              <a:t>B13. On a scale of 1 to 4, how would the majority of key stakeholders rate the team chemistry on these specific projects? Select one response per row.</a:t>
            </a:r>
          </a:p>
        </p:txBody>
      </p:sp>
      <p:sp>
        <p:nvSpPr>
          <p:cNvPr id="7" name="Text Box 7"/>
          <p:cNvSpPr txBox="1">
            <a:spLocks noChangeArrowheads="1"/>
          </p:cNvSpPr>
          <p:nvPr/>
        </p:nvSpPr>
        <p:spPr bwMode="auto">
          <a:xfrm>
            <a:off x="232235" y="1393535"/>
            <a:ext cx="8510588" cy="646331"/>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buFont typeface="Wingdings" panose="05000000000000000000" pitchFamily="2" charset="2"/>
              <a:buChar char="§"/>
              <a:defRPr/>
            </a:pPr>
            <a:r>
              <a:rPr lang="en-US" sz="1200" b="0" i="0" dirty="0"/>
              <a:t>Typical Project are largely divided between those who experience Good (49%) and Fair (37%) chemistry, while a large majority report that they had excellent team chemistry during the completion of their Best Performing Project (68%) and nearly all others are in the Good category (31%).</a:t>
            </a:r>
          </a:p>
        </p:txBody>
      </p:sp>
      <p:sp>
        <p:nvSpPr>
          <p:cNvPr id="14" name="TextBox 13"/>
          <p:cNvSpPr txBox="1"/>
          <p:nvPr/>
        </p:nvSpPr>
        <p:spPr>
          <a:xfrm>
            <a:off x="5511285" y="4243803"/>
            <a:ext cx="3005148" cy="400110"/>
          </a:xfrm>
          <a:prstGeom prst="rect">
            <a:avLst/>
          </a:prstGeom>
          <a:solidFill>
            <a:srgbClr val="84C6BF"/>
          </a:solidFill>
          <a:ln>
            <a:solidFill>
              <a:srgbClr val="84C6BF"/>
            </a:solidFill>
          </a:ln>
        </p:spPr>
        <p:txBody>
          <a:bodyPr wrap="square" rtlCol="0">
            <a:spAutoFit/>
          </a:bodyPr>
          <a:lstStyle>
            <a:defPPr>
              <a:defRPr lang="en-US"/>
            </a:defPPr>
            <a:lvl1pPr>
              <a:defRPr sz="1000" b="1"/>
            </a:lvl1pPr>
          </a:lstStyle>
          <a:p>
            <a:r>
              <a:rPr lang="en-US" b="0" dirty="0"/>
              <a:t>Higher among Companies with US Only Project Locations</a:t>
            </a:r>
          </a:p>
        </p:txBody>
      </p:sp>
      <p:cxnSp>
        <p:nvCxnSpPr>
          <p:cNvPr id="15" name="Straight Arrow Connector 14"/>
          <p:cNvCxnSpPr/>
          <p:nvPr/>
        </p:nvCxnSpPr>
        <p:spPr bwMode="auto">
          <a:xfrm flipH="1">
            <a:off x="3919115" y="4443858"/>
            <a:ext cx="1536200" cy="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3" name="TextBox 22"/>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22" name="Rectangle 21"/>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35</a:t>
            </a:fld>
            <a:endParaRPr lang="en-US" altLang="en-US" sz="1200" b="1" dirty="0">
              <a:solidFill>
                <a:srgbClr val="6D6D6D"/>
              </a:solidFill>
            </a:endParaRPr>
          </a:p>
        </p:txBody>
      </p:sp>
      <p:grpSp>
        <p:nvGrpSpPr>
          <p:cNvPr id="24" name="Group 23"/>
          <p:cNvGrpSpPr/>
          <p:nvPr/>
        </p:nvGrpSpPr>
        <p:grpSpPr>
          <a:xfrm>
            <a:off x="3227825" y="5871129"/>
            <a:ext cx="3226020" cy="246221"/>
            <a:chOff x="270640" y="5801287"/>
            <a:chExt cx="3226020" cy="246221"/>
          </a:xfrm>
        </p:grpSpPr>
        <p:sp>
          <p:nvSpPr>
            <p:cNvPr id="25" name="Rectangle 24"/>
            <p:cNvSpPr/>
            <p:nvPr/>
          </p:nvSpPr>
          <p:spPr bwMode="auto">
            <a:xfrm>
              <a:off x="270640" y="5826524"/>
              <a:ext cx="209125" cy="195747"/>
            </a:xfrm>
            <a:prstGeom prst="rect">
              <a:avLst/>
            </a:prstGeom>
            <a:solidFill>
              <a:srgbClr val="84C6BF"/>
            </a:solidFill>
            <a:ln>
              <a:solidFill>
                <a:srgbClr val="1A6B7F"/>
              </a:solid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8" name="TextBox 27"/>
            <p:cNvSpPr txBox="1"/>
            <p:nvPr/>
          </p:nvSpPr>
          <p:spPr>
            <a:xfrm>
              <a:off x="544676" y="5801287"/>
              <a:ext cx="1429499" cy="246221"/>
            </a:xfrm>
            <a:prstGeom prst="rect">
              <a:avLst/>
            </a:prstGeom>
            <a:noFill/>
          </p:spPr>
          <p:txBody>
            <a:bodyPr wrap="square" rtlCol="0">
              <a:spAutoFit/>
            </a:bodyPr>
            <a:lstStyle/>
            <a:p>
              <a:r>
                <a:rPr lang="en-US" sz="1000" dirty="0">
                  <a:solidFill>
                    <a:srgbClr val="000000"/>
                  </a:solidFill>
                </a:rPr>
                <a:t>Typical Projects</a:t>
              </a:r>
            </a:p>
          </p:txBody>
        </p:sp>
        <p:grpSp>
          <p:nvGrpSpPr>
            <p:cNvPr id="29" name="Group 28"/>
            <p:cNvGrpSpPr/>
            <p:nvPr/>
          </p:nvGrpSpPr>
          <p:grpSpPr>
            <a:xfrm>
              <a:off x="1635117" y="5801287"/>
              <a:ext cx="1861543" cy="246221"/>
              <a:chOff x="270640" y="5528874"/>
              <a:chExt cx="1861543" cy="246221"/>
            </a:xfrm>
          </p:grpSpPr>
          <p:sp>
            <p:nvSpPr>
              <p:cNvPr id="30" name="Rectangle 29"/>
              <p:cNvSpPr/>
              <p:nvPr/>
            </p:nvSpPr>
            <p:spPr bwMode="auto">
              <a:xfrm>
                <a:off x="270640" y="5567279"/>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31" name="TextBox 30"/>
              <p:cNvSpPr txBox="1"/>
              <p:nvPr/>
            </p:nvSpPr>
            <p:spPr>
              <a:xfrm>
                <a:off x="535271" y="5528874"/>
                <a:ext cx="1596912" cy="246221"/>
              </a:xfrm>
              <a:prstGeom prst="rect">
                <a:avLst/>
              </a:prstGeom>
              <a:noFill/>
            </p:spPr>
            <p:txBody>
              <a:bodyPr wrap="none" rtlCol="0">
                <a:spAutoFit/>
              </a:bodyPr>
              <a:lstStyle/>
              <a:p>
                <a:r>
                  <a:rPr lang="en-US" sz="1000" dirty="0">
                    <a:solidFill>
                      <a:srgbClr val="000000"/>
                    </a:solidFill>
                  </a:rPr>
                  <a:t>Best Performing Projects</a:t>
                </a:r>
              </a:p>
            </p:txBody>
          </p:sp>
        </p:grpSp>
      </p:grpSp>
    </p:spTree>
    <p:extLst>
      <p:ext uri="{BB962C8B-B14F-4D97-AF65-F5344CB8AC3E}">
        <p14:creationId xmlns:p14="http://schemas.microsoft.com/office/powerpoint/2010/main" val="2635307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371600"/>
            <a:ext cx="8991600" cy="5467528"/>
            <a:chOff x="0" y="1371600"/>
            <a:chExt cx="8991600" cy="5467528"/>
          </a:xfrm>
        </p:grpSpPr>
        <p:sp>
          <p:nvSpPr>
            <p:cNvPr id="16" name="Rectangle 15"/>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18"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3" name="Rectangle 12"/>
          <p:cNvSpPr/>
          <p:nvPr/>
        </p:nvSpPr>
        <p:spPr bwMode="auto">
          <a:xfrm>
            <a:off x="193830" y="2409198"/>
            <a:ext cx="8628996" cy="374287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10" name="Text Box 3"/>
          <p:cNvSpPr txBox="1">
            <a:spLocks noChangeArrowheads="1"/>
          </p:cNvSpPr>
          <p:nvPr/>
        </p:nvSpPr>
        <p:spPr bwMode="auto">
          <a:xfrm>
            <a:off x="270640" y="433410"/>
            <a:ext cx="8462963" cy="769441"/>
          </a:xfrm>
          <a:prstGeom prst="rect">
            <a:avLst/>
          </a:prstGeom>
          <a:noFill/>
          <a:ln w="12700">
            <a:noFill/>
            <a:miter lim="800000"/>
            <a:headEnd/>
            <a:tailEnd/>
          </a:ln>
          <a:effectLst/>
        </p:spPr>
        <p:txBody>
          <a:bodyPr>
            <a:spAutoFit/>
          </a:bodyPr>
          <a:lstStyle>
            <a:defPPr>
              <a:defRPr lang="en-US"/>
            </a:defPPr>
            <a:lvl1pPr fontAlgn="base">
              <a:spcBef>
                <a:spcPts val="1000"/>
              </a:spcBef>
              <a:spcAft>
                <a:spcPct val="0"/>
              </a:spcAft>
              <a:defRPr sz="2400">
                <a:solidFill>
                  <a:srgbClr val="595959"/>
                </a:solidFill>
              </a:defRPr>
            </a:lvl1pPr>
          </a:lstStyle>
          <a:p>
            <a:r>
              <a:rPr lang="en-US" b="1" dirty="0"/>
              <a:t>Typical vs. Best Performing:                                    </a:t>
            </a:r>
            <a:r>
              <a:rPr lang="en-US" sz="2000" dirty="0"/>
              <a:t>Timeliness of Decision Making Related to Issue Resolution</a:t>
            </a:r>
          </a:p>
        </p:txBody>
      </p:sp>
      <p:graphicFrame>
        <p:nvGraphicFramePr>
          <p:cNvPr id="15" name="Chart 14"/>
          <p:cNvGraphicFramePr/>
          <p:nvPr>
            <p:extLst>
              <p:ext uri="{D42A27DB-BD31-4B8C-83A1-F6EECF244321}">
                <p14:modId xmlns:p14="http://schemas.microsoft.com/office/powerpoint/2010/main" val="699330938"/>
              </p:ext>
            </p:extLst>
          </p:nvPr>
        </p:nvGraphicFramePr>
        <p:xfrm>
          <a:off x="1074365" y="2392065"/>
          <a:ext cx="4479823" cy="3743863"/>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p:cNvSpPr/>
          <p:nvPr/>
        </p:nvSpPr>
        <p:spPr>
          <a:xfrm>
            <a:off x="457200" y="6400800"/>
            <a:ext cx="6455664" cy="369332"/>
          </a:xfrm>
          <a:prstGeom prst="rect">
            <a:avLst/>
          </a:prstGeom>
        </p:spPr>
        <p:txBody>
          <a:bodyPr wrap="square">
            <a:spAutoFit/>
          </a:bodyPr>
          <a:lstStyle/>
          <a:p>
            <a:pPr fontAlgn="base">
              <a:spcAft>
                <a:spcPct val="0"/>
              </a:spcAft>
            </a:pPr>
            <a:r>
              <a:rPr lang="en-US" sz="900" dirty="0">
                <a:solidFill>
                  <a:srgbClr val="595959"/>
                </a:solidFill>
              </a:rPr>
              <a:t>B14. On a scale of 1 to 4, how would the majority of key stakeholders rate the timeliness of decision making related to issue resolution starting in design and through construction completion on these specific projects? Select one response per row.</a:t>
            </a:r>
          </a:p>
        </p:txBody>
      </p:sp>
      <p:sp>
        <p:nvSpPr>
          <p:cNvPr id="7" name="Text Box 7"/>
          <p:cNvSpPr txBox="1">
            <a:spLocks noChangeArrowheads="1"/>
          </p:cNvSpPr>
          <p:nvPr/>
        </p:nvSpPr>
        <p:spPr bwMode="auto">
          <a:xfrm>
            <a:off x="232235" y="1393535"/>
            <a:ext cx="8510588" cy="830997"/>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spcBef>
                <a:spcPts val="0"/>
              </a:spcBef>
              <a:buFont typeface="Wingdings" panose="05000000000000000000" pitchFamily="2" charset="2"/>
              <a:buChar char="§"/>
              <a:defRPr/>
            </a:pPr>
            <a:r>
              <a:rPr lang="en-US" sz="1200" b="0" i="0" dirty="0"/>
              <a:t>The majority (90%) report that on a </a:t>
            </a:r>
            <a:r>
              <a:rPr lang="en-US" sz="1200" i="0" dirty="0"/>
              <a:t>Typical Project</a:t>
            </a:r>
            <a:r>
              <a:rPr lang="en-US" sz="1200" b="0" i="0" dirty="0"/>
              <a:t>, decision making related to issue resolution is either occasionally or frequently on time.  </a:t>
            </a:r>
          </a:p>
          <a:p>
            <a:pPr eaLnBrk="0" hangingPunct="0">
              <a:spcBef>
                <a:spcPts val="0"/>
              </a:spcBef>
              <a:buFont typeface="Wingdings" panose="05000000000000000000" pitchFamily="2" charset="2"/>
              <a:buChar char="§"/>
              <a:defRPr/>
            </a:pPr>
            <a:r>
              <a:rPr lang="en-US" sz="1200" b="0" i="0" dirty="0"/>
              <a:t>The majority (91%) report that on their </a:t>
            </a:r>
            <a:r>
              <a:rPr lang="en-US" sz="1200" i="0" dirty="0"/>
              <a:t>Best Performing Project</a:t>
            </a:r>
            <a:r>
              <a:rPr lang="en-US" sz="1200" b="0" i="0" dirty="0"/>
              <a:t>, decision making is either always on time or frequently on time.</a:t>
            </a:r>
          </a:p>
        </p:txBody>
      </p:sp>
      <p:sp>
        <p:nvSpPr>
          <p:cNvPr id="14" name="TextBox 13"/>
          <p:cNvSpPr txBox="1"/>
          <p:nvPr/>
        </p:nvSpPr>
        <p:spPr>
          <a:xfrm>
            <a:off x="4931360" y="4174903"/>
            <a:ext cx="3504413" cy="400110"/>
          </a:xfrm>
          <a:prstGeom prst="rect">
            <a:avLst/>
          </a:prstGeom>
          <a:solidFill>
            <a:srgbClr val="84C6BF"/>
          </a:solidFill>
          <a:ln>
            <a:solidFill>
              <a:srgbClr val="84C6BF"/>
            </a:solidFill>
          </a:ln>
        </p:spPr>
        <p:txBody>
          <a:bodyPr wrap="square" rtlCol="0">
            <a:spAutoFit/>
          </a:bodyPr>
          <a:lstStyle/>
          <a:p>
            <a:r>
              <a:rPr lang="en-US" sz="1000" dirty="0"/>
              <a:t>Higher among  Companies with &lt; $250 Million in Total Capital Expenditure on Construction Activity</a:t>
            </a:r>
          </a:p>
        </p:txBody>
      </p:sp>
      <p:cxnSp>
        <p:nvCxnSpPr>
          <p:cNvPr id="17" name="Straight Arrow Connector 16"/>
          <p:cNvCxnSpPr/>
          <p:nvPr/>
        </p:nvCxnSpPr>
        <p:spPr bwMode="auto">
          <a:xfrm flipH="1">
            <a:off x="4276488" y="4374958"/>
            <a:ext cx="654872" cy="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1" name="TextBox 20"/>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19" name="Rectangle 18"/>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36</a:t>
            </a:fld>
            <a:endParaRPr lang="en-US" altLang="en-US" sz="1200" b="1" dirty="0">
              <a:solidFill>
                <a:srgbClr val="6D6D6D"/>
              </a:solidFill>
            </a:endParaRPr>
          </a:p>
        </p:txBody>
      </p:sp>
      <p:grpSp>
        <p:nvGrpSpPr>
          <p:cNvPr id="22" name="Group 21"/>
          <p:cNvGrpSpPr/>
          <p:nvPr/>
        </p:nvGrpSpPr>
        <p:grpSpPr>
          <a:xfrm>
            <a:off x="3227825" y="5871129"/>
            <a:ext cx="3226020" cy="246221"/>
            <a:chOff x="270640" y="5801287"/>
            <a:chExt cx="3226020" cy="246221"/>
          </a:xfrm>
        </p:grpSpPr>
        <p:sp>
          <p:nvSpPr>
            <p:cNvPr id="23" name="Rectangle 22"/>
            <p:cNvSpPr/>
            <p:nvPr/>
          </p:nvSpPr>
          <p:spPr bwMode="auto">
            <a:xfrm>
              <a:off x="270640" y="5826524"/>
              <a:ext cx="209125" cy="195747"/>
            </a:xfrm>
            <a:prstGeom prst="rect">
              <a:avLst/>
            </a:prstGeom>
            <a:solidFill>
              <a:srgbClr val="84C6BF"/>
            </a:solidFill>
            <a:ln>
              <a:solidFill>
                <a:srgbClr val="1A6B7F"/>
              </a:solid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4" name="TextBox 23"/>
            <p:cNvSpPr txBox="1"/>
            <p:nvPr/>
          </p:nvSpPr>
          <p:spPr>
            <a:xfrm>
              <a:off x="544676" y="5801287"/>
              <a:ext cx="1429499" cy="246221"/>
            </a:xfrm>
            <a:prstGeom prst="rect">
              <a:avLst/>
            </a:prstGeom>
            <a:noFill/>
          </p:spPr>
          <p:txBody>
            <a:bodyPr wrap="square" rtlCol="0">
              <a:spAutoFit/>
            </a:bodyPr>
            <a:lstStyle/>
            <a:p>
              <a:r>
                <a:rPr lang="en-US" sz="1000" dirty="0">
                  <a:solidFill>
                    <a:srgbClr val="000000"/>
                  </a:solidFill>
                </a:rPr>
                <a:t>Typical Projects</a:t>
              </a:r>
            </a:p>
          </p:txBody>
        </p:sp>
        <p:grpSp>
          <p:nvGrpSpPr>
            <p:cNvPr id="25" name="Group 24"/>
            <p:cNvGrpSpPr/>
            <p:nvPr/>
          </p:nvGrpSpPr>
          <p:grpSpPr>
            <a:xfrm>
              <a:off x="1635117" y="5801287"/>
              <a:ext cx="1861543" cy="246221"/>
              <a:chOff x="270640" y="5528874"/>
              <a:chExt cx="1861543" cy="246221"/>
            </a:xfrm>
          </p:grpSpPr>
          <p:sp>
            <p:nvSpPr>
              <p:cNvPr id="27" name="Rectangle 26"/>
              <p:cNvSpPr/>
              <p:nvPr/>
            </p:nvSpPr>
            <p:spPr bwMode="auto">
              <a:xfrm>
                <a:off x="270640" y="5567279"/>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8" name="TextBox 27"/>
              <p:cNvSpPr txBox="1"/>
              <p:nvPr/>
            </p:nvSpPr>
            <p:spPr>
              <a:xfrm>
                <a:off x="535271" y="5528874"/>
                <a:ext cx="1596912" cy="246221"/>
              </a:xfrm>
              <a:prstGeom prst="rect">
                <a:avLst/>
              </a:prstGeom>
              <a:noFill/>
            </p:spPr>
            <p:txBody>
              <a:bodyPr wrap="none" rtlCol="0">
                <a:spAutoFit/>
              </a:bodyPr>
              <a:lstStyle/>
              <a:p>
                <a:r>
                  <a:rPr lang="en-US" sz="1000" dirty="0">
                    <a:solidFill>
                      <a:srgbClr val="000000"/>
                    </a:solidFill>
                  </a:rPr>
                  <a:t>Best Performing Projects</a:t>
                </a:r>
              </a:p>
            </p:txBody>
          </p:sp>
        </p:grpSp>
      </p:grpSp>
    </p:spTree>
    <p:extLst>
      <p:ext uri="{BB962C8B-B14F-4D97-AF65-F5344CB8AC3E}">
        <p14:creationId xmlns:p14="http://schemas.microsoft.com/office/powerpoint/2010/main" val="3230109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0" y="1371600"/>
            <a:ext cx="8991600" cy="5467528"/>
            <a:chOff x="0" y="1371600"/>
            <a:chExt cx="8991600" cy="5467528"/>
          </a:xfrm>
        </p:grpSpPr>
        <p:sp>
          <p:nvSpPr>
            <p:cNvPr id="24" name="Rectangle 23"/>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25"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Rectangle 27"/>
          <p:cNvSpPr/>
          <p:nvPr/>
        </p:nvSpPr>
        <p:spPr bwMode="auto">
          <a:xfrm>
            <a:off x="193830" y="2409198"/>
            <a:ext cx="8628996" cy="374287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0" name="Text Box 3"/>
          <p:cNvSpPr txBox="1">
            <a:spLocks noChangeArrowheads="1"/>
          </p:cNvSpPr>
          <p:nvPr/>
        </p:nvSpPr>
        <p:spPr bwMode="auto">
          <a:xfrm>
            <a:off x="270640" y="433410"/>
            <a:ext cx="8462963" cy="769441"/>
          </a:xfrm>
          <a:prstGeom prst="rect">
            <a:avLst/>
          </a:prstGeom>
          <a:noFill/>
          <a:ln w="12700">
            <a:noFill/>
            <a:miter lim="800000"/>
            <a:headEnd/>
            <a:tailEnd/>
          </a:ln>
          <a:effectLst/>
        </p:spPr>
        <p:txBody>
          <a:bodyPr>
            <a:spAutoFit/>
          </a:bodyPr>
          <a:lstStyle>
            <a:defPPr>
              <a:defRPr lang="en-US"/>
            </a:defPPr>
            <a:lvl1pPr fontAlgn="base">
              <a:spcBef>
                <a:spcPts val="1000"/>
              </a:spcBef>
              <a:spcAft>
                <a:spcPct val="0"/>
              </a:spcAft>
              <a:defRPr sz="2400">
                <a:solidFill>
                  <a:srgbClr val="595959"/>
                </a:solidFill>
              </a:defRPr>
            </a:lvl1pPr>
          </a:lstStyle>
          <a:p>
            <a:r>
              <a:rPr lang="en-US" b="1" dirty="0"/>
              <a:t>Typical vs. Best Performing:                                  </a:t>
            </a:r>
            <a:r>
              <a:rPr lang="en-US" sz="2000" dirty="0"/>
              <a:t>Commitment of Team Members to Same Project Goals</a:t>
            </a:r>
          </a:p>
        </p:txBody>
      </p:sp>
      <p:graphicFrame>
        <p:nvGraphicFramePr>
          <p:cNvPr id="26" name="Chart 25"/>
          <p:cNvGraphicFramePr/>
          <p:nvPr>
            <p:extLst>
              <p:ext uri="{D42A27DB-BD31-4B8C-83A1-F6EECF244321}">
                <p14:modId xmlns:p14="http://schemas.microsoft.com/office/powerpoint/2010/main" val="525885714"/>
              </p:ext>
            </p:extLst>
          </p:nvPr>
        </p:nvGraphicFramePr>
        <p:xfrm>
          <a:off x="408113" y="2395878"/>
          <a:ext cx="4556633" cy="3743863"/>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p:cNvSpPr/>
          <p:nvPr/>
        </p:nvSpPr>
        <p:spPr>
          <a:xfrm>
            <a:off x="457200" y="6400800"/>
            <a:ext cx="6455664" cy="369332"/>
          </a:xfrm>
          <a:prstGeom prst="rect">
            <a:avLst/>
          </a:prstGeom>
        </p:spPr>
        <p:txBody>
          <a:bodyPr wrap="square">
            <a:spAutoFit/>
          </a:bodyPr>
          <a:lstStyle/>
          <a:p>
            <a:pPr fontAlgn="base">
              <a:spcAft>
                <a:spcPct val="0"/>
              </a:spcAft>
            </a:pPr>
            <a:r>
              <a:rPr lang="en-US" sz="900" dirty="0">
                <a:solidFill>
                  <a:srgbClr val="595959"/>
                </a:solidFill>
              </a:rPr>
              <a:t>B15. On a scale of 1 to 4, how would the majority of key stakeholders rate how committed all project team members were to the same project goals on these specific projects? Select one response per row.</a:t>
            </a:r>
          </a:p>
        </p:txBody>
      </p:sp>
      <p:sp>
        <p:nvSpPr>
          <p:cNvPr id="7" name="Text Box 7"/>
          <p:cNvSpPr txBox="1">
            <a:spLocks noChangeArrowheads="1"/>
          </p:cNvSpPr>
          <p:nvPr/>
        </p:nvSpPr>
        <p:spPr bwMode="auto">
          <a:xfrm>
            <a:off x="232234" y="1393535"/>
            <a:ext cx="8667402" cy="830997"/>
          </a:xfrm>
          <a:prstGeom prst="rect">
            <a:avLst/>
          </a:prstGeom>
          <a:noFill/>
          <a:ln>
            <a:noFill/>
          </a:ln>
          <a:extLst/>
        </p:spPr>
        <p:txBody>
          <a:bodyPr wrap="square">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spcBef>
                <a:spcPts val="0"/>
              </a:spcBef>
              <a:buFont typeface="Wingdings" panose="05000000000000000000" pitchFamily="2" charset="2"/>
              <a:buChar char="§"/>
              <a:defRPr/>
            </a:pPr>
            <a:r>
              <a:rPr lang="en-US" sz="1200" b="0" i="0" dirty="0"/>
              <a:t>Where on Typical Projects, the majority (59%) say team members have an overall commitment to the same project goals, on Best Performing Projects, the majority (54%) feel team members are </a:t>
            </a:r>
            <a:r>
              <a:rPr lang="en-US" sz="1200" b="0" i="0" u="sng" dirty="0"/>
              <a:t>completely</a:t>
            </a:r>
            <a:r>
              <a:rPr lang="en-US" sz="1200" b="0" i="0" dirty="0"/>
              <a:t> committed to the same goals.</a:t>
            </a:r>
          </a:p>
          <a:p>
            <a:pPr eaLnBrk="0" hangingPunct="0">
              <a:spcBef>
                <a:spcPts val="0"/>
              </a:spcBef>
              <a:buFont typeface="Wingdings" panose="05000000000000000000" pitchFamily="2" charset="2"/>
              <a:buChar char="§"/>
              <a:defRPr/>
            </a:pPr>
            <a:r>
              <a:rPr lang="en-US" sz="1200" b="0" i="0" dirty="0"/>
              <a:t>Project commitment is ranked higher among companies with $250 million or more in total capital expenditure compared to their counterparts.</a:t>
            </a:r>
          </a:p>
        </p:txBody>
      </p:sp>
      <p:sp>
        <p:nvSpPr>
          <p:cNvPr id="12" name="TextBox 11"/>
          <p:cNvSpPr txBox="1"/>
          <p:nvPr/>
        </p:nvSpPr>
        <p:spPr>
          <a:xfrm>
            <a:off x="5468906" y="4652013"/>
            <a:ext cx="3142067" cy="400110"/>
          </a:xfrm>
          <a:prstGeom prst="rect">
            <a:avLst/>
          </a:prstGeom>
          <a:solidFill>
            <a:srgbClr val="84C6BF"/>
          </a:solidFill>
          <a:ln>
            <a:solidFill>
              <a:srgbClr val="84C6BF"/>
            </a:solidFill>
          </a:ln>
        </p:spPr>
        <p:txBody>
          <a:bodyPr wrap="square" rtlCol="0">
            <a:spAutoFit/>
          </a:bodyPr>
          <a:lstStyle/>
          <a:p>
            <a:pPr lvl="0"/>
            <a:r>
              <a:rPr lang="en-US" sz="1000" dirty="0"/>
              <a:t>Higher among Companies with Projects in the U.S. Only</a:t>
            </a:r>
          </a:p>
        </p:txBody>
      </p:sp>
      <p:sp>
        <p:nvSpPr>
          <p:cNvPr id="15" name="TextBox 14"/>
          <p:cNvSpPr txBox="1"/>
          <p:nvPr/>
        </p:nvSpPr>
        <p:spPr>
          <a:xfrm>
            <a:off x="5468906" y="2490684"/>
            <a:ext cx="3142067" cy="553998"/>
          </a:xfrm>
          <a:prstGeom prst="rect">
            <a:avLst/>
          </a:prstGeom>
          <a:solidFill>
            <a:srgbClr val="84C6BF"/>
          </a:solidFill>
          <a:ln>
            <a:solidFill>
              <a:srgbClr val="84C6BF"/>
            </a:solidFill>
          </a:ln>
        </p:spPr>
        <p:txBody>
          <a:bodyPr wrap="square" rtlCol="0">
            <a:spAutoFit/>
          </a:bodyPr>
          <a:lstStyle/>
          <a:p>
            <a:r>
              <a:rPr lang="en-US" sz="1000" dirty="0"/>
              <a:t>Higher among  Companies with U.S. and International Projects and with $250  Million or More in Total Capital Expenditure on Construction Activity </a:t>
            </a:r>
          </a:p>
        </p:txBody>
      </p:sp>
      <p:sp>
        <p:nvSpPr>
          <p:cNvPr id="16" name="TextBox 15"/>
          <p:cNvSpPr txBox="1"/>
          <p:nvPr/>
        </p:nvSpPr>
        <p:spPr>
          <a:xfrm>
            <a:off x="5455314" y="3293414"/>
            <a:ext cx="3142067" cy="553998"/>
          </a:xfrm>
          <a:prstGeom prst="rect">
            <a:avLst/>
          </a:prstGeom>
          <a:solidFill>
            <a:srgbClr val="1A6B7F"/>
          </a:solidFill>
          <a:ln w="3175">
            <a:solidFill>
              <a:srgbClr val="1A6B7F"/>
            </a:solidFill>
          </a:ln>
        </p:spPr>
        <p:txBody>
          <a:bodyPr wrap="square" rtlCol="0">
            <a:spAutoFit/>
          </a:bodyPr>
          <a:lstStyle/>
          <a:p>
            <a:pPr lvl="0"/>
            <a:r>
              <a:rPr lang="en-US" sz="1000" dirty="0">
                <a:solidFill>
                  <a:schemeClr val="bg1"/>
                </a:solidFill>
              </a:rPr>
              <a:t>Higher among  Companies with $250  Million or More in Total Capital Expenditure on Construction Activity</a:t>
            </a:r>
          </a:p>
        </p:txBody>
      </p:sp>
      <p:cxnSp>
        <p:nvCxnSpPr>
          <p:cNvPr id="17" name="Straight Arrow Connector 16"/>
          <p:cNvCxnSpPr/>
          <p:nvPr/>
        </p:nvCxnSpPr>
        <p:spPr bwMode="auto">
          <a:xfrm flipH="1">
            <a:off x="3685032" y="2814520"/>
            <a:ext cx="1783874" cy="0"/>
          </a:xfrm>
          <a:prstGeom prst="straightConnector1">
            <a:avLst/>
          </a:prstGeom>
          <a:noFill/>
          <a:ln w="127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Straight Arrow Connector 17"/>
          <p:cNvCxnSpPr>
            <a:stCxn id="16" idx="1"/>
          </p:cNvCxnSpPr>
          <p:nvPr/>
        </p:nvCxnSpPr>
        <p:spPr bwMode="auto">
          <a:xfrm flipH="1" flipV="1">
            <a:off x="4254401" y="3078237"/>
            <a:ext cx="1200913" cy="492176"/>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Straight Arrow Connector 18"/>
          <p:cNvCxnSpPr/>
          <p:nvPr/>
        </p:nvCxnSpPr>
        <p:spPr bwMode="auto">
          <a:xfrm flipH="1" flipV="1">
            <a:off x="3552215" y="4389125"/>
            <a:ext cx="1903099" cy="480998"/>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2" name="TextBox 21"/>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29" name="Rectangle 28"/>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37</a:t>
            </a:fld>
            <a:endParaRPr lang="en-US" altLang="en-US" sz="1200" b="1" dirty="0">
              <a:solidFill>
                <a:srgbClr val="6D6D6D"/>
              </a:solidFill>
            </a:endParaRPr>
          </a:p>
        </p:txBody>
      </p:sp>
      <p:grpSp>
        <p:nvGrpSpPr>
          <p:cNvPr id="30" name="Group 29"/>
          <p:cNvGrpSpPr/>
          <p:nvPr/>
        </p:nvGrpSpPr>
        <p:grpSpPr>
          <a:xfrm>
            <a:off x="3227825" y="5871129"/>
            <a:ext cx="3226020" cy="246221"/>
            <a:chOff x="270640" y="5801287"/>
            <a:chExt cx="3226020" cy="246221"/>
          </a:xfrm>
        </p:grpSpPr>
        <p:sp>
          <p:nvSpPr>
            <p:cNvPr id="31" name="Rectangle 30"/>
            <p:cNvSpPr/>
            <p:nvPr/>
          </p:nvSpPr>
          <p:spPr bwMode="auto">
            <a:xfrm>
              <a:off x="270640" y="5826524"/>
              <a:ext cx="209125" cy="195747"/>
            </a:xfrm>
            <a:prstGeom prst="rect">
              <a:avLst/>
            </a:prstGeom>
            <a:solidFill>
              <a:srgbClr val="84C6BF"/>
            </a:solidFill>
            <a:ln>
              <a:solidFill>
                <a:srgbClr val="1A6B7F"/>
              </a:solid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32" name="TextBox 31"/>
            <p:cNvSpPr txBox="1"/>
            <p:nvPr/>
          </p:nvSpPr>
          <p:spPr>
            <a:xfrm>
              <a:off x="544676" y="5801287"/>
              <a:ext cx="1429499" cy="246221"/>
            </a:xfrm>
            <a:prstGeom prst="rect">
              <a:avLst/>
            </a:prstGeom>
            <a:noFill/>
          </p:spPr>
          <p:txBody>
            <a:bodyPr wrap="square" rtlCol="0">
              <a:spAutoFit/>
            </a:bodyPr>
            <a:lstStyle/>
            <a:p>
              <a:r>
                <a:rPr lang="en-US" sz="1000" dirty="0">
                  <a:solidFill>
                    <a:srgbClr val="000000"/>
                  </a:solidFill>
                </a:rPr>
                <a:t>Typical Projects</a:t>
              </a:r>
            </a:p>
          </p:txBody>
        </p:sp>
        <p:grpSp>
          <p:nvGrpSpPr>
            <p:cNvPr id="33" name="Group 32"/>
            <p:cNvGrpSpPr/>
            <p:nvPr/>
          </p:nvGrpSpPr>
          <p:grpSpPr>
            <a:xfrm>
              <a:off x="1635117" y="5801287"/>
              <a:ext cx="1861543" cy="246221"/>
              <a:chOff x="270640" y="5528874"/>
              <a:chExt cx="1861543" cy="246221"/>
            </a:xfrm>
          </p:grpSpPr>
          <p:sp>
            <p:nvSpPr>
              <p:cNvPr id="34" name="Rectangle 33"/>
              <p:cNvSpPr/>
              <p:nvPr/>
            </p:nvSpPr>
            <p:spPr bwMode="auto">
              <a:xfrm>
                <a:off x="270640" y="5567279"/>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35" name="TextBox 34"/>
              <p:cNvSpPr txBox="1"/>
              <p:nvPr/>
            </p:nvSpPr>
            <p:spPr>
              <a:xfrm>
                <a:off x="535271" y="5528874"/>
                <a:ext cx="1596912" cy="246221"/>
              </a:xfrm>
              <a:prstGeom prst="rect">
                <a:avLst/>
              </a:prstGeom>
              <a:noFill/>
            </p:spPr>
            <p:txBody>
              <a:bodyPr wrap="none" rtlCol="0">
                <a:spAutoFit/>
              </a:bodyPr>
              <a:lstStyle/>
              <a:p>
                <a:r>
                  <a:rPr lang="en-US" sz="1000" dirty="0">
                    <a:solidFill>
                      <a:srgbClr val="000000"/>
                    </a:solidFill>
                  </a:rPr>
                  <a:t>Best Performing Projects</a:t>
                </a:r>
              </a:p>
            </p:txBody>
          </p:sp>
        </p:grpSp>
      </p:grpSp>
      <p:sp>
        <p:nvSpPr>
          <p:cNvPr id="36" name="TextBox 35"/>
          <p:cNvSpPr txBox="1"/>
          <p:nvPr/>
        </p:nvSpPr>
        <p:spPr>
          <a:xfrm>
            <a:off x="5451242" y="4017039"/>
            <a:ext cx="3142067" cy="400110"/>
          </a:xfrm>
          <a:prstGeom prst="rect">
            <a:avLst/>
          </a:prstGeom>
          <a:solidFill>
            <a:srgbClr val="1A6B7F"/>
          </a:solidFill>
          <a:ln w="3175">
            <a:solidFill>
              <a:srgbClr val="1A6B7F"/>
            </a:solidFill>
          </a:ln>
        </p:spPr>
        <p:txBody>
          <a:bodyPr wrap="square" rtlCol="0">
            <a:spAutoFit/>
          </a:bodyPr>
          <a:lstStyle/>
          <a:p>
            <a:pPr lvl="0"/>
            <a:r>
              <a:rPr lang="en-US" sz="1000" dirty="0">
                <a:solidFill>
                  <a:schemeClr val="bg1"/>
                </a:solidFill>
              </a:rPr>
              <a:t>Higher among  Companies with &lt; $250  Million in Total Capital Expenditure on Construction Activity</a:t>
            </a:r>
          </a:p>
        </p:txBody>
      </p:sp>
      <p:cxnSp>
        <p:nvCxnSpPr>
          <p:cNvPr id="37" name="Straight Arrow Connector 36"/>
          <p:cNvCxnSpPr/>
          <p:nvPr/>
        </p:nvCxnSpPr>
        <p:spPr bwMode="auto">
          <a:xfrm flipH="1" flipV="1">
            <a:off x="4015914" y="3837232"/>
            <a:ext cx="1423199" cy="456806"/>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602213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0" y="1371600"/>
            <a:ext cx="8991600" cy="5467528"/>
            <a:chOff x="0" y="1371600"/>
            <a:chExt cx="8991600" cy="5467528"/>
          </a:xfrm>
        </p:grpSpPr>
        <p:sp>
          <p:nvSpPr>
            <p:cNvPr id="24" name="Rectangle 23"/>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25"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Rectangle 27"/>
          <p:cNvSpPr/>
          <p:nvPr/>
        </p:nvSpPr>
        <p:spPr bwMode="auto">
          <a:xfrm>
            <a:off x="193830" y="2409198"/>
            <a:ext cx="8628996" cy="374287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graphicFrame>
        <p:nvGraphicFramePr>
          <p:cNvPr id="26" name="Chart 25"/>
          <p:cNvGraphicFramePr/>
          <p:nvPr>
            <p:extLst>
              <p:ext uri="{D42A27DB-BD31-4B8C-83A1-F6EECF244321}">
                <p14:modId xmlns:p14="http://schemas.microsoft.com/office/powerpoint/2010/main" val="927349808"/>
              </p:ext>
            </p:extLst>
          </p:nvPr>
        </p:nvGraphicFramePr>
        <p:xfrm>
          <a:off x="2580718" y="2340202"/>
          <a:ext cx="4441418" cy="3743863"/>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0" name="Text Box 3"/>
          <p:cNvSpPr txBox="1">
            <a:spLocks noChangeArrowheads="1"/>
          </p:cNvSpPr>
          <p:nvPr/>
        </p:nvSpPr>
        <p:spPr bwMode="auto">
          <a:xfrm>
            <a:off x="270640" y="433410"/>
            <a:ext cx="8462963" cy="769441"/>
          </a:xfrm>
          <a:prstGeom prst="rect">
            <a:avLst/>
          </a:prstGeom>
          <a:noFill/>
          <a:ln w="12700">
            <a:noFill/>
            <a:miter lim="800000"/>
            <a:headEnd/>
            <a:tailEnd/>
          </a:ln>
          <a:effectLst/>
        </p:spPr>
        <p:txBody>
          <a:bodyPr>
            <a:spAutoFit/>
          </a:bodyPr>
          <a:lstStyle>
            <a:defPPr>
              <a:defRPr lang="en-US"/>
            </a:defPPr>
            <a:lvl1pPr fontAlgn="base">
              <a:spcBef>
                <a:spcPts val="1000"/>
              </a:spcBef>
              <a:spcAft>
                <a:spcPct val="0"/>
              </a:spcAft>
              <a:defRPr sz="2400">
                <a:solidFill>
                  <a:srgbClr val="595959"/>
                </a:solidFill>
              </a:defRPr>
            </a:lvl1pPr>
          </a:lstStyle>
          <a:p>
            <a:r>
              <a:rPr lang="en-US" b="1" dirty="0"/>
              <a:t>Typical vs. Best Performing:                                    </a:t>
            </a:r>
            <a:r>
              <a:rPr lang="en-US" sz="2000" dirty="0"/>
              <a:t>Integration of Project Team Members</a:t>
            </a:r>
          </a:p>
        </p:txBody>
      </p:sp>
      <p:sp>
        <p:nvSpPr>
          <p:cNvPr id="27" name="Rectangle 26"/>
          <p:cNvSpPr/>
          <p:nvPr/>
        </p:nvSpPr>
        <p:spPr>
          <a:xfrm>
            <a:off x="457200" y="6400800"/>
            <a:ext cx="6455664" cy="369332"/>
          </a:xfrm>
          <a:prstGeom prst="rect">
            <a:avLst/>
          </a:prstGeom>
        </p:spPr>
        <p:txBody>
          <a:bodyPr wrap="square">
            <a:spAutoFit/>
          </a:bodyPr>
          <a:lstStyle/>
          <a:p>
            <a:pPr fontAlgn="base">
              <a:spcAft>
                <a:spcPct val="0"/>
              </a:spcAft>
            </a:pPr>
            <a:r>
              <a:rPr lang="en-US" sz="900" dirty="0">
                <a:solidFill>
                  <a:srgbClr val="595959"/>
                </a:solidFill>
              </a:rPr>
              <a:t>B16. On a scale of 1 to 4, how would the majority of key stakeholders describe the integration (relatedness) of project team members on these specific projects? Select one response per row.</a:t>
            </a:r>
          </a:p>
        </p:txBody>
      </p:sp>
      <p:sp>
        <p:nvSpPr>
          <p:cNvPr id="7" name="Text Box 7"/>
          <p:cNvSpPr txBox="1">
            <a:spLocks noChangeArrowheads="1"/>
          </p:cNvSpPr>
          <p:nvPr/>
        </p:nvSpPr>
        <p:spPr bwMode="auto">
          <a:xfrm>
            <a:off x="232235" y="1393535"/>
            <a:ext cx="8667402" cy="1200329"/>
          </a:xfrm>
          <a:prstGeom prst="rect">
            <a:avLst/>
          </a:prstGeom>
          <a:noFill/>
          <a:ln>
            <a:noFill/>
          </a:ln>
          <a:extLst/>
        </p:spPr>
        <p:txBody>
          <a:bodyPr wrap="square">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spcBef>
                <a:spcPts val="0"/>
              </a:spcBef>
              <a:buFont typeface="Wingdings" panose="05000000000000000000" pitchFamily="2" charset="2"/>
              <a:buChar char="§"/>
              <a:defRPr/>
            </a:pPr>
            <a:r>
              <a:rPr lang="en-US" sz="1200" b="0" i="0" dirty="0"/>
              <a:t>On </a:t>
            </a:r>
            <a:r>
              <a:rPr lang="en-US" sz="1200" i="0" dirty="0"/>
              <a:t>Typical Projects</a:t>
            </a:r>
            <a:r>
              <a:rPr lang="en-US" sz="1200" b="0" i="0" dirty="0"/>
              <a:t>, most (88%) feel key stakeholders act in the interest of the project at least some of the time (levels 2,3 or 4).</a:t>
            </a:r>
          </a:p>
          <a:p>
            <a:pPr eaLnBrk="0" hangingPunct="0">
              <a:buFont typeface="Wingdings" panose="05000000000000000000" pitchFamily="2" charset="2"/>
              <a:buChar char="§"/>
              <a:defRPr/>
            </a:pPr>
            <a:r>
              <a:rPr lang="en-US" sz="1200" b="0" i="0" dirty="0"/>
              <a:t>Almost all (94%) report one of the two highest levels of team integration on their </a:t>
            </a:r>
            <a:r>
              <a:rPr lang="en-US" sz="1200" i="0" dirty="0"/>
              <a:t>Best Performing Project</a:t>
            </a:r>
            <a:r>
              <a:rPr lang="en-US" sz="1200" b="0" i="0" dirty="0"/>
              <a:t>. </a:t>
            </a:r>
          </a:p>
          <a:p>
            <a:pPr eaLnBrk="0" hangingPunct="0">
              <a:buFont typeface="Wingdings" panose="05000000000000000000" pitchFamily="2" charset="2"/>
              <a:buChar char="§"/>
              <a:defRPr/>
            </a:pPr>
            <a:r>
              <a:rPr lang="en-US" sz="1200" b="0" i="0" dirty="0"/>
              <a:t>There are no significant differences based on location of construction projects, capital construction activity, or # of capital projects at $10 million or above.</a:t>
            </a:r>
          </a:p>
          <a:p>
            <a:pPr eaLnBrk="0" hangingPunct="0">
              <a:buFont typeface="Wingdings" panose="05000000000000000000" pitchFamily="2" charset="2"/>
              <a:buChar char="§"/>
              <a:defRPr/>
            </a:pPr>
            <a:endParaRPr lang="en-US" sz="1200" b="0" i="0" dirty="0"/>
          </a:p>
        </p:txBody>
      </p:sp>
      <p:sp>
        <p:nvSpPr>
          <p:cNvPr id="22" name="TextBox 21"/>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29" name="Rectangle 28"/>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38</a:t>
            </a:fld>
            <a:endParaRPr lang="en-US" altLang="en-US" sz="1200" b="1" dirty="0">
              <a:solidFill>
                <a:srgbClr val="6D6D6D"/>
              </a:solidFill>
            </a:endParaRPr>
          </a:p>
        </p:txBody>
      </p:sp>
      <p:grpSp>
        <p:nvGrpSpPr>
          <p:cNvPr id="30" name="Group 29"/>
          <p:cNvGrpSpPr/>
          <p:nvPr/>
        </p:nvGrpSpPr>
        <p:grpSpPr>
          <a:xfrm>
            <a:off x="3227825" y="5871129"/>
            <a:ext cx="3226020" cy="246221"/>
            <a:chOff x="270640" y="5801287"/>
            <a:chExt cx="3226020" cy="246221"/>
          </a:xfrm>
        </p:grpSpPr>
        <p:sp>
          <p:nvSpPr>
            <p:cNvPr id="31" name="Rectangle 30"/>
            <p:cNvSpPr/>
            <p:nvPr/>
          </p:nvSpPr>
          <p:spPr bwMode="auto">
            <a:xfrm>
              <a:off x="270640" y="5826524"/>
              <a:ext cx="209125" cy="195747"/>
            </a:xfrm>
            <a:prstGeom prst="rect">
              <a:avLst/>
            </a:prstGeom>
            <a:solidFill>
              <a:srgbClr val="84C6BF"/>
            </a:solidFill>
            <a:ln>
              <a:solidFill>
                <a:srgbClr val="1A6B7F"/>
              </a:solid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32" name="TextBox 31"/>
            <p:cNvSpPr txBox="1"/>
            <p:nvPr/>
          </p:nvSpPr>
          <p:spPr>
            <a:xfrm>
              <a:off x="544676" y="5801287"/>
              <a:ext cx="1429499" cy="246221"/>
            </a:xfrm>
            <a:prstGeom prst="rect">
              <a:avLst/>
            </a:prstGeom>
            <a:noFill/>
          </p:spPr>
          <p:txBody>
            <a:bodyPr wrap="square" rtlCol="0">
              <a:spAutoFit/>
            </a:bodyPr>
            <a:lstStyle/>
            <a:p>
              <a:r>
                <a:rPr lang="en-US" sz="1000" dirty="0">
                  <a:solidFill>
                    <a:srgbClr val="000000"/>
                  </a:solidFill>
                </a:rPr>
                <a:t>Typical Projects</a:t>
              </a:r>
            </a:p>
          </p:txBody>
        </p:sp>
        <p:grpSp>
          <p:nvGrpSpPr>
            <p:cNvPr id="33" name="Group 32"/>
            <p:cNvGrpSpPr/>
            <p:nvPr/>
          </p:nvGrpSpPr>
          <p:grpSpPr>
            <a:xfrm>
              <a:off x="1635117" y="5801287"/>
              <a:ext cx="1861543" cy="246221"/>
              <a:chOff x="270640" y="5528874"/>
              <a:chExt cx="1861543" cy="246221"/>
            </a:xfrm>
          </p:grpSpPr>
          <p:sp>
            <p:nvSpPr>
              <p:cNvPr id="34" name="Rectangle 33"/>
              <p:cNvSpPr/>
              <p:nvPr/>
            </p:nvSpPr>
            <p:spPr bwMode="auto">
              <a:xfrm>
                <a:off x="270640" y="5567279"/>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35" name="TextBox 34"/>
              <p:cNvSpPr txBox="1"/>
              <p:nvPr/>
            </p:nvSpPr>
            <p:spPr>
              <a:xfrm>
                <a:off x="535271" y="5528874"/>
                <a:ext cx="1596912" cy="246221"/>
              </a:xfrm>
              <a:prstGeom prst="rect">
                <a:avLst/>
              </a:prstGeom>
              <a:noFill/>
            </p:spPr>
            <p:txBody>
              <a:bodyPr wrap="none" rtlCol="0">
                <a:spAutoFit/>
              </a:bodyPr>
              <a:lstStyle/>
              <a:p>
                <a:r>
                  <a:rPr lang="en-US" sz="1000" dirty="0">
                    <a:solidFill>
                      <a:srgbClr val="000000"/>
                    </a:solidFill>
                  </a:rPr>
                  <a:t>Best Performing Projects</a:t>
                </a:r>
              </a:p>
            </p:txBody>
          </p:sp>
        </p:grpSp>
      </p:grpSp>
    </p:spTree>
    <p:extLst>
      <p:ext uri="{BB962C8B-B14F-4D97-AF65-F5344CB8AC3E}">
        <p14:creationId xmlns:p14="http://schemas.microsoft.com/office/powerpoint/2010/main" val="46122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1371600"/>
            <a:ext cx="8991600" cy="5467528"/>
            <a:chOff x="0" y="1371600"/>
            <a:chExt cx="8991600" cy="5467528"/>
          </a:xfrm>
        </p:grpSpPr>
        <p:sp>
          <p:nvSpPr>
            <p:cNvPr id="19" name="Rectangle 18"/>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22" name="Picture 16" descr="DD&amp;A_ALT_GREY_11_RED_186_TRAN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ectangle 22"/>
          <p:cNvSpPr/>
          <p:nvPr/>
        </p:nvSpPr>
        <p:spPr bwMode="auto">
          <a:xfrm>
            <a:off x="193830" y="2409198"/>
            <a:ext cx="8628996" cy="374287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20" name="Rectangle 19"/>
          <p:cNvSpPr/>
          <p:nvPr/>
        </p:nvSpPr>
        <p:spPr bwMode="auto">
          <a:xfrm>
            <a:off x="353679" y="1239915"/>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0" name="Text Box 3"/>
          <p:cNvSpPr txBox="1">
            <a:spLocks noChangeArrowheads="1"/>
          </p:cNvSpPr>
          <p:nvPr/>
        </p:nvSpPr>
        <p:spPr bwMode="auto">
          <a:xfrm>
            <a:off x="270640" y="433410"/>
            <a:ext cx="8671706" cy="769441"/>
          </a:xfrm>
          <a:prstGeom prst="rect">
            <a:avLst/>
          </a:prstGeom>
          <a:noFill/>
          <a:ln w="12700">
            <a:noFill/>
            <a:miter lim="800000"/>
            <a:headEnd/>
            <a:tailEnd/>
          </a:ln>
          <a:effectLst/>
        </p:spPr>
        <p:txBody>
          <a:bodyPr wrap="square">
            <a:spAutoFit/>
          </a:bodyPr>
          <a:lstStyle/>
          <a:p>
            <a:pPr fontAlgn="base">
              <a:spcBef>
                <a:spcPct val="50000"/>
              </a:spcBef>
              <a:spcAft>
                <a:spcPct val="0"/>
              </a:spcAft>
            </a:pPr>
            <a:r>
              <a:rPr lang="en-US" sz="2400" b="1" dirty="0">
                <a:solidFill>
                  <a:srgbClr val="595959"/>
                </a:solidFill>
              </a:rPr>
              <a:t>Typical vs. Best Performing</a:t>
            </a:r>
            <a:r>
              <a:rPr lang="en-US" sz="2400" dirty="0">
                <a:solidFill>
                  <a:srgbClr val="595959"/>
                </a:solidFill>
              </a:rPr>
              <a:t>:                                      </a:t>
            </a:r>
            <a:r>
              <a:rPr lang="en-US" sz="2000" dirty="0">
                <a:solidFill>
                  <a:srgbClr val="595959"/>
                </a:solidFill>
              </a:rPr>
              <a:t>Engagement of Key Stakeholders</a:t>
            </a:r>
          </a:p>
        </p:txBody>
      </p:sp>
      <p:graphicFrame>
        <p:nvGraphicFramePr>
          <p:cNvPr id="15" name="Chart 14"/>
          <p:cNvGraphicFramePr/>
          <p:nvPr>
            <p:extLst>
              <p:ext uri="{D42A27DB-BD31-4B8C-83A1-F6EECF244321}">
                <p14:modId xmlns:p14="http://schemas.microsoft.com/office/powerpoint/2010/main" val="3276725742"/>
              </p:ext>
            </p:extLst>
          </p:nvPr>
        </p:nvGraphicFramePr>
        <p:xfrm>
          <a:off x="353679" y="2358980"/>
          <a:ext cx="4825468" cy="3843309"/>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457200" y="6400800"/>
            <a:ext cx="6455664" cy="507831"/>
          </a:xfrm>
          <a:prstGeom prst="rect">
            <a:avLst/>
          </a:prstGeom>
        </p:spPr>
        <p:txBody>
          <a:bodyPr wrap="square">
            <a:spAutoFit/>
          </a:bodyPr>
          <a:lstStyle/>
          <a:p>
            <a:pPr fontAlgn="base">
              <a:spcAft>
                <a:spcPct val="0"/>
              </a:spcAft>
            </a:pPr>
            <a:r>
              <a:rPr lang="en-US" sz="900" dirty="0">
                <a:solidFill>
                  <a:srgbClr val="595959"/>
                </a:solidFill>
              </a:rPr>
              <a:t>B17. Thinking of the typical project, when were the majority of key stakeholders engaged on this specific project?</a:t>
            </a:r>
          </a:p>
          <a:p>
            <a:pPr fontAlgn="base">
              <a:spcAft>
                <a:spcPct val="0"/>
              </a:spcAft>
            </a:pPr>
            <a:r>
              <a:rPr lang="en-US" sz="900" dirty="0">
                <a:solidFill>
                  <a:srgbClr val="595959"/>
                </a:solidFill>
              </a:rPr>
              <a:t>B18. Thinking of the best performing project, when were the majority of key stakeholders engaged on this specific project?</a:t>
            </a:r>
          </a:p>
          <a:p>
            <a:pPr fontAlgn="base">
              <a:spcAft>
                <a:spcPct val="0"/>
              </a:spcAft>
            </a:pPr>
            <a:endParaRPr lang="en-US" sz="900" dirty="0">
              <a:solidFill>
                <a:srgbClr val="595959"/>
              </a:solidFill>
            </a:endParaRPr>
          </a:p>
        </p:txBody>
      </p:sp>
      <p:sp>
        <p:nvSpPr>
          <p:cNvPr id="7" name="Text Box 7"/>
          <p:cNvSpPr txBox="1">
            <a:spLocks noChangeArrowheads="1"/>
          </p:cNvSpPr>
          <p:nvPr/>
        </p:nvSpPr>
        <p:spPr bwMode="auto">
          <a:xfrm>
            <a:off x="232235" y="1393535"/>
            <a:ext cx="8510588" cy="830997"/>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spcBef>
                <a:spcPts val="0"/>
              </a:spcBef>
              <a:buFont typeface="Wingdings" panose="05000000000000000000" pitchFamily="2" charset="2"/>
              <a:buChar char="§"/>
              <a:defRPr/>
            </a:pPr>
            <a:r>
              <a:rPr lang="en-US" sz="1200" b="0" i="0" dirty="0"/>
              <a:t>On </a:t>
            </a:r>
            <a:r>
              <a:rPr lang="en-US" sz="1200" i="0" dirty="0"/>
              <a:t>Typical Projects, </a:t>
            </a:r>
            <a:r>
              <a:rPr lang="en-US" sz="1200" b="0" i="0" dirty="0"/>
              <a:t>the majority (52%) report that key stakeholders become engaged during design development or later.</a:t>
            </a:r>
          </a:p>
          <a:p>
            <a:pPr eaLnBrk="0" hangingPunct="0">
              <a:spcBef>
                <a:spcPts val="0"/>
              </a:spcBef>
              <a:buFont typeface="Wingdings" panose="05000000000000000000" pitchFamily="2" charset="2"/>
              <a:buChar char="§"/>
              <a:defRPr/>
            </a:pPr>
            <a:r>
              <a:rPr lang="en-US" sz="1200" b="0" i="0" dirty="0"/>
              <a:t>On </a:t>
            </a:r>
            <a:r>
              <a:rPr lang="en-US" sz="1200" i="0" dirty="0"/>
              <a:t>Best Performing Projects</a:t>
            </a:r>
            <a:r>
              <a:rPr lang="en-US" sz="1200" b="0" i="0" dirty="0"/>
              <a:t>, a greater majority (76%) indicate that key stakeholders are engaged at conceptualization or earlier.</a:t>
            </a:r>
          </a:p>
        </p:txBody>
      </p:sp>
      <p:sp>
        <p:nvSpPr>
          <p:cNvPr id="11" name="TextBox 10"/>
          <p:cNvSpPr txBox="1"/>
          <p:nvPr/>
        </p:nvSpPr>
        <p:spPr>
          <a:xfrm>
            <a:off x="5489011" y="3305587"/>
            <a:ext cx="3108371" cy="400110"/>
          </a:xfrm>
          <a:prstGeom prst="rect">
            <a:avLst/>
          </a:prstGeom>
          <a:solidFill>
            <a:srgbClr val="1A6B7F"/>
          </a:solidFill>
          <a:ln w="3175">
            <a:solidFill>
              <a:srgbClr val="1A6B7F"/>
            </a:solidFill>
          </a:ln>
        </p:spPr>
        <p:txBody>
          <a:bodyPr wrap="square" rtlCol="0">
            <a:spAutoFit/>
          </a:bodyPr>
          <a:lstStyle/>
          <a:p>
            <a:pPr lvl="0"/>
            <a:r>
              <a:rPr lang="en-US" sz="1000" dirty="0">
                <a:solidFill>
                  <a:schemeClr val="bg1"/>
                </a:solidFill>
              </a:rPr>
              <a:t>Higher among Companies with $250 Million or More in total Capital Expenditure on Construction Activity</a:t>
            </a:r>
          </a:p>
        </p:txBody>
      </p:sp>
      <p:sp>
        <p:nvSpPr>
          <p:cNvPr id="12" name="TextBox 11"/>
          <p:cNvSpPr txBox="1"/>
          <p:nvPr/>
        </p:nvSpPr>
        <p:spPr>
          <a:xfrm>
            <a:off x="5490637" y="4352213"/>
            <a:ext cx="3108371" cy="553998"/>
          </a:xfrm>
          <a:prstGeom prst="rect">
            <a:avLst/>
          </a:prstGeom>
          <a:solidFill>
            <a:srgbClr val="1A6B7F"/>
          </a:solidFill>
          <a:ln>
            <a:solidFill>
              <a:srgbClr val="84C6BF"/>
            </a:solidFill>
          </a:ln>
        </p:spPr>
        <p:txBody>
          <a:bodyPr wrap="square" rtlCol="0">
            <a:spAutoFit/>
          </a:bodyPr>
          <a:lstStyle/>
          <a:p>
            <a:pPr lvl="0"/>
            <a:r>
              <a:rPr lang="en-US" sz="1000" dirty="0">
                <a:solidFill>
                  <a:schemeClr val="bg1"/>
                </a:solidFill>
              </a:rPr>
              <a:t>Higher among  Companies with &lt;$250  Million or More in Total Capital Expenditure on Construction Activity</a:t>
            </a:r>
          </a:p>
        </p:txBody>
      </p:sp>
      <p:cxnSp>
        <p:nvCxnSpPr>
          <p:cNvPr id="16" name="Straight Arrow Connector 15"/>
          <p:cNvCxnSpPr>
            <a:stCxn id="11" idx="1"/>
          </p:cNvCxnSpPr>
          <p:nvPr/>
        </p:nvCxnSpPr>
        <p:spPr bwMode="auto">
          <a:xfrm flipH="1">
            <a:off x="4487529" y="3505642"/>
            <a:ext cx="1001482" cy="269003"/>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Straight Arrow Connector 20"/>
          <p:cNvCxnSpPr>
            <a:stCxn id="12" idx="1"/>
          </p:cNvCxnSpPr>
          <p:nvPr/>
        </p:nvCxnSpPr>
        <p:spPr bwMode="auto">
          <a:xfrm flipH="1">
            <a:off x="3501861" y="4629212"/>
            <a:ext cx="1988776" cy="30242"/>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7" name="TextBox 16"/>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24" name="Rectangle 23"/>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39</a:t>
            </a:fld>
            <a:endParaRPr lang="en-US" altLang="en-US" sz="1200" b="1" dirty="0">
              <a:solidFill>
                <a:srgbClr val="6D6D6D"/>
              </a:solidFill>
            </a:endParaRPr>
          </a:p>
        </p:txBody>
      </p:sp>
      <p:grpSp>
        <p:nvGrpSpPr>
          <p:cNvPr id="25" name="Group 24"/>
          <p:cNvGrpSpPr/>
          <p:nvPr/>
        </p:nvGrpSpPr>
        <p:grpSpPr>
          <a:xfrm>
            <a:off x="3227825" y="5871129"/>
            <a:ext cx="3226020" cy="246221"/>
            <a:chOff x="270640" y="5801287"/>
            <a:chExt cx="3226020" cy="246221"/>
          </a:xfrm>
        </p:grpSpPr>
        <p:sp>
          <p:nvSpPr>
            <p:cNvPr id="26" name="Rectangle 25"/>
            <p:cNvSpPr/>
            <p:nvPr/>
          </p:nvSpPr>
          <p:spPr bwMode="auto">
            <a:xfrm>
              <a:off x="270640" y="5826524"/>
              <a:ext cx="209125" cy="195747"/>
            </a:xfrm>
            <a:prstGeom prst="rect">
              <a:avLst/>
            </a:prstGeom>
            <a:solidFill>
              <a:srgbClr val="84C6BF"/>
            </a:solidFill>
            <a:ln>
              <a:solidFill>
                <a:srgbClr val="1A6B7F"/>
              </a:solid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7" name="TextBox 26"/>
            <p:cNvSpPr txBox="1"/>
            <p:nvPr/>
          </p:nvSpPr>
          <p:spPr>
            <a:xfrm>
              <a:off x="544676" y="5801287"/>
              <a:ext cx="1429499" cy="246221"/>
            </a:xfrm>
            <a:prstGeom prst="rect">
              <a:avLst/>
            </a:prstGeom>
            <a:noFill/>
          </p:spPr>
          <p:txBody>
            <a:bodyPr wrap="square" rtlCol="0">
              <a:spAutoFit/>
            </a:bodyPr>
            <a:lstStyle/>
            <a:p>
              <a:r>
                <a:rPr lang="en-US" sz="1000" dirty="0">
                  <a:solidFill>
                    <a:srgbClr val="000000"/>
                  </a:solidFill>
                </a:rPr>
                <a:t>Typical Projects</a:t>
              </a:r>
            </a:p>
          </p:txBody>
        </p:sp>
        <p:grpSp>
          <p:nvGrpSpPr>
            <p:cNvPr id="28" name="Group 27"/>
            <p:cNvGrpSpPr/>
            <p:nvPr/>
          </p:nvGrpSpPr>
          <p:grpSpPr>
            <a:xfrm>
              <a:off x="1635117" y="5801287"/>
              <a:ext cx="1861543" cy="246221"/>
              <a:chOff x="270640" y="5528874"/>
              <a:chExt cx="1861543" cy="246221"/>
            </a:xfrm>
          </p:grpSpPr>
          <p:sp>
            <p:nvSpPr>
              <p:cNvPr id="29" name="Rectangle 28"/>
              <p:cNvSpPr/>
              <p:nvPr/>
            </p:nvSpPr>
            <p:spPr bwMode="auto">
              <a:xfrm>
                <a:off x="270640" y="5567279"/>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30" name="TextBox 29"/>
              <p:cNvSpPr txBox="1"/>
              <p:nvPr/>
            </p:nvSpPr>
            <p:spPr>
              <a:xfrm>
                <a:off x="535271" y="5528874"/>
                <a:ext cx="1596912" cy="246221"/>
              </a:xfrm>
              <a:prstGeom prst="rect">
                <a:avLst/>
              </a:prstGeom>
              <a:noFill/>
            </p:spPr>
            <p:txBody>
              <a:bodyPr wrap="none" rtlCol="0">
                <a:spAutoFit/>
              </a:bodyPr>
              <a:lstStyle/>
              <a:p>
                <a:r>
                  <a:rPr lang="en-US" sz="1000" dirty="0">
                    <a:solidFill>
                      <a:srgbClr val="000000"/>
                    </a:solidFill>
                  </a:rPr>
                  <a:t>Best Performing Projects</a:t>
                </a:r>
              </a:p>
            </p:txBody>
          </p:sp>
        </p:grpSp>
      </p:grpSp>
    </p:spTree>
    <p:extLst>
      <p:ext uri="{BB962C8B-B14F-4D97-AF65-F5344CB8AC3E}">
        <p14:creationId xmlns:p14="http://schemas.microsoft.com/office/powerpoint/2010/main" val="20093766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 and Methodology</a:t>
            </a:r>
            <a:br>
              <a:rPr lang="en-US" b="1" dirty="0"/>
            </a:br>
            <a:endParaRPr lang="en-US" dirty="0"/>
          </a:p>
        </p:txBody>
      </p:sp>
      <p:sp>
        <p:nvSpPr>
          <p:cNvPr id="4" name="Slide Number Placeholder 3"/>
          <p:cNvSpPr>
            <a:spLocks noGrp="1"/>
          </p:cNvSpPr>
          <p:nvPr>
            <p:ph type="sldNum" sz="quarter" idx="11"/>
          </p:nvPr>
        </p:nvSpPr>
        <p:spPr/>
        <p:txBody>
          <a:bodyPr/>
          <a:lstStyle/>
          <a:p>
            <a:pPr>
              <a:defRPr/>
            </a:pPr>
            <a:fld id="{D8FD8440-333A-4B42-865A-84EEEF1C90B1}" type="slidenum">
              <a:rPr lang="en-US" altLang="en-US" smtClean="0"/>
              <a:pPr>
                <a:defRPr/>
              </a:pPr>
              <a:t>4</a:t>
            </a:fld>
            <a:endParaRPr lang="en-US" altLang="en-US" dirty="0"/>
          </a:p>
        </p:txBody>
      </p:sp>
      <p:sp>
        <p:nvSpPr>
          <p:cNvPr id="5" name="Title 1"/>
          <p:cNvSpPr txBox="1">
            <a:spLocks/>
          </p:cNvSpPr>
          <p:nvPr/>
        </p:nvSpPr>
        <p:spPr bwMode="auto">
          <a:xfrm>
            <a:off x="2190890" y="1585561"/>
            <a:ext cx="6392862" cy="437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595959"/>
                </a:solidFill>
                <a:latin typeface="+mj-lt"/>
                <a:ea typeface="+mj-ea"/>
                <a:cs typeface="+mj-cs"/>
              </a:defRPr>
            </a:lvl1pPr>
            <a:lvl2pPr algn="l" rtl="0" eaLnBrk="0" fontAlgn="base" hangingPunct="0">
              <a:spcBef>
                <a:spcPct val="0"/>
              </a:spcBef>
              <a:spcAft>
                <a:spcPct val="0"/>
              </a:spcAft>
              <a:defRPr sz="2400">
                <a:solidFill>
                  <a:srgbClr val="595959"/>
                </a:solidFill>
                <a:latin typeface="Arial" charset="0"/>
                <a:ea typeface="ＭＳ Ｐゴシック" charset="0"/>
                <a:cs typeface="Arial" charset="0"/>
              </a:defRPr>
            </a:lvl2pPr>
            <a:lvl3pPr algn="l" rtl="0" eaLnBrk="0" fontAlgn="base" hangingPunct="0">
              <a:spcBef>
                <a:spcPct val="0"/>
              </a:spcBef>
              <a:spcAft>
                <a:spcPct val="0"/>
              </a:spcAft>
              <a:defRPr sz="2400">
                <a:solidFill>
                  <a:srgbClr val="595959"/>
                </a:solidFill>
                <a:latin typeface="Arial" charset="0"/>
                <a:ea typeface="ＭＳ Ｐゴシック" charset="0"/>
                <a:cs typeface="Arial" charset="0"/>
              </a:defRPr>
            </a:lvl3pPr>
            <a:lvl4pPr algn="l" rtl="0" eaLnBrk="0" fontAlgn="base" hangingPunct="0">
              <a:spcBef>
                <a:spcPct val="0"/>
              </a:spcBef>
              <a:spcAft>
                <a:spcPct val="0"/>
              </a:spcAft>
              <a:defRPr sz="2400">
                <a:solidFill>
                  <a:srgbClr val="595959"/>
                </a:solidFill>
                <a:latin typeface="Arial" charset="0"/>
                <a:ea typeface="ＭＳ Ｐゴシック" charset="0"/>
                <a:cs typeface="Arial" charset="0"/>
              </a:defRPr>
            </a:lvl4pPr>
            <a:lvl5pPr algn="l" rtl="0" eaLnBrk="0" fontAlgn="base" hangingPunct="0">
              <a:spcBef>
                <a:spcPct val="0"/>
              </a:spcBef>
              <a:spcAft>
                <a:spcPct val="0"/>
              </a:spcAft>
              <a:defRPr sz="2400">
                <a:solidFill>
                  <a:srgbClr val="595959"/>
                </a:solidFill>
                <a:latin typeface="Arial" charset="0"/>
                <a:ea typeface="ＭＳ Ｐゴシック" charset="0"/>
                <a:cs typeface="Arial" charset="0"/>
              </a:defRPr>
            </a:lvl5pPr>
            <a:lvl6pPr marL="457200" algn="l" rtl="0" fontAlgn="base">
              <a:spcBef>
                <a:spcPct val="0"/>
              </a:spcBef>
              <a:spcAft>
                <a:spcPct val="0"/>
              </a:spcAft>
              <a:defRPr sz="2400">
                <a:solidFill>
                  <a:srgbClr val="595959"/>
                </a:solidFill>
                <a:latin typeface="Arial" charset="0"/>
                <a:ea typeface="ＭＳ Ｐゴシック" charset="0"/>
                <a:cs typeface="Arial" charset="0"/>
              </a:defRPr>
            </a:lvl6pPr>
            <a:lvl7pPr marL="914400" algn="l" rtl="0" fontAlgn="base">
              <a:spcBef>
                <a:spcPct val="0"/>
              </a:spcBef>
              <a:spcAft>
                <a:spcPct val="0"/>
              </a:spcAft>
              <a:defRPr sz="2400">
                <a:solidFill>
                  <a:srgbClr val="595959"/>
                </a:solidFill>
                <a:latin typeface="Arial" charset="0"/>
                <a:ea typeface="ＭＳ Ｐゴシック" charset="0"/>
                <a:cs typeface="Arial" charset="0"/>
              </a:defRPr>
            </a:lvl7pPr>
            <a:lvl8pPr marL="1371600" algn="l" rtl="0" fontAlgn="base">
              <a:spcBef>
                <a:spcPct val="0"/>
              </a:spcBef>
              <a:spcAft>
                <a:spcPct val="0"/>
              </a:spcAft>
              <a:defRPr sz="2400">
                <a:solidFill>
                  <a:srgbClr val="595959"/>
                </a:solidFill>
                <a:latin typeface="Arial" charset="0"/>
                <a:ea typeface="ＭＳ Ｐゴシック" charset="0"/>
                <a:cs typeface="Arial" charset="0"/>
              </a:defRPr>
            </a:lvl8pPr>
            <a:lvl9pPr marL="1828800" algn="l" rtl="0" fontAlgn="base">
              <a:spcBef>
                <a:spcPct val="0"/>
              </a:spcBef>
              <a:spcAft>
                <a:spcPct val="0"/>
              </a:spcAft>
              <a:defRPr sz="2400">
                <a:solidFill>
                  <a:srgbClr val="595959"/>
                </a:solidFill>
                <a:latin typeface="Arial" charset="0"/>
                <a:ea typeface="ＭＳ Ｐゴシック" charset="0"/>
                <a:cs typeface="Arial" charset="0"/>
              </a:defRPr>
            </a:lvl9pPr>
          </a:lstStyle>
          <a:p>
            <a:pPr lvl="1" indent="-173038">
              <a:lnSpc>
                <a:spcPts val="1600"/>
              </a:lnSpc>
              <a:spcBef>
                <a:spcPct val="55000"/>
              </a:spcBef>
              <a:buFont typeface="Wingdings" pitchFamily="2" charset="2"/>
              <a:buChar char="§"/>
            </a:pPr>
            <a:r>
              <a:rPr lang="en-US" sz="1400" dirty="0">
                <a:solidFill>
                  <a:srgbClr val="000000"/>
                </a:solidFill>
              </a:rPr>
              <a:t>The 2015-2016 Lean Construction Study was conducted among building owners in the US. The objectives included: </a:t>
            </a:r>
          </a:p>
          <a:p>
            <a:pPr lvl="2" indent="-173038">
              <a:lnSpc>
                <a:spcPts val="1600"/>
              </a:lnSpc>
              <a:spcBef>
                <a:spcPct val="55000"/>
              </a:spcBef>
              <a:buFont typeface="Arial" panose="020B0604020202020204" pitchFamily="34" charset="0"/>
              <a:buChar char="•"/>
            </a:pPr>
            <a:r>
              <a:rPr lang="en-US" sz="1200" dirty="0">
                <a:solidFill>
                  <a:srgbClr val="000000"/>
                </a:solidFill>
              </a:rPr>
              <a:t>Benchmarking project performance metrics across two project types: “Typical” and “Best Performing”.</a:t>
            </a:r>
          </a:p>
          <a:p>
            <a:pPr lvl="2" indent="-173038">
              <a:lnSpc>
                <a:spcPts val="1600"/>
              </a:lnSpc>
              <a:spcBef>
                <a:spcPct val="55000"/>
              </a:spcBef>
              <a:buFont typeface="Arial" panose="020B0604020202020204" pitchFamily="34" charset="0"/>
              <a:buChar char="•"/>
            </a:pPr>
            <a:r>
              <a:rPr lang="en-US" sz="1200" dirty="0">
                <a:solidFill>
                  <a:srgbClr val="000000"/>
                </a:solidFill>
              </a:rPr>
              <a:t>Exploring the influence of organizational, commercial and operational aspects of the project, including how the project team was selected and the degree of communication and cooperation amongst team members.</a:t>
            </a:r>
          </a:p>
          <a:p>
            <a:pPr lvl="1" indent="-173038">
              <a:lnSpc>
                <a:spcPts val="1600"/>
              </a:lnSpc>
              <a:spcBef>
                <a:spcPct val="55000"/>
              </a:spcBef>
              <a:buFont typeface="Wingdings" pitchFamily="2" charset="2"/>
              <a:buChar char="§"/>
            </a:pPr>
            <a:r>
              <a:rPr lang="en-US" sz="1400" dirty="0">
                <a:solidFill>
                  <a:srgbClr val="000000"/>
                </a:solidFill>
              </a:rPr>
              <a:t>Dodge Data &amp; Analytics (DD&amp;A) designed the investigation including sample, questionnaire, and analysis.</a:t>
            </a:r>
          </a:p>
          <a:p>
            <a:pPr lvl="2" indent="-173038">
              <a:lnSpc>
                <a:spcPts val="1600"/>
              </a:lnSpc>
              <a:spcBef>
                <a:spcPct val="55000"/>
              </a:spcBef>
              <a:buFont typeface="Arial" panose="020B0604020202020204" pitchFamily="34" charset="0"/>
              <a:buChar char="•"/>
            </a:pPr>
            <a:r>
              <a:rPr lang="en-US" sz="1200" dirty="0">
                <a:solidFill>
                  <a:srgbClr val="000000"/>
                </a:solidFill>
              </a:rPr>
              <a:t>The research was conducted via an online questionnaire.</a:t>
            </a:r>
          </a:p>
          <a:p>
            <a:pPr lvl="2" indent="-173038">
              <a:lnSpc>
                <a:spcPts val="1600"/>
              </a:lnSpc>
              <a:spcBef>
                <a:spcPct val="55000"/>
              </a:spcBef>
              <a:buFont typeface="Arial" panose="020B0604020202020204" pitchFamily="34" charset="0"/>
              <a:buChar char="•"/>
            </a:pPr>
            <a:r>
              <a:rPr lang="en-US" sz="1200" dirty="0">
                <a:solidFill>
                  <a:srgbClr val="000000"/>
                </a:solidFill>
              </a:rPr>
              <a:t>There are 81 Respondents.</a:t>
            </a:r>
          </a:p>
          <a:p>
            <a:pPr lvl="2" indent="-173038">
              <a:lnSpc>
                <a:spcPts val="1600"/>
              </a:lnSpc>
              <a:spcBef>
                <a:spcPct val="55000"/>
              </a:spcBef>
              <a:buFont typeface="Arial" panose="020B0604020202020204" pitchFamily="34" charset="0"/>
              <a:buChar char="•"/>
            </a:pPr>
            <a:r>
              <a:rPr lang="en-US" sz="1200" dirty="0">
                <a:solidFill>
                  <a:srgbClr val="000000"/>
                </a:solidFill>
              </a:rPr>
              <a:t>Respondents had to have:</a:t>
            </a:r>
          </a:p>
          <a:p>
            <a:pPr lvl="3" indent="-173038">
              <a:lnSpc>
                <a:spcPts val="1400"/>
              </a:lnSpc>
              <a:spcBef>
                <a:spcPct val="55000"/>
              </a:spcBef>
              <a:buFont typeface="Arial" panose="020B0604020202020204" pitchFamily="34" charset="0"/>
              <a:buChar char="•"/>
            </a:pPr>
            <a:r>
              <a:rPr lang="en-US" sz="1100" i="1" dirty="0">
                <a:solidFill>
                  <a:srgbClr val="000000"/>
                </a:solidFill>
              </a:rPr>
              <a:t>At least six capital construction projects (new build or renovation/conversion) in the last three years.</a:t>
            </a:r>
          </a:p>
          <a:p>
            <a:pPr lvl="3" indent="-173038">
              <a:lnSpc>
                <a:spcPts val="1400"/>
              </a:lnSpc>
              <a:spcBef>
                <a:spcPct val="55000"/>
              </a:spcBef>
              <a:buFont typeface="Arial" panose="020B0604020202020204" pitchFamily="34" charset="0"/>
              <a:buChar char="•"/>
            </a:pPr>
            <a:r>
              <a:rPr lang="en-US" sz="1100" i="1" dirty="0">
                <a:solidFill>
                  <a:srgbClr val="000000"/>
                </a:solidFill>
              </a:rPr>
              <a:t>At least one capital construction project with a value of $10 million or more during that period.</a:t>
            </a:r>
          </a:p>
          <a:p>
            <a:pPr lvl="3" indent="-173038">
              <a:lnSpc>
                <a:spcPts val="1400"/>
              </a:lnSpc>
              <a:spcBef>
                <a:spcPct val="55000"/>
              </a:spcBef>
              <a:buFont typeface="Arial" panose="020B0604020202020204" pitchFamily="34" charset="0"/>
              <a:buChar char="•"/>
            </a:pPr>
            <a:r>
              <a:rPr lang="en-US" sz="1100" i="1" dirty="0">
                <a:solidFill>
                  <a:srgbClr val="000000"/>
                </a:solidFill>
              </a:rPr>
              <a:t>Total capital expenditure for organization’s capital construction activity in 2014 had to be $10 million or more.</a:t>
            </a:r>
          </a:p>
          <a:p>
            <a:pPr>
              <a:defRPr/>
            </a:pPr>
            <a:endParaRPr lang="en-US" sz="3200" b="1" kern="0" dirty="0"/>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500" t="77879" r="8137" b="14606"/>
          <a:stretch/>
        </p:blipFill>
        <p:spPr bwMode="auto">
          <a:xfrm>
            <a:off x="533400" y="6547493"/>
            <a:ext cx="3733800" cy="23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8882715"/>
      </p:ext>
    </p:extLst>
  </p:cSld>
  <p:clrMapOvr>
    <a:masterClrMapping/>
  </p:clrMapOvr>
  <mc:AlternateContent xmlns:mc="http://schemas.openxmlformats.org/markup-compatibility/2006" xmlns:p14="http://schemas.microsoft.com/office/powerpoint/2010/main">
    <mc:Choice Requires="p14">
      <p:transition p14:dur="250">
        <p:randomBar/>
      </p:transition>
    </mc:Choice>
    <mc:Fallback xmlns="">
      <p:transition>
        <p:randomBar/>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0" y="1371600"/>
            <a:ext cx="8991600" cy="5467528"/>
            <a:chOff x="0" y="1371600"/>
            <a:chExt cx="8991600" cy="5467528"/>
          </a:xfrm>
        </p:grpSpPr>
        <p:sp>
          <p:nvSpPr>
            <p:cNvPr id="27" name="Rectangle 26"/>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28"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Rectangle 30"/>
          <p:cNvSpPr/>
          <p:nvPr/>
        </p:nvSpPr>
        <p:spPr bwMode="auto">
          <a:xfrm>
            <a:off x="193830" y="2409198"/>
            <a:ext cx="8628996" cy="374287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20" name="Rectangle 19"/>
          <p:cNvSpPr/>
          <p:nvPr/>
        </p:nvSpPr>
        <p:spPr bwMode="auto">
          <a:xfrm>
            <a:off x="428107" y="1542668"/>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graphicFrame>
        <p:nvGraphicFramePr>
          <p:cNvPr id="14" name="Chart 12"/>
          <p:cNvGraphicFramePr>
            <a:graphicFrameLocks/>
          </p:cNvGraphicFramePr>
          <p:nvPr>
            <p:extLst>
              <p:ext uri="{D42A27DB-BD31-4B8C-83A1-F6EECF244321}">
                <p14:modId xmlns:p14="http://schemas.microsoft.com/office/powerpoint/2010/main" val="1385986740"/>
              </p:ext>
            </p:extLst>
          </p:nvPr>
        </p:nvGraphicFramePr>
        <p:xfrm>
          <a:off x="842429" y="2438400"/>
          <a:ext cx="3053779" cy="324372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3"/>
          <p:cNvSpPr txBox="1">
            <a:spLocks noChangeArrowheads="1"/>
          </p:cNvSpPr>
          <p:nvPr/>
        </p:nvSpPr>
        <p:spPr bwMode="auto">
          <a:xfrm>
            <a:off x="270640" y="433410"/>
            <a:ext cx="8462963" cy="769441"/>
          </a:xfrm>
          <a:prstGeom prst="rect">
            <a:avLst/>
          </a:prstGeom>
          <a:noFill/>
          <a:ln w="12700">
            <a:noFill/>
            <a:miter lim="800000"/>
            <a:headEnd/>
            <a:tailEnd/>
          </a:ln>
          <a:effectLst/>
        </p:spPr>
        <p:txBody>
          <a:bodyPr>
            <a:spAutoFit/>
          </a:bodyPr>
          <a:lstStyle>
            <a:defPPr>
              <a:defRPr lang="en-US"/>
            </a:defPPr>
            <a:lvl1pPr fontAlgn="base">
              <a:spcBef>
                <a:spcPts val="1000"/>
              </a:spcBef>
              <a:spcAft>
                <a:spcPct val="0"/>
              </a:spcAft>
              <a:defRPr sz="2400">
                <a:solidFill>
                  <a:srgbClr val="595959"/>
                </a:solidFill>
              </a:defRPr>
            </a:lvl1pPr>
          </a:lstStyle>
          <a:p>
            <a:r>
              <a:rPr lang="en-US" b="1" dirty="0"/>
              <a:t>Typical vs. Best Performing</a:t>
            </a:r>
            <a:r>
              <a:rPr lang="en-US" dirty="0"/>
              <a:t>:                                             </a:t>
            </a:r>
            <a:r>
              <a:rPr lang="en-US" sz="2000" dirty="0"/>
              <a:t>Key Stakeholder Selection Process </a:t>
            </a:r>
          </a:p>
        </p:txBody>
      </p:sp>
      <p:graphicFrame>
        <p:nvGraphicFramePr>
          <p:cNvPr id="15" name="Chart 14"/>
          <p:cNvGraphicFramePr/>
          <p:nvPr>
            <p:extLst>
              <p:ext uri="{D42A27DB-BD31-4B8C-83A1-F6EECF244321}">
                <p14:modId xmlns:p14="http://schemas.microsoft.com/office/powerpoint/2010/main" val="4192905674"/>
              </p:ext>
            </p:extLst>
          </p:nvPr>
        </p:nvGraphicFramePr>
        <p:xfrm>
          <a:off x="901759" y="2353827"/>
          <a:ext cx="4304050" cy="3648308"/>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p:cNvSpPr/>
          <p:nvPr/>
        </p:nvSpPr>
        <p:spPr>
          <a:xfrm>
            <a:off x="457200" y="6117350"/>
            <a:ext cx="6455664" cy="646331"/>
          </a:xfrm>
          <a:prstGeom prst="rect">
            <a:avLst/>
          </a:prstGeom>
        </p:spPr>
        <p:txBody>
          <a:bodyPr wrap="square">
            <a:spAutoFit/>
          </a:bodyPr>
          <a:lstStyle/>
          <a:p>
            <a:pPr fontAlgn="base">
              <a:spcAft>
                <a:spcPct val="0"/>
              </a:spcAft>
            </a:pPr>
            <a:r>
              <a:rPr lang="en-US" sz="900" dirty="0">
                <a:solidFill>
                  <a:srgbClr val="595959"/>
                </a:solidFill>
              </a:rPr>
              <a:t>B19. Thinking of the typical project, how were key stakeholders selected for this specific project (proposals solicited vs. evaluation factors)?</a:t>
            </a:r>
          </a:p>
          <a:p>
            <a:pPr fontAlgn="base">
              <a:spcAft>
                <a:spcPct val="0"/>
              </a:spcAft>
            </a:pPr>
            <a:r>
              <a:rPr lang="en-US" sz="900" dirty="0">
                <a:solidFill>
                  <a:srgbClr val="595959"/>
                </a:solidFill>
              </a:rPr>
              <a:t>B20. Thinking of the best performing project, how were key stakeholders selected for this specific project (proposals solicited vs. evaluation factors)?</a:t>
            </a:r>
          </a:p>
        </p:txBody>
      </p:sp>
      <p:sp>
        <p:nvSpPr>
          <p:cNvPr id="11" name="TextBox 10"/>
          <p:cNvSpPr txBox="1"/>
          <p:nvPr/>
        </p:nvSpPr>
        <p:spPr>
          <a:xfrm>
            <a:off x="4149545" y="5355804"/>
            <a:ext cx="2152432" cy="646331"/>
          </a:xfrm>
          <a:prstGeom prst="rect">
            <a:avLst/>
          </a:prstGeom>
          <a:solidFill>
            <a:srgbClr val="84C6BF"/>
          </a:solidFill>
          <a:ln>
            <a:solidFill>
              <a:schemeClr val="tx1"/>
            </a:solidFill>
            <a:prstDash val="dash"/>
          </a:ln>
        </p:spPr>
        <p:txBody>
          <a:bodyPr wrap="square" rtlCol="0">
            <a:spAutoFit/>
          </a:bodyPr>
          <a:lstStyle/>
          <a:p>
            <a:r>
              <a:rPr lang="en-US" sz="900" i="1" dirty="0"/>
              <a:t>Typical Project others include:  1) a combination of Negotiated and Pre-Qualified bidding, 2) Pre-Qualified Closed Bid.</a:t>
            </a:r>
          </a:p>
        </p:txBody>
      </p:sp>
      <p:sp>
        <p:nvSpPr>
          <p:cNvPr id="16" name="TextBox 15"/>
          <p:cNvSpPr txBox="1"/>
          <p:nvPr/>
        </p:nvSpPr>
        <p:spPr>
          <a:xfrm>
            <a:off x="6434926" y="5355804"/>
            <a:ext cx="2324972" cy="646331"/>
          </a:xfrm>
          <a:prstGeom prst="rect">
            <a:avLst/>
          </a:prstGeom>
          <a:solidFill>
            <a:srgbClr val="1A6B7F"/>
          </a:solidFill>
          <a:ln>
            <a:solidFill>
              <a:schemeClr val="tx1"/>
            </a:solidFill>
            <a:prstDash val="dash"/>
          </a:ln>
        </p:spPr>
        <p:txBody>
          <a:bodyPr wrap="square" rtlCol="0">
            <a:spAutoFit/>
          </a:bodyPr>
          <a:lstStyle/>
          <a:p>
            <a:r>
              <a:rPr lang="en-US" sz="900" i="1" dirty="0">
                <a:solidFill>
                  <a:schemeClr val="bg1"/>
                </a:solidFill>
              </a:rPr>
              <a:t>Best Performing Project others include:  10 Pre-Qualified Closed Bid, 2) and Value Criteria, Overhead, and Profit, 3) ILPD self-formed team</a:t>
            </a:r>
          </a:p>
        </p:txBody>
      </p:sp>
      <p:sp>
        <p:nvSpPr>
          <p:cNvPr id="12" name="Text Box 7"/>
          <p:cNvSpPr txBox="1">
            <a:spLocks noChangeArrowheads="1"/>
          </p:cNvSpPr>
          <p:nvPr/>
        </p:nvSpPr>
        <p:spPr bwMode="auto">
          <a:xfrm>
            <a:off x="227930" y="1379622"/>
            <a:ext cx="8510588" cy="830997"/>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spcBef>
                <a:spcPts val="0"/>
              </a:spcBef>
              <a:buFont typeface="Wingdings" panose="05000000000000000000" pitchFamily="2" charset="2"/>
              <a:buChar char="§"/>
              <a:defRPr/>
            </a:pPr>
            <a:r>
              <a:rPr lang="en-US" sz="1200" b="0" i="0" dirty="0"/>
              <a:t>The most common process for selecting key stakeholders on a </a:t>
            </a:r>
            <a:r>
              <a:rPr lang="en-US" sz="1200" i="0" dirty="0"/>
              <a:t>Typical Project </a:t>
            </a:r>
            <a:r>
              <a:rPr lang="en-US" sz="1200" b="0" i="0" dirty="0"/>
              <a:t>are </a:t>
            </a:r>
            <a:r>
              <a:rPr lang="en-US" sz="1200" i="0" dirty="0"/>
              <a:t>Pre-qualified open bid</a:t>
            </a:r>
            <a:r>
              <a:rPr lang="en-US" sz="1200" b="0" i="0" dirty="0"/>
              <a:t>s and </a:t>
            </a:r>
            <a:r>
              <a:rPr lang="en-US" sz="1200" i="0" dirty="0"/>
              <a:t>Best Value </a:t>
            </a:r>
            <a:r>
              <a:rPr lang="en-US" sz="1200" b="0" i="0" dirty="0"/>
              <a:t>methods.</a:t>
            </a:r>
          </a:p>
          <a:p>
            <a:pPr eaLnBrk="0" hangingPunct="0">
              <a:spcBef>
                <a:spcPts val="0"/>
              </a:spcBef>
              <a:buFont typeface="Wingdings" panose="05000000000000000000" pitchFamily="2" charset="2"/>
              <a:buChar char="§"/>
              <a:defRPr/>
            </a:pPr>
            <a:r>
              <a:rPr lang="en-US" sz="1200" b="0" i="0" dirty="0"/>
              <a:t>On </a:t>
            </a:r>
            <a:r>
              <a:rPr lang="en-US" sz="1200" i="0" dirty="0"/>
              <a:t>Best Performing Projects</a:t>
            </a:r>
            <a:r>
              <a:rPr lang="en-US" sz="1200" b="0" i="0" dirty="0"/>
              <a:t>, the most common method for selecting key stakeholders is </a:t>
            </a:r>
            <a:r>
              <a:rPr lang="en-US" sz="1200" i="0" dirty="0"/>
              <a:t>Best Value, </a:t>
            </a:r>
            <a:r>
              <a:rPr lang="en-US" sz="1200" b="0" i="0" dirty="0"/>
              <a:t>with all other approaches selected by less than 20%.</a:t>
            </a:r>
          </a:p>
        </p:txBody>
      </p:sp>
      <p:sp>
        <p:nvSpPr>
          <p:cNvPr id="19" name="TextBox 18"/>
          <p:cNvSpPr txBox="1"/>
          <p:nvPr/>
        </p:nvSpPr>
        <p:spPr>
          <a:xfrm>
            <a:off x="5248927" y="3702065"/>
            <a:ext cx="3494855" cy="400110"/>
          </a:xfrm>
          <a:prstGeom prst="rect">
            <a:avLst/>
          </a:prstGeom>
          <a:solidFill>
            <a:srgbClr val="84C6BF"/>
          </a:solidFill>
          <a:ln>
            <a:solidFill>
              <a:srgbClr val="84C6BF"/>
            </a:solidFill>
          </a:ln>
        </p:spPr>
        <p:txBody>
          <a:bodyPr wrap="square" rtlCol="0">
            <a:spAutoFit/>
          </a:bodyPr>
          <a:lstStyle/>
          <a:p>
            <a:r>
              <a:rPr lang="en-US" sz="1000" dirty="0"/>
              <a:t>Higher among Companies with &lt; $250 Million in Total Capital Expenditure on Construction Activity</a:t>
            </a:r>
          </a:p>
        </p:txBody>
      </p:sp>
      <p:cxnSp>
        <p:nvCxnSpPr>
          <p:cNvPr id="23" name="Straight Arrow Connector 22"/>
          <p:cNvCxnSpPr>
            <a:stCxn id="19" idx="1"/>
          </p:cNvCxnSpPr>
          <p:nvPr/>
        </p:nvCxnSpPr>
        <p:spPr bwMode="auto">
          <a:xfrm flipH="1">
            <a:off x="3979813" y="3902120"/>
            <a:ext cx="1269114" cy="254017"/>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5" name="TextBox 24"/>
          <p:cNvSpPr txBox="1"/>
          <p:nvPr/>
        </p:nvSpPr>
        <p:spPr>
          <a:xfrm>
            <a:off x="5249721" y="3001183"/>
            <a:ext cx="3494855" cy="400110"/>
          </a:xfrm>
          <a:prstGeom prst="rect">
            <a:avLst/>
          </a:prstGeom>
          <a:solidFill>
            <a:srgbClr val="1A6B7F"/>
          </a:solidFill>
          <a:ln w="3175">
            <a:solidFill>
              <a:srgbClr val="1A6B7F"/>
            </a:solidFill>
          </a:ln>
        </p:spPr>
        <p:txBody>
          <a:bodyPr wrap="square" rtlCol="0">
            <a:spAutoFit/>
          </a:bodyPr>
          <a:lstStyle/>
          <a:p>
            <a:pPr lvl="0"/>
            <a:r>
              <a:rPr lang="en-US" sz="1000" dirty="0">
                <a:solidFill>
                  <a:schemeClr val="bg1"/>
                </a:solidFill>
              </a:rPr>
              <a:t>Higher among Companies with &lt;$250 Million in Total Capital Expenditure on Construction Activity</a:t>
            </a:r>
          </a:p>
        </p:txBody>
      </p:sp>
      <p:cxnSp>
        <p:nvCxnSpPr>
          <p:cNvPr id="26" name="Straight Arrow Connector 25"/>
          <p:cNvCxnSpPr>
            <a:stCxn id="25" idx="1"/>
          </p:cNvCxnSpPr>
          <p:nvPr/>
        </p:nvCxnSpPr>
        <p:spPr bwMode="auto">
          <a:xfrm flipH="1">
            <a:off x="4917645" y="3201238"/>
            <a:ext cx="332076" cy="251146"/>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9" name="TextBox 28"/>
          <p:cNvSpPr txBox="1"/>
          <p:nvPr/>
        </p:nvSpPr>
        <p:spPr>
          <a:xfrm>
            <a:off x="5238748" y="4361223"/>
            <a:ext cx="3494855" cy="553998"/>
          </a:xfrm>
          <a:prstGeom prst="rect">
            <a:avLst/>
          </a:prstGeom>
          <a:solidFill>
            <a:srgbClr val="1A6B7F"/>
          </a:solidFill>
          <a:ln w="3175">
            <a:solidFill>
              <a:srgbClr val="1A6B7F"/>
            </a:solidFill>
          </a:ln>
        </p:spPr>
        <p:txBody>
          <a:bodyPr wrap="square" rtlCol="0">
            <a:spAutoFit/>
          </a:bodyPr>
          <a:lstStyle/>
          <a:p>
            <a:pPr lvl="0"/>
            <a:r>
              <a:rPr lang="en-US" sz="1000" b="1" dirty="0">
                <a:solidFill>
                  <a:schemeClr val="bg1"/>
                </a:solidFill>
              </a:rPr>
              <a:t>Trend:</a:t>
            </a:r>
          </a:p>
          <a:p>
            <a:r>
              <a:rPr lang="en-US" sz="1000" dirty="0">
                <a:solidFill>
                  <a:schemeClr val="bg1"/>
                </a:solidFill>
              </a:rPr>
              <a:t>Higher among Companies with $250 Million or More in Total Capital Expenditure on Construction Activity</a:t>
            </a:r>
          </a:p>
        </p:txBody>
      </p:sp>
      <p:cxnSp>
        <p:nvCxnSpPr>
          <p:cNvPr id="30" name="Straight Arrow Connector 29"/>
          <p:cNvCxnSpPr>
            <a:stCxn id="29" idx="1"/>
          </p:cNvCxnSpPr>
          <p:nvPr/>
        </p:nvCxnSpPr>
        <p:spPr bwMode="auto">
          <a:xfrm flipH="1">
            <a:off x="3823355" y="4638222"/>
            <a:ext cx="1415393" cy="16285"/>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3" name="TextBox 32"/>
          <p:cNvSpPr txBox="1"/>
          <p:nvPr/>
        </p:nvSpPr>
        <p:spPr>
          <a:xfrm>
            <a:off x="270640" y="5681992"/>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32" name="Rectangle 31"/>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40</a:t>
            </a:fld>
            <a:endParaRPr lang="en-US" altLang="en-US" sz="1200" b="1" dirty="0">
              <a:solidFill>
                <a:srgbClr val="6D6D6D"/>
              </a:solidFill>
            </a:endParaRPr>
          </a:p>
        </p:txBody>
      </p:sp>
    </p:spTree>
    <p:extLst>
      <p:ext uri="{BB962C8B-B14F-4D97-AF65-F5344CB8AC3E}">
        <p14:creationId xmlns:p14="http://schemas.microsoft.com/office/powerpoint/2010/main" val="1548383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0640" y="169863"/>
            <a:ext cx="7688263" cy="1101725"/>
          </a:xfrm>
        </p:spPr>
        <p:txBody>
          <a:bodyPr/>
          <a:lstStyle/>
          <a:p>
            <a:r>
              <a:rPr lang="en-US" b="1" dirty="0"/>
              <a:t>Typical Project vs. Best Performing Project</a:t>
            </a:r>
            <a:br>
              <a:rPr lang="en-US" dirty="0"/>
            </a:br>
            <a:endParaRPr lang="en-US" dirty="0"/>
          </a:p>
        </p:txBody>
      </p:sp>
      <p:sp>
        <p:nvSpPr>
          <p:cNvPr id="7" name="Content Placeholder 6"/>
          <p:cNvSpPr>
            <a:spLocks noGrp="1"/>
          </p:cNvSpPr>
          <p:nvPr>
            <p:ph idx="1"/>
          </p:nvPr>
        </p:nvSpPr>
        <p:spPr>
          <a:xfrm>
            <a:off x="2421319" y="2028082"/>
            <a:ext cx="6067991" cy="4050863"/>
          </a:xfrm>
        </p:spPr>
        <p:txBody>
          <a:bodyPr/>
          <a:lstStyle/>
          <a:p>
            <a:pPr marL="0" indent="0"/>
            <a:r>
              <a:rPr lang="en-US" kern="1200" dirty="0"/>
              <a:t>Performance Comparison:</a:t>
            </a:r>
            <a:endParaRPr lang="en-US" dirty="0"/>
          </a:p>
          <a:p>
            <a:pPr>
              <a:buFont typeface="Arial" panose="020B0604020202020204" pitchFamily="34" charset="0"/>
              <a:buChar char="•"/>
            </a:pPr>
            <a:r>
              <a:rPr lang="en-US" sz="1400" i="1" dirty="0"/>
              <a:t>Schedule Performance</a:t>
            </a:r>
          </a:p>
          <a:p>
            <a:pPr>
              <a:buFont typeface="Arial" panose="020B0604020202020204" pitchFamily="34" charset="0"/>
              <a:buChar char="•"/>
            </a:pPr>
            <a:r>
              <a:rPr lang="en-US" sz="1400" i="1" dirty="0"/>
              <a:t>Cost/Budget Control Performance</a:t>
            </a:r>
          </a:p>
          <a:p>
            <a:pPr>
              <a:buFont typeface="Arial" panose="020B0604020202020204" pitchFamily="34" charset="0"/>
              <a:buChar char="•"/>
            </a:pPr>
            <a:r>
              <a:rPr lang="en-US" sz="1400" i="1" dirty="0"/>
              <a:t>Quality Performance</a:t>
            </a:r>
          </a:p>
          <a:p>
            <a:pPr>
              <a:buFont typeface="Arial" panose="020B0604020202020204" pitchFamily="34" charset="0"/>
              <a:buChar char="•"/>
            </a:pPr>
            <a:r>
              <a:rPr lang="en-US" sz="1400" i="1" dirty="0"/>
              <a:t>Safety Performance</a:t>
            </a:r>
          </a:p>
          <a:p>
            <a:pPr marL="0" lvl="0" indent="0"/>
            <a:r>
              <a:rPr lang="en-US" kern="1200" dirty="0"/>
              <a:t>Influential Factors on Performance:</a:t>
            </a:r>
            <a:endParaRPr lang="en-US" dirty="0"/>
          </a:p>
          <a:p>
            <a:pPr>
              <a:buFont typeface="Arial" panose="020B0604020202020204" pitchFamily="34" charset="0"/>
              <a:buChar char="•"/>
            </a:pPr>
            <a:r>
              <a:rPr lang="en-US" sz="1400" i="1" dirty="0"/>
              <a:t>Team Dynamics</a:t>
            </a:r>
          </a:p>
          <a:p>
            <a:pPr>
              <a:buFont typeface="Arial" panose="020B0604020202020204" pitchFamily="34" charset="0"/>
              <a:buChar char="•"/>
            </a:pPr>
            <a:r>
              <a:rPr lang="en-US" sz="1400" i="1" dirty="0"/>
              <a:t>Project Delivery, Contracts</a:t>
            </a:r>
          </a:p>
          <a:p>
            <a:pPr>
              <a:buFont typeface="Arial" panose="020B0604020202020204" pitchFamily="34" charset="0"/>
              <a:buChar char="•"/>
            </a:pPr>
            <a:r>
              <a:rPr lang="en-US" sz="1400" i="1" dirty="0"/>
              <a:t>Operating Methods</a:t>
            </a:r>
          </a:p>
          <a:p>
            <a:pPr lvl="0">
              <a:buFont typeface="Arial" panose="020B0604020202020204" pitchFamily="34" charset="0"/>
              <a:buChar char="•"/>
            </a:pPr>
            <a:r>
              <a:rPr lang="en-US" sz="1400" i="1" dirty="0"/>
              <a:t>Single Factor That Most Contributes to a Best Performing Project</a:t>
            </a:r>
          </a:p>
          <a:p>
            <a:pPr>
              <a:buFont typeface="Arial" panose="020B0604020202020204" pitchFamily="34" charset="0"/>
              <a:buChar char="•"/>
            </a:pPr>
            <a:endParaRPr lang="en-US" sz="1800" i="1" dirty="0"/>
          </a:p>
          <a:p>
            <a:endParaRPr lang="en-US" sz="1400" dirty="0"/>
          </a:p>
        </p:txBody>
      </p:sp>
      <p:sp>
        <p:nvSpPr>
          <p:cNvPr id="4" name="Slide Number Placeholder 3"/>
          <p:cNvSpPr>
            <a:spLocks noGrp="1"/>
          </p:cNvSpPr>
          <p:nvPr>
            <p:ph type="sldNum" sz="quarter" idx="11"/>
          </p:nvPr>
        </p:nvSpPr>
        <p:spPr/>
        <p:txBody>
          <a:bodyPr/>
          <a:lstStyle/>
          <a:p>
            <a:pPr>
              <a:defRPr/>
            </a:pPr>
            <a:fld id="{63A5F5BA-B611-467B-9A66-E778C0865C15}" type="slidenum">
              <a:rPr lang="en-US" altLang="en-US" smtClean="0"/>
              <a:pPr>
                <a:defRPr/>
              </a:pPr>
              <a:t>41</a:t>
            </a:fld>
            <a:endParaRPr lang="en-US" altLang="en-US" dirty="0"/>
          </a:p>
        </p:txBody>
      </p:sp>
      <p:sp>
        <p:nvSpPr>
          <p:cNvPr id="2" name="Rectangle 1"/>
          <p:cNvSpPr/>
          <p:nvPr/>
        </p:nvSpPr>
        <p:spPr>
          <a:xfrm>
            <a:off x="2425092" y="4469617"/>
            <a:ext cx="4451208" cy="380368"/>
          </a:xfrm>
          <a:prstGeom prst="rect">
            <a:avLst/>
          </a:prstGeom>
          <a:ln w="38100">
            <a:solidFill>
              <a:schemeClr val="accent1"/>
            </a:solidFill>
          </a:ln>
          <a:effectLst>
            <a:outerShdw blurRad="50800" dist="38100" dir="2700000" algn="tl" rotWithShape="0">
              <a:prstClr val="black">
                <a:alpha val="40000"/>
              </a:prstClr>
            </a:outerShdw>
          </a:effectLst>
        </p:spPr>
        <p:txBody>
          <a:bodyPr wrap="square" rtlCol="0" anchor="ctr">
            <a:spAutoFit/>
          </a:bodyPr>
          <a:lstStyle/>
          <a:p>
            <a:pPr algn="ctr" fontAlgn="base">
              <a:spcAft>
                <a:spcPct val="0"/>
              </a:spcAft>
            </a:pPr>
            <a:endParaRPr lang="en-US" sz="900" dirty="0">
              <a:solidFill>
                <a:srgbClr val="595959"/>
              </a:solidFill>
            </a:endParaRPr>
          </a:p>
        </p:txBody>
      </p:sp>
    </p:spTree>
    <p:extLst>
      <p:ext uri="{BB962C8B-B14F-4D97-AF65-F5344CB8AC3E}">
        <p14:creationId xmlns:p14="http://schemas.microsoft.com/office/powerpoint/2010/main" val="1675172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0" y="1371600"/>
            <a:ext cx="8991600" cy="5467528"/>
            <a:chOff x="0" y="1371600"/>
            <a:chExt cx="8991600" cy="5467528"/>
          </a:xfrm>
        </p:grpSpPr>
        <p:sp>
          <p:nvSpPr>
            <p:cNvPr id="26" name="Rectangle 25"/>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27"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Rectangle 28"/>
          <p:cNvSpPr/>
          <p:nvPr/>
        </p:nvSpPr>
        <p:spPr bwMode="auto">
          <a:xfrm>
            <a:off x="193830" y="2409198"/>
            <a:ext cx="8628996" cy="374287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30" name="TextBox 29"/>
          <p:cNvSpPr txBox="1"/>
          <p:nvPr/>
        </p:nvSpPr>
        <p:spPr>
          <a:xfrm>
            <a:off x="5213910" y="5848515"/>
            <a:ext cx="1355150" cy="261610"/>
          </a:xfrm>
          <a:prstGeom prst="rect">
            <a:avLst/>
          </a:prstGeom>
          <a:noFill/>
        </p:spPr>
        <p:txBody>
          <a:bodyPr wrap="square" rtlCol="0">
            <a:spAutoFit/>
          </a:bodyPr>
          <a:lstStyle/>
          <a:p>
            <a:pPr fontAlgn="base">
              <a:spcBef>
                <a:spcPct val="50000"/>
              </a:spcBef>
              <a:spcAft>
                <a:spcPct val="0"/>
              </a:spcAft>
            </a:pPr>
            <a:r>
              <a:rPr lang="en-US" sz="1050" dirty="0">
                <a:solidFill>
                  <a:srgbClr val="000000"/>
                </a:solidFill>
              </a:rPr>
              <a:t>Total (n=32)</a:t>
            </a: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graphicFrame>
        <p:nvGraphicFramePr>
          <p:cNvPr id="14" name="Chart 12"/>
          <p:cNvGraphicFramePr>
            <a:graphicFrameLocks/>
          </p:cNvGraphicFramePr>
          <p:nvPr>
            <p:extLst>
              <p:ext uri="{D42A27DB-BD31-4B8C-83A1-F6EECF244321}">
                <p14:modId xmlns:p14="http://schemas.microsoft.com/office/powerpoint/2010/main" val="1893267203"/>
              </p:ext>
            </p:extLst>
          </p:nvPr>
        </p:nvGraphicFramePr>
        <p:xfrm>
          <a:off x="842429" y="2438400"/>
          <a:ext cx="3053779" cy="324372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3"/>
          <p:cNvSpPr txBox="1">
            <a:spLocks noChangeArrowheads="1"/>
          </p:cNvSpPr>
          <p:nvPr/>
        </p:nvSpPr>
        <p:spPr bwMode="auto">
          <a:xfrm>
            <a:off x="270640" y="433410"/>
            <a:ext cx="8462963" cy="769441"/>
          </a:xfrm>
          <a:prstGeom prst="rect">
            <a:avLst/>
          </a:prstGeom>
          <a:noFill/>
          <a:ln w="12700">
            <a:noFill/>
            <a:miter lim="800000"/>
            <a:headEnd/>
            <a:tailEnd/>
          </a:ln>
          <a:effectLst/>
        </p:spPr>
        <p:txBody>
          <a:bodyPr wrap="square">
            <a:spAutoFit/>
          </a:bodyPr>
          <a:lstStyle/>
          <a:p>
            <a:pPr fontAlgn="base">
              <a:spcBef>
                <a:spcPct val="50000"/>
              </a:spcBef>
              <a:spcAft>
                <a:spcPct val="0"/>
              </a:spcAft>
            </a:pPr>
            <a:r>
              <a:rPr lang="en-US" sz="2400" b="1" dirty="0">
                <a:solidFill>
                  <a:srgbClr val="595959"/>
                </a:solidFill>
              </a:rPr>
              <a:t>Typical vs. Best Performing:                                         </a:t>
            </a:r>
            <a:r>
              <a:rPr lang="en-US" sz="2000" dirty="0">
                <a:solidFill>
                  <a:srgbClr val="595959"/>
                </a:solidFill>
              </a:rPr>
              <a:t>Project Delivery Method </a:t>
            </a:r>
          </a:p>
        </p:txBody>
      </p:sp>
      <p:graphicFrame>
        <p:nvGraphicFramePr>
          <p:cNvPr id="15" name="Chart 14"/>
          <p:cNvGraphicFramePr/>
          <p:nvPr>
            <p:extLst>
              <p:ext uri="{D42A27DB-BD31-4B8C-83A1-F6EECF244321}">
                <p14:modId xmlns:p14="http://schemas.microsoft.com/office/powerpoint/2010/main" val="3905203811"/>
              </p:ext>
            </p:extLst>
          </p:nvPr>
        </p:nvGraphicFramePr>
        <p:xfrm>
          <a:off x="687119" y="2377164"/>
          <a:ext cx="4032126" cy="3893805"/>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p:cNvSpPr/>
          <p:nvPr/>
        </p:nvSpPr>
        <p:spPr>
          <a:xfrm>
            <a:off x="457200" y="6400800"/>
            <a:ext cx="6455664" cy="369332"/>
          </a:xfrm>
          <a:prstGeom prst="rect">
            <a:avLst/>
          </a:prstGeom>
        </p:spPr>
        <p:txBody>
          <a:bodyPr wrap="square">
            <a:spAutoFit/>
          </a:bodyPr>
          <a:lstStyle/>
          <a:p>
            <a:pPr fontAlgn="base">
              <a:spcAft>
                <a:spcPct val="0"/>
              </a:spcAft>
            </a:pPr>
            <a:r>
              <a:rPr lang="en-US" sz="900" dirty="0">
                <a:solidFill>
                  <a:srgbClr val="595959"/>
                </a:solidFill>
              </a:rPr>
              <a:t>B21. Thinking of the typical project, what was the delivery method for this specific project?</a:t>
            </a:r>
          </a:p>
          <a:p>
            <a:pPr fontAlgn="base">
              <a:spcAft>
                <a:spcPct val="0"/>
              </a:spcAft>
            </a:pPr>
            <a:r>
              <a:rPr lang="en-US" sz="900" dirty="0">
                <a:solidFill>
                  <a:srgbClr val="595959"/>
                </a:solidFill>
              </a:rPr>
              <a:t>B22. Thinking of the best performing project, what was the delivery method for this specific project?</a:t>
            </a:r>
          </a:p>
        </p:txBody>
      </p:sp>
      <p:sp>
        <p:nvSpPr>
          <p:cNvPr id="16" name="TextBox 15"/>
          <p:cNvSpPr txBox="1"/>
          <p:nvPr/>
        </p:nvSpPr>
        <p:spPr>
          <a:xfrm>
            <a:off x="3676325" y="5370791"/>
            <a:ext cx="2326453" cy="646331"/>
          </a:xfrm>
          <a:prstGeom prst="rect">
            <a:avLst/>
          </a:prstGeom>
          <a:solidFill>
            <a:srgbClr val="84C6BF"/>
          </a:solidFill>
          <a:ln>
            <a:solidFill>
              <a:schemeClr val="tx1"/>
            </a:solidFill>
            <a:prstDash val="dash"/>
          </a:ln>
        </p:spPr>
        <p:txBody>
          <a:bodyPr wrap="square" rtlCol="0">
            <a:spAutoFit/>
          </a:bodyPr>
          <a:lstStyle/>
          <a:p>
            <a:r>
              <a:rPr lang="en-US" sz="900" i="1" dirty="0"/>
              <a:t>Typical Project others include: 1) GMP, 2) GMP converted to Lump Sum, 3) mixture of GMP &amp; Design Build or a hybrid/small IPD, 4) P3</a:t>
            </a:r>
          </a:p>
        </p:txBody>
      </p:sp>
      <p:sp>
        <p:nvSpPr>
          <p:cNvPr id="18" name="TextBox 17"/>
          <p:cNvSpPr txBox="1"/>
          <p:nvPr/>
        </p:nvSpPr>
        <p:spPr>
          <a:xfrm>
            <a:off x="6058877" y="4987581"/>
            <a:ext cx="2692111" cy="1061829"/>
          </a:xfrm>
          <a:prstGeom prst="rect">
            <a:avLst/>
          </a:prstGeom>
          <a:solidFill>
            <a:srgbClr val="1A6B7F"/>
          </a:solidFill>
          <a:ln>
            <a:solidFill>
              <a:schemeClr val="tx1"/>
            </a:solidFill>
            <a:prstDash val="dash"/>
          </a:ln>
        </p:spPr>
        <p:txBody>
          <a:bodyPr wrap="square" rtlCol="0">
            <a:spAutoFit/>
          </a:bodyPr>
          <a:lstStyle/>
          <a:p>
            <a:r>
              <a:rPr lang="en-US" sz="900" i="1" dirty="0">
                <a:solidFill>
                  <a:schemeClr val="bg1"/>
                </a:solidFill>
              </a:rPr>
              <a:t>Best Performing Project others include:  1) Collaborative Design- Build / CMAR through DD / DB after DD award of DB, 2) GMP, 3) Highly Collaborative Project Delivery. 4) P3, 5) Early contractor involvement with incentives, 6) Design-Build Competition Based on Project Requirements</a:t>
            </a:r>
          </a:p>
        </p:txBody>
      </p:sp>
      <p:sp>
        <p:nvSpPr>
          <p:cNvPr id="11" name="Text Box 7"/>
          <p:cNvSpPr txBox="1">
            <a:spLocks noChangeArrowheads="1"/>
          </p:cNvSpPr>
          <p:nvPr/>
        </p:nvSpPr>
        <p:spPr bwMode="auto">
          <a:xfrm>
            <a:off x="297580" y="1379622"/>
            <a:ext cx="8510588" cy="646331"/>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spcBef>
                <a:spcPts val="0"/>
              </a:spcBef>
              <a:buFont typeface="Wingdings" panose="05000000000000000000" pitchFamily="2" charset="2"/>
              <a:buChar char="§"/>
              <a:defRPr/>
            </a:pPr>
            <a:r>
              <a:rPr lang="en-US" sz="1200" i="0" dirty="0"/>
              <a:t>Construction Management at Risk</a:t>
            </a:r>
            <a:r>
              <a:rPr lang="en-US" sz="1200" b="0" i="0" dirty="0"/>
              <a:t> and </a:t>
            </a:r>
            <a:r>
              <a:rPr lang="en-US" sz="1200" i="0" dirty="0"/>
              <a:t>Design-bid-build</a:t>
            </a:r>
            <a:r>
              <a:rPr lang="en-US" sz="1200" b="0" i="0" dirty="0"/>
              <a:t> are the two most common project delivery methods used on </a:t>
            </a:r>
            <a:r>
              <a:rPr lang="en-US" sz="1200" i="0" dirty="0"/>
              <a:t>Typical Projects</a:t>
            </a:r>
            <a:r>
              <a:rPr lang="en-US" sz="1200" b="0" i="0" dirty="0"/>
              <a:t>.</a:t>
            </a:r>
          </a:p>
          <a:p>
            <a:pPr eaLnBrk="0" hangingPunct="0">
              <a:spcBef>
                <a:spcPts val="0"/>
              </a:spcBef>
              <a:buFont typeface="Wingdings" panose="05000000000000000000" pitchFamily="2" charset="2"/>
              <a:buChar char="§"/>
              <a:defRPr/>
            </a:pPr>
            <a:r>
              <a:rPr lang="en-US" sz="1200" i="0" dirty="0"/>
              <a:t>Integrated Project Delivery </a:t>
            </a:r>
            <a:r>
              <a:rPr lang="en-US" sz="1200" b="0" i="0" dirty="0"/>
              <a:t>and </a:t>
            </a:r>
            <a:r>
              <a:rPr lang="en-US" sz="1200" i="0" dirty="0"/>
              <a:t>Construction Management at Risk </a:t>
            </a:r>
            <a:r>
              <a:rPr lang="en-US" sz="1200" b="0" i="0" dirty="0"/>
              <a:t>are the top two on</a:t>
            </a:r>
            <a:r>
              <a:rPr lang="en-US" sz="1200" i="0" dirty="0"/>
              <a:t> Best Performing Projects.</a:t>
            </a:r>
          </a:p>
        </p:txBody>
      </p:sp>
      <p:sp>
        <p:nvSpPr>
          <p:cNvPr id="19" name="TextBox 18"/>
          <p:cNvSpPr txBox="1"/>
          <p:nvPr/>
        </p:nvSpPr>
        <p:spPr>
          <a:xfrm>
            <a:off x="4659756" y="3841720"/>
            <a:ext cx="4044557" cy="246221"/>
          </a:xfrm>
          <a:prstGeom prst="rect">
            <a:avLst/>
          </a:prstGeom>
          <a:solidFill>
            <a:srgbClr val="84C6BF"/>
          </a:solidFill>
          <a:ln>
            <a:solidFill>
              <a:srgbClr val="84C6BF"/>
            </a:solidFill>
          </a:ln>
        </p:spPr>
        <p:txBody>
          <a:bodyPr wrap="square" rtlCol="0">
            <a:spAutoFit/>
          </a:bodyPr>
          <a:lstStyle/>
          <a:p>
            <a:pPr lvl="0"/>
            <a:r>
              <a:rPr lang="en-US" sz="1000" dirty="0"/>
              <a:t>Higher among  Companies with U.S. and International Projects</a:t>
            </a:r>
          </a:p>
        </p:txBody>
      </p:sp>
      <p:sp>
        <p:nvSpPr>
          <p:cNvPr id="23" name="TextBox 22"/>
          <p:cNvSpPr txBox="1"/>
          <p:nvPr/>
        </p:nvSpPr>
        <p:spPr>
          <a:xfrm>
            <a:off x="4628779" y="3313797"/>
            <a:ext cx="4044557" cy="400110"/>
          </a:xfrm>
          <a:prstGeom prst="rect">
            <a:avLst/>
          </a:prstGeom>
          <a:solidFill>
            <a:srgbClr val="1A6B7F"/>
          </a:solidFill>
          <a:ln w="3175">
            <a:solidFill>
              <a:srgbClr val="1A6B7F"/>
            </a:solidFill>
          </a:ln>
        </p:spPr>
        <p:txBody>
          <a:bodyPr wrap="square" rtlCol="0">
            <a:spAutoFit/>
          </a:bodyPr>
          <a:lstStyle/>
          <a:p>
            <a:pPr lvl="0"/>
            <a:r>
              <a:rPr lang="en-US" sz="1000" dirty="0">
                <a:solidFill>
                  <a:schemeClr val="bg1"/>
                </a:solidFill>
              </a:rPr>
              <a:t>Higher among Companies with &lt;$250 Million in Total Capital Expenditure on Construction Activity</a:t>
            </a:r>
          </a:p>
        </p:txBody>
      </p:sp>
      <p:sp>
        <p:nvSpPr>
          <p:cNvPr id="24" name="TextBox 23"/>
          <p:cNvSpPr txBox="1"/>
          <p:nvPr/>
        </p:nvSpPr>
        <p:spPr>
          <a:xfrm>
            <a:off x="4653456" y="2549422"/>
            <a:ext cx="4044557" cy="246221"/>
          </a:xfrm>
          <a:prstGeom prst="rect">
            <a:avLst/>
          </a:prstGeom>
          <a:solidFill>
            <a:srgbClr val="84C6BF"/>
          </a:solidFill>
          <a:ln>
            <a:solidFill>
              <a:srgbClr val="84C6BF"/>
            </a:solidFill>
          </a:ln>
        </p:spPr>
        <p:txBody>
          <a:bodyPr wrap="square" rtlCol="0">
            <a:spAutoFit/>
          </a:bodyPr>
          <a:lstStyle/>
          <a:p>
            <a:pPr lvl="0"/>
            <a:r>
              <a:rPr lang="en-US" sz="1000" dirty="0"/>
              <a:t>Higher among Companies with projects in the U.S. Only</a:t>
            </a:r>
          </a:p>
        </p:txBody>
      </p:sp>
      <p:cxnSp>
        <p:nvCxnSpPr>
          <p:cNvPr id="25" name="Straight Arrow Connector 24"/>
          <p:cNvCxnSpPr>
            <a:stCxn id="24" idx="1"/>
          </p:cNvCxnSpPr>
          <p:nvPr/>
        </p:nvCxnSpPr>
        <p:spPr bwMode="auto">
          <a:xfrm flipH="1">
            <a:off x="4387095" y="2672533"/>
            <a:ext cx="266361" cy="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1" name="TextBox 30"/>
          <p:cNvSpPr txBox="1"/>
          <p:nvPr/>
        </p:nvSpPr>
        <p:spPr>
          <a:xfrm>
            <a:off x="4659756" y="4479192"/>
            <a:ext cx="4044557" cy="400110"/>
          </a:xfrm>
          <a:prstGeom prst="rect">
            <a:avLst/>
          </a:prstGeom>
          <a:solidFill>
            <a:srgbClr val="1A6B7F"/>
          </a:solidFill>
          <a:ln w="3175">
            <a:solidFill>
              <a:srgbClr val="1A6B7F"/>
            </a:solidFill>
          </a:ln>
        </p:spPr>
        <p:txBody>
          <a:bodyPr wrap="square" rtlCol="0">
            <a:spAutoFit/>
          </a:bodyPr>
          <a:lstStyle/>
          <a:p>
            <a:pPr lvl="0"/>
            <a:r>
              <a:rPr lang="en-US" sz="1000" dirty="0">
                <a:solidFill>
                  <a:schemeClr val="bg1"/>
                </a:solidFill>
              </a:rPr>
              <a:t>Higher among  Companies with $250  Million or More in Total Capital Expenditure on Construction Activity</a:t>
            </a:r>
          </a:p>
        </p:txBody>
      </p:sp>
      <p:cxnSp>
        <p:nvCxnSpPr>
          <p:cNvPr id="32" name="Straight Arrow Connector 31"/>
          <p:cNvCxnSpPr>
            <a:stCxn id="19" idx="1"/>
          </p:cNvCxnSpPr>
          <p:nvPr/>
        </p:nvCxnSpPr>
        <p:spPr bwMode="auto">
          <a:xfrm flipH="1">
            <a:off x="3227826" y="3964831"/>
            <a:ext cx="1431930" cy="347484"/>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3" name="Straight Arrow Connector 32"/>
          <p:cNvCxnSpPr/>
          <p:nvPr/>
        </p:nvCxnSpPr>
        <p:spPr bwMode="auto">
          <a:xfrm flipH="1">
            <a:off x="3880720" y="4709596"/>
            <a:ext cx="779036" cy="335621"/>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Straight Arrow Connector 27"/>
          <p:cNvCxnSpPr/>
          <p:nvPr/>
        </p:nvCxnSpPr>
        <p:spPr bwMode="auto">
          <a:xfrm flipH="1" flipV="1">
            <a:off x="3557065" y="3439287"/>
            <a:ext cx="1077528" cy="32371"/>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4" name="TextBox 33"/>
          <p:cNvSpPr txBox="1"/>
          <p:nvPr/>
        </p:nvSpPr>
        <p:spPr>
          <a:xfrm>
            <a:off x="281564" y="5883533"/>
            <a:ext cx="1355150" cy="261610"/>
          </a:xfrm>
          <a:prstGeom prst="rect">
            <a:avLst/>
          </a:prstGeom>
          <a:noFill/>
        </p:spPr>
        <p:txBody>
          <a:bodyPr wrap="square" rtlCol="0">
            <a:spAutoFit/>
          </a:bodyPr>
          <a:lstStyle/>
          <a:p>
            <a:pPr fontAlgn="base">
              <a:spcBef>
                <a:spcPct val="50000"/>
              </a:spcBef>
              <a:spcAft>
                <a:spcPct val="0"/>
              </a:spcAft>
            </a:pPr>
            <a:r>
              <a:rPr lang="en-US" sz="1050" dirty="0">
                <a:solidFill>
                  <a:srgbClr val="000000"/>
                </a:solidFill>
              </a:rPr>
              <a:t>Total (n=81)</a:t>
            </a:r>
          </a:p>
        </p:txBody>
      </p:sp>
      <p:sp>
        <p:nvSpPr>
          <p:cNvPr id="35" name="Rectangle 34"/>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42</a:t>
            </a:fld>
            <a:endParaRPr lang="en-US" altLang="en-US" sz="1200" b="1" dirty="0">
              <a:solidFill>
                <a:srgbClr val="6D6D6D"/>
              </a:solidFill>
            </a:endParaRPr>
          </a:p>
        </p:txBody>
      </p:sp>
      <p:sp>
        <p:nvSpPr>
          <p:cNvPr id="36" name="TextBox 35"/>
          <p:cNvSpPr txBox="1"/>
          <p:nvPr/>
        </p:nvSpPr>
        <p:spPr>
          <a:xfrm>
            <a:off x="4653456" y="2854665"/>
            <a:ext cx="4044557" cy="246221"/>
          </a:xfrm>
          <a:prstGeom prst="rect">
            <a:avLst/>
          </a:prstGeom>
          <a:solidFill>
            <a:srgbClr val="1A6B7F"/>
          </a:solidFill>
          <a:ln w="3175">
            <a:solidFill>
              <a:srgbClr val="1A6B7F"/>
            </a:solidFill>
          </a:ln>
        </p:spPr>
        <p:txBody>
          <a:bodyPr wrap="square" rtlCol="0">
            <a:spAutoFit/>
          </a:bodyPr>
          <a:lstStyle/>
          <a:p>
            <a:pPr lvl="0"/>
            <a:r>
              <a:rPr lang="en-US" sz="1000" dirty="0">
                <a:solidFill>
                  <a:schemeClr val="bg1"/>
                </a:solidFill>
              </a:rPr>
              <a:t>Higher among Companies with  projects in the U.S. Only</a:t>
            </a:r>
          </a:p>
        </p:txBody>
      </p:sp>
      <p:cxnSp>
        <p:nvCxnSpPr>
          <p:cNvPr id="37" name="Straight Arrow Connector 36"/>
          <p:cNvCxnSpPr/>
          <p:nvPr/>
        </p:nvCxnSpPr>
        <p:spPr bwMode="auto">
          <a:xfrm flipH="1" flipV="1">
            <a:off x="4090038" y="2892708"/>
            <a:ext cx="538741" cy="80228"/>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676248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1371600"/>
            <a:ext cx="8991600" cy="5467528"/>
            <a:chOff x="0" y="1371600"/>
            <a:chExt cx="8991600" cy="5467528"/>
          </a:xfrm>
        </p:grpSpPr>
        <p:sp>
          <p:nvSpPr>
            <p:cNvPr id="23" name="Rectangle 22"/>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24"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Rectangle 24"/>
          <p:cNvSpPr/>
          <p:nvPr/>
        </p:nvSpPr>
        <p:spPr bwMode="auto">
          <a:xfrm>
            <a:off x="193830" y="2409198"/>
            <a:ext cx="8628996" cy="374287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0" name="Text Box 3"/>
          <p:cNvSpPr txBox="1">
            <a:spLocks noChangeArrowheads="1"/>
          </p:cNvSpPr>
          <p:nvPr/>
        </p:nvSpPr>
        <p:spPr bwMode="auto">
          <a:xfrm>
            <a:off x="270640" y="433410"/>
            <a:ext cx="8462963" cy="738664"/>
          </a:xfrm>
          <a:prstGeom prst="rect">
            <a:avLst/>
          </a:prstGeom>
          <a:noFill/>
          <a:ln w="12700">
            <a:noFill/>
            <a:miter lim="800000"/>
            <a:headEnd/>
            <a:tailEnd/>
          </a:ln>
          <a:effectLst/>
        </p:spPr>
        <p:txBody>
          <a:bodyPr>
            <a:spAutoFit/>
          </a:bodyPr>
          <a:lstStyle>
            <a:defPPr>
              <a:defRPr lang="en-US"/>
            </a:defPPr>
            <a:lvl1pPr fontAlgn="base">
              <a:spcBef>
                <a:spcPts val="1000"/>
              </a:spcBef>
              <a:spcAft>
                <a:spcPct val="0"/>
              </a:spcAft>
              <a:defRPr sz="2400">
                <a:solidFill>
                  <a:srgbClr val="595959"/>
                </a:solidFill>
              </a:defRPr>
            </a:lvl1pPr>
          </a:lstStyle>
          <a:p>
            <a:r>
              <a:rPr lang="en-US" b="1" dirty="0"/>
              <a:t>Typical vs. Best Performing:                                            </a:t>
            </a:r>
            <a:r>
              <a:rPr lang="en-US" sz="1800" dirty="0"/>
              <a:t>Project Contract Type/ Compensation for Key Stakeholders Contracted to Owner</a:t>
            </a:r>
            <a:endParaRPr lang="en-US" sz="2000" dirty="0"/>
          </a:p>
        </p:txBody>
      </p:sp>
      <p:graphicFrame>
        <p:nvGraphicFramePr>
          <p:cNvPr id="15" name="Chart 14"/>
          <p:cNvGraphicFramePr/>
          <p:nvPr>
            <p:extLst>
              <p:ext uri="{D42A27DB-BD31-4B8C-83A1-F6EECF244321}">
                <p14:modId xmlns:p14="http://schemas.microsoft.com/office/powerpoint/2010/main" val="2228526244"/>
              </p:ext>
            </p:extLst>
          </p:nvPr>
        </p:nvGraphicFramePr>
        <p:xfrm>
          <a:off x="463999" y="2442853"/>
          <a:ext cx="4598933" cy="3887491"/>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466034" y="6220061"/>
            <a:ext cx="6455664" cy="646331"/>
          </a:xfrm>
          <a:prstGeom prst="rect">
            <a:avLst/>
          </a:prstGeom>
        </p:spPr>
        <p:txBody>
          <a:bodyPr wrap="square">
            <a:spAutoFit/>
          </a:bodyPr>
          <a:lstStyle/>
          <a:p>
            <a:pPr fontAlgn="base">
              <a:spcAft>
                <a:spcPct val="0"/>
              </a:spcAft>
            </a:pPr>
            <a:r>
              <a:rPr lang="en-US" sz="900" dirty="0">
                <a:solidFill>
                  <a:srgbClr val="595959"/>
                </a:solidFill>
              </a:rPr>
              <a:t>B23. Thinking of the typical project, what was the contract type/compensation method for key stakeholders contracted to the owner for this specific project?</a:t>
            </a:r>
          </a:p>
          <a:p>
            <a:pPr fontAlgn="base">
              <a:spcAft>
                <a:spcPct val="0"/>
              </a:spcAft>
            </a:pPr>
            <a:r>
              <a:rPr lang="en-US" sz="900" dirty="0">
                <a:solidFill>
                  <a:srgbClr val="595959"/>
                </a:solidFill>
              </a:rPr>
              <a:t>B24. Thinking of the best performing project, what was the contract type/compensation method for key stakeholders contracted to the owner for this specific project?</a:t>
            </a:r>
          </a:p>
        </p:txBody>
      </p:sp>
      <p:sp>
        <p:nvSpPr>
          <p:cNvPr id="8" name="Text Box 7"/>
          <p:cNvSpPr txBox="1">
            <a:spLocks noChangeArrowheads="1"/>
          </p:cNvSpPr>
          <p:nvPr/>
        </p:nvSpPr>
        <p:spPr bwMode="auto">
          <a:xfrm>
            <a:off x="239389" y="1379622"/>
            <a:ext cx="8510588" cy="830997"/>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spcBef>
                <a:spcPts val="0"/>
              </a:spcBef>
              <a:buFont typeface="Wingdings" panose="05000000000000000000" pitchFamily="2" charset="2"/>
              <a:buChar char="§"/>
              <a:defRPr/>
            </a:pPr>
            <a:r>
              <a:rPr lang="en-US" sz="1200" i="0" dirty="0"/>
              <a:t>Lump Sum</a:t>
            </a:r>
            <a:r>
              <a:rPr lang="en-US" sz="1200" b="0" i="0" dirty="0"/>
              <a:t> and </a:t>
            </a:r>
            <a:r>
              <a:rPr lang="en-US" sz="1200" i="0" dirty="0"/>
              <a:t>Guaranteed Maximum Price </a:t>
            </a:r>
            <a:r>
              <a:rPr lang="en-US" sz="1200" b="0" i="0" dirty="0"/>
              <a:t>are the two most commonly used project contract type/compensation methods on </a:t>
            </a:r>
            <a:r>
              <a:rPr lang="en-US" sz="1200" i="0" dirty="0"/>
              <a:t>Typical Projects.</a:t>
            </a:r>
          </a:p>
          <a:p>
            <a:pPr eaLnBrk="0" hangingPunct="0">
              <a:spcBef>
                <a:spcPts val="0"/>
              </a:spcBef>
              <a:buFont typeface="Wingdings" panose="05000000000000000000" pitchFamily="2" charset="2"/>
              <a:buChar char="§"/>
              <a:defRPr/>
            </a:pPr>
            <a:r>
              <a:rPr lang="en-US" sz="1200" i="0" dirty="0"/>
              <a:t>Guaranteed Maximum Price</a:t>
            </a:r>
            <a:r>
              <a:rPr lang="en-US" sz="1200" b="0" i="0" dirty="0"/>
              <a:t> is the two method used on the </a:t>
            </a:r>
            <a:r>
              <a:rPr lang="en-US" sz="1200" i="0" dirty="0"/>
              <a:t>Best Performing Projects, </a:t>
            </a:r>
            <a:r>
              <a:rPr lang="en-US" sz="1200" b="0" i="0" dirty="0"/>
              <a:t>with a relatively high percentage also using Lump Sum and Cost Reimbursable With Target and Shared Risk and Reward</a:t>
            </a:r>
            <a:r>
              <a:rPr lang="en-US" sz="1200" i="0" dirty="0"/>
              <a:t>.</a:t>
            </a:r>
          </a:p>
        </p:txBody>
      </p:sp>
      <p:sp>
        <p:nvSpPr>
          <p:cNvPr id="11" name="TextBox 10"/>
          <p:cNvSpPr txBox="1"/>
          <p:nvPr/>
        </p:nvSpPr>
        <p:spPr>
          <a:xfrm>
            <a:off x="5526653" y="3254034"/>
            <a:ext cx="3042953" cy="553998"/>
          </a:xfrm>
          <a:prstGeom prst="rect">
            <a:avLst/>
          </a:prstGeom>
          <a:solidFill>
            <a:srgbClr val="84C6BF"/>
          </a:solidFill>
          <a:ln>
            <a:solidFill>
              <a:srgbClr val="84C6BF"/>
            </a:solidFill>
          </a:ln>
        </p:spPr>
        <p:txBody>
          <a:bodyPr wrap="square" rtlCol="0">
            <a:spAutoFit/>
          </a:bodyPr>
          <a:lstStyle/>
          <a:p>
            <a:pPr lvl="0"/>
            <a:r>
              <a:rPr lang="en-US" sz="1000" dirty="0"/>
              <a:t>Higher among Companies with $550 Million or more in Total Capital Expenditure on Construction Activity</a:t>
            </a:r>
          </a:p>
        </p:txBody>
      </p:sp>
      <p:sp>
        <p:nvSpPr>
          <p:cNvPr id="17" name="TextBox 16"/>
          <p:cNvSpPr txBox="1"/>
          <p:nvPr/>
        </p:nvSpPr>
        <p:spPr>
          <a:xfrm>
            <a:off x="5533420" y="2630411"/>
            <a:ext cx="3037806" cy="400110"/>
          </a:xfrm>
          <a:prstGeom prst="rect">
            <a:avLst/>
          </a:prstGeom>
          <a:solidFill>
            <a:srgbClr val="84C6BF"/>
          </a:solidFill>
          <a:ln w="3175">
            <a:solidFill>
              <a:srgbClr val="1A6B7F"/>
            </a:solidFill>
          </a:ln>
        </p:spPr>
        <p:txBody>
          <a:bodyPr wrap="square" rtlCol="0">
            <a:spAutoFit/>
          </a:bodyPr>
          <a:lstStyle/>
          <a:p>
            <a:pPr lvl="0"/>
            <a:r>
              <a:rPr lang="en-US" sz="1000" dirty="0"/>
              <a:t>Higher among Companies with &lt;$250 Million in Total Capital Expenditure on Construction Activity</a:t>
            </a:r>
          </a:p>
        </p:txBody>
      </p:sp>
      <p:sp>
        <p:nvSpPr>
          <p:cNvPr id="18" name="TextBox 17"/>
          <p:cNvSpPr txBox="1"/>
          <p:nvPr/>
        </p:nvSpPr>
        <p:spPr>
          <a:xfrm>
            <a:off x="5416611" y="3968866"/>
            <a:ext cx="3166811" cy="400110"/>
          </a:xfrm>
          <a:prstGeom prst="rect">
            <a:avLst/>
          </a:prstGeom>
          <a:solidFill>
            <a:srgbClr val="1A6B7F"/>
          </a:solidFill>
          <a:ln w="3175">
            <a:solidFill>
              <a:srgbClr val="1A6B7F"/>
            </a:solidFill>
          </a:ln>
        </p:spPr>
        <p:txBody>
          <a:bodyPr wrap="square" rtlCol="0">
            <a:spAutoFit/>
          </a:bodyPr>
          <a:lstStyle/>
          <a:p>
            <a:pPr lvl="0"/>
            <a:r>
              <a:rPr lang="en-US" sz="1000" dirty="0">
                <a:solidFill>
                  <a:schemeClr val="bg1"/>
                </a:solidFill>
              </a:rPr>
              <a:t>Higher among  Companies with projects in the U.S. Only</a:t>
            </a:r>
          </a:p>
        </p:txBody>
      </p:sp>
      <p:cxnSp>
        <p:nvCxnSpPr>
          <p:cNvPr id="19" name="Straight Arrow Connector 18"/>
          <p:cNvCxnSpPr/>
          <p:nvPr/>
        </p:nvCxnSpPr>
        <p:spPr bwMode="auto">
          <a:xfrm flipH="1">
            <a:off x="5056165" y="2776115"/>
            <a:ext cx="470488" cy="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Straight Arrow Connector 20"/>
          <p:cNvCxnSpPr/>
          <p:nvPr/>
        </p:nvCxnSpPr>
        <p:spPr bwMode="auto">
          <a:xfrm flipH="1">
            <a:off x="4840835" y="3334119"/>
            <a:ext cx="561960" cy="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Straight Arrow Connector 21"/>
          <p:cNvCxnSpPr/>
          <p:nvPr/>
        </p:nvCxnSpPr>
        <p:spPr bwMode="auto">
          <a:xfrm flipH="1" flipV="1">
            <a:off x="3693866" y="4059484"/>
            <a:ext cx="1708929" cy="109438"/>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7" name="TextBox 26"/>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26" name="Rectangle 25"/>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43</a:t>
            </a:fld>
            <a:endParaRPr lang="en-US" altLang="en-US" sz="1200" b="1" dirty="0">
              <a:solidFill>
                <a:srgbClr val="6D6D6D"/>
              </a:solidFill>
            </a:endParaRPr>
          </a:p>
        </p:txBody>
      </p:sp>
      <p:grpSp>
        <p:nvGrpSpPr>
          <p:cNvPr id="3" name="Group 2"/>
          <p:cNvGrpSpPr/>
          <p:nvPr/>
        </p:nvGrpSpPr>
        <p:grpSpPr>
          <a:xfrm>
            <a:off x="3227825" y="5871129"/>
            <a:ext cx="3226020" cy="246221"/>
            <a:chOff x="270640" y="5801287"/>
            <a:chExt cx="3226020" cy="246221"/>
          </a:xfrm>
        </p:grpSpPr>
        <p:sp>
          <p:nvSpPr>
            <p:cNvPr id="29" name="Rectangle 28"/>
            <p:cNvSpPr/>
            <p:nvPr/>
          </p:nvSpPr>
          <p:spPr bwMode="auto">
            <a:xfrm>
              <a:off x="270640" y="5826524"/>
              <a:ext cx="209125" cy="195747"/>
            </a:xfrm>
            <a:prstGeom prst="rect">
              <a:avLst/>
            </a:prstGeom>
            <a:solidFill>
              <a:srgbClr val="84C6BF"/>
            </a:solidFill>
            <a:ln>
              <a:solidFill>
                <a:srgbClr val="1A6B7F"/>
              </a:solid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30" name="TextBox 29"/>
            <p:cNvSpPr txBox="1"/>
            <p:nvPr/>
          </p:nvSpPr>
          <p:spPr>
            <a:xfrm>
              <a:off x="544676" y="5801287"/>
              <a:ext cx="1429499" cy="246221"/>
            </a:xfrm>
            <a:prstGeom prst="rect">
              <a:avLst/>
            </a:prstGeom>
            <a:noFill/>
          </p:spPr>
          <p:txBody>
            <a:bodyPr wrap="square" rtlCol="0">
              <a:spAutoFit/>
            </a:bodyPr>
            <a:lstStyle/>
            <a:p>
              <a:r>
                <a:rPr lang="en-US" sz="1000" dirty="0">
                  <a:solidFill>
                    <a:srgbClr val="000000"/>
                  </a:solidFill>
                </a:rPr>
                <a:t>Typical Projects</a:t>
              </a:r>
            </a:p>
          </p:txBody>
        </p:sp>
        <p:grpSp>
          <p:nvGrpSpPr>
            <p:cNvPr id="2" name="Group 1"/>
            <p:cNvGrpSpPr/>
            <p:nvPr/>
          </p:nvGrpSpPr>
          <p:grpSpPr>
            <a:xfrm>
              <a:off x="1635117" y="5801287"/>
              <a:ext cx="1861543" cy="246221"/>
              <a:chOff x="270640" y="5528874"/>
              <a:chExt cx="1861543" cy="246221"/>
            </a:xfrm>
          </p:grpSpPr>
          <p:sp>
            <p:nvSpPr>
              <p:cNvPr id="31" name="Rectangle 30"/>
              <p:cNvSpPr/>
              <p:nvPr/>
            </p:nvSpPr>
            <p:spPr bwMode="auto">
              <a:xfrm>
                <a:off x="270640" y="5567279"/>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32" name="TextBox 31"/>
              <p:cNvSpPr txBox="1"/>
              <p:nvPr/>
            </p:nvSpPr>
            <p:spPr>
              <a:xfrm>
                <a:off x="535271" y="5528874"/>
                <a:ext cx="1596912" cy="246221"/>
              </a:xfrm>
              <a:prstGeom prst="rect">
                <a:avLst/>
              </a:prstGeom>
              <a:noFill/>
            </p:spPr>
            <p:txBody>
              <a:bodyPr wrap="none" rtlCol="0">
                <a:spAutoFit/>
              </a:bodyPr>
              <a:lstStyle/>
              <a:p>
                <a:r>
                  <a:rPr lang="en-US" sz="1000" dirty="0">
                    <a:solidFill>
                      <a:srgbClr val="000000"/>
                    </a:solidFill>
                  </a:rPr>
                  <a:t>Best Performing Projects</a:t>
                </a:r>
              </a:p>
            </p:txBody>
          </p:sp>
        </p:grpSp>
      </p:grpSp>
    </p:spTree>
    <p:extLst>
      <p:ext uri="{BB962C8B-B14F-4D97-AF65-F5344CB8AC3E}">
        <p14:creationId xmlns:p14="http://schemas.microsoft.com/office/powerpoint/2010/main" val="3755338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0640" y="169863"/>
            <a:ext cx="7688263" cy="1101725"/>
          </a:xfrm>
        </p:spPr>
        <p:txBody>
          <a:bodyPr/>
          <a:lstStyle/>
          <a:p>
            <a:r>
              <a:rPr lang="en-US" b="1" dirty="0"/>
              <a:t>Typical Project vs. Best Performing Project</a:t>
            </a:r>
            <a:br>
              <a:rPr lang="en-US" dirty="0"/>
            </a:br>
            <a:endParaRPr lang="en-US" dirty="0"/>
          </a:p>
        </p:txBody>
      </p:sp>
      <p:sp>
        <p:nvSpPr>
          <p:cNvPr id="7" name="Content Placeholder 6"/>
          <p:cNvSpPr>
            <a:spLocks noGrp="1"/>
          </p:cNvSpPr>
          <p:nvPr>
            <p:ph idx="1"/>
          </p:nvPr>
        </p:nvSpPr>
        <p:spPr>
          <a:xfrm>
            <a:off x="2421318" y="2028082"/>
            <a:ext cx="6067991" cy="4050863"/>
          </a:xfrm>
        </p:spPr>
        <p:txBody>
          <a:bodyPr/>
          <a:lstStyle/>
          <a:p>
            <a:pPr marL="0" indent="0"/>
            <a:r>
              <a:rPr lang="en-US" kern="1200" dirty="0"/>
              <a:t>Performance Comparison:</a:t>
            </a:r>
            <a:endParaRPr lang="en-US" dirty="0"/>
          </a:p>
          <a:p>
            <a:pPr>
              <a:buFont typeface="Arial" panose="020B0604020202020204" pitchFamily="34" charset="0"/>
              <a:buChar char="•"/>
            </a:pPr>
            <a:r>
              <a:rPr lang="en-US" sz="1400" i="1" dirty="0"/>
              <a:t>Schedule Performance</a:t>
            </a:r>
          </a:p>
          <a:p>
            <a:pPr>
              <a:buFont typeface="Arial" panose="020B0604020202020204" pitchFamily="34" charset="0"/>
              <a:buChar char="•"/>
            </a:pPr>
            <a:r>
              <a:rPr lang="en-US" sz="1400" i="1" dirty="0"/>
              <a:t>Cost/Budget Control Performance</a:t>
            </a:r>
          </a:p>
          <a:p>
            <a:pPr>
              <a:buFont typeface="Arial" panose="020B0604020202020204" pitchFamily="34" charset="0"/>
              <a:buChar char="•"/>
            </a:pPr>
            <a:r>
              <a:rPr lang="en-US" sz="1400" i="1" dirty="0"/>
              <a:t>Quality Performance</a:t>
            </a:r>
          </a:p>
          <a:p>
            <a:pPr>
              <a:buFont typeface="Arial" panose="020B0604020202020204" pitchFamily="34" charset="0"/>
              <a:buChar char="•"/>
            </a:pPr>
            <a:r>
              <a:rPr lang="en-US" sz="1400" i="1" dirty="0"/>
              <a:t>Safety Performance</a:t>
            </a:r>
          </a:p>
          <a:p>
            <a:pPr marL="0" lvl="0" indent="0"/>
            <a:r>
              <a:rPr lang="en-US" kern="1200" dirty="0"/>
              <a:t>Influential Factors on Performance:</a:t>
            </a:r>
            <a:endParaRPr lang="en-US" dirty="0"/>
          </a:p>
          <a:p>
            <a:pPr>
              <a:buFont typeface="Arial" panose="020B0604020202020204" pitchFamily="34" charset="0"/>
              <a:buChar char="•"/>
            </a:pPr>
            <a:r>
              <a:rPr lang="en-US" sz="1400" i="1" dirty="0"/>
              <a:t>Team Dynamics</a:t>
            </a:r>
          </a:p>
          <a:p>
            <a:pPr>
              <a:buFont typeface="Arial" panose="020B0604020202020204" pitchFamily="34" charset="0"/>
              <a:buChar char="•"/>
            </a:pPr>
            <a:r>
              <a:rPr lang="en-US" sz="1400" i="1" dirty="0"/>
              <a:t>Project Delivery, Contracts</a:t>
            </a:r>
          </a:p>
          <a:p>
            <a:pPr>
              <a:buFont typeface="Arial" panose="020B0604020202020204" pitchFamily="34" charset="0"/>
              <a:buChar char="•"/>
            </a:pPr>
            <a:r>
              <a:rPr lang="en-US" sz="1400" i="1" dirty="0"/>
              <a:t>Operating Methods</a:t>
            </a:r>
          </a:p>
          <a:p>
            <a:pPr lvl="0">
              <a:buFont typeface="Arial" panose="020B0604020202020204" pitchFamily="34" charset="0"/>
              <a:buChar char="•"/>
            </a:pPr>
            <a:r>
              <a:rPr lang="en-US" sz="1400" i="1" dirty="0"/>
              <a:t>Single Factor That Most Contributes to a Best Performing Project</a:t>
            </a:r>
          </a:p>
          <a:p>
            <a:pPr>
              <a:buFont typeface="Arial" panose="020B0604020202020204" pitchFamily="34" charset="0"/>
              <a:buChar char="•"/>
            </a:pPr>
            <a:endParaRPr lang="en-US" sz="1800" i="1" dirty="0"/>
          </a:p>
          <a:p>
            <a:endParaRPr lang="en-US" sz="1400" dirty="0"/>
          </a:p>
        </p:txBody>
      </p:sp>
      <p:sp>
        <p:nvSpPr>
          <p:cNvPr id="4" name="Slide Number Placeholder 3"/>
          <p:cNvSpPr>
            <a:spLocks noGrp="1"/>
          </p:cNvSpPr>
          <p:nvPr>
            <p:ph type="sldNum" sz="quarter" idx="11"/>
          </p:nvPr>
        </p:nvSpPr>
        <p:spPr/>
        <p:txBody>
          <a:bodyPr/>
          <a:lstStyle/>
          <a:p>
            <a:pPr>
              <a:defRPr/>
            </a:pPr>
            <a:fld id="{63A5F5BA-B611-467B-9A66-E778C0865C15}" type="slidenum">
              <a:rPr lang="en-US" altLang="en-US" smtClean="0"/>
              <a:pPr>
                <a:defRPr/>
              </a:pPr>
              <a:t>44</a:t>
            </a:fld>
            <a:endParaRPr lang="en-US" altLang="en-US" dirty="0"/>
          </a:p>
        </p:txBody>
      </p:sp>
      <p:sp>
        <p:nvSpPr>
          <p:cNvPr id="2" name="Rectangle 1"/>
          <p:cNvSpPr/>
          <p:nvPr/>
        </p:nvSpPr>
        <p:spPr>
          <a:xfrm>
            <a:off x="2425092" y="4776857"/>
            <a:ext cx="4451208" cy="380368"/>
          </a:xfrm>
          <a:prstGeom prst="rect">
            <a:avLst/>
          </a:prstGeom>
          <a:ln w="38100">
            <a:solidFill>
              <a:schemeClr val="accent1"/>
            </a:solidFill>
          </a:ln>
          <a:effectLst>
            <a:outerShdw blurRad="50800" dist="38100" dir="2700000" algn="tl" rotWithShape="0">
              <a:prstClr val="black">
                <a:alpha val="40000"/>
              </a:prstClr>
            </a:outerShdw>
          </a:effectLst>
        </p:spPr>
        <p:txBody>
          <a:bodyPr wrap="square" rtlCol="0" anchor="ctr">
            <a:spAutoFit/>
          </a:bodyPr>
          <a:lstStyle/>
          <a:p>
            <a:pPr algn="ctr" fontAlgn="base">
              <a:spcAft>
                <a:spcPct val="0"/>
              </a:spcAft>
            </a:pPr>
            <a:endParaRPr lang="en-US" sz="900" dirty="0">
              <a:solidFill>
                <a:srgbClr val="595959"/>
              </a:solidFill>
            </a:endParaRPr>
          </a:p>
        </p:txBody>
      </p:sp>
    </p:spTree>
    <p:extLst>
      <p:ext uri="{BB962C8B-B14F-4D97-AF65-F5344CB8AC3E}">
        <p14:creationId xmlns:p14="http://schemas.microsoft.com/office/powerpoint/2010/main" val="234687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1371600"/>
            <a:ext cx="8991600" cy="5467528"/>
            <a:chOff x="0" y="1371600"/>
            <a:chExt cx="8991600" cy="5467528"/>
          </a:xfrm>
        </p:grpSpPr>
        <p:sp>
          <p:nvSpPr>
            <p:cNvPr id="14" name="Rectangle 13"/>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15"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5"/>
          <p:cNvSpPr/>
          <p:nvPr/>
        </p:nvSpPr>
        <p:spPr bwMode="auto">
          <a:xfrm>
            <a:off x="5148074" y="1494491"/>
            <a:ext cx="3674752" cy="462214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814916859"/>
              </p:ext>
            </p:extLst>
          </p:nvPr>
        </p:nvGraphicFramePr>
        <p:xfrm>
          <a:off x="304740" y="1494488"/>
          <a:ext cx="4843334" cy="4625412"/>
        </p:xfrm>
        <a:graphic>
          <a:graphicData uri="http://schemas.openxmlformats.org/drawingml/2006/table">
            <a:tbl>
              <a:tblPr>
                <a:tableStyleId>{5C22544A-7EE6-4342-B048-85BDC9FD1C3A}</a:tableStyleId>
              </a:tblPr>
              <a:tblGrid>
                <a:gridCol w="3115110">
                  <a:extLst>
                    <a:ext uri="{9D8B030D-6E8A-4147-A177-3AD203B41FA5}">
                      <a16:colId xmlns:a16="http://schemas.microsoft.com/office/drawing/2014/main" val="20000"/>
                    </a:ext>
                  </a:extLst>
                </a:gridCol>
                <a:gridCol w="838639">
                  <a:extLst>
                    <a:ext uri="{9D8B030D-6E8A-4147-A177-3AD203B41FA5}">
                      <a16:colId xmlns:a16="http://schemas.microsoft.com/office/drawing/2014/main" val="20001"/>
                    </a:ext>
                  </a:extLst>
                </a:gridCol>
                <a:gridCol w="889585">
                  <a:extLst>
                    <a:ext uri="{9D8B030D-6E8A-4147-A177-3AD203B41FA5}">
                      <a16:colId xmlns:a16="http://schemas.microsoft.com/office/drawing/2014/main" val="20002"/>
                    </a:ext>
                  </a:extLst>
                </a:gridCol>
              </a:tblGrid>
              <a:tr h="551132">
                <a:tc>
                  <a:txBody>
                    <a:bodyPr/>
                    <a:lstStyle/>
                    <a:p>
                      <a:pPr algn="r" fontAlgn="b"/>
                      <a:r>
                        <a:rPr lang="en-US" sz="900" u="none" strike="noStrike" dirty="0">
                          <a:effectLst/>
                        </a:rPr>
                        <a:t> </a:t>
                      </a:r>
                      <a:endParaRPr lang="en-US" sz="900" b="0"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ctr" fontAlgn="ctr"/>
                      <a:r>
                        <a:rPr lang="en-US" sz="1000" b="1" u="none" strike="noStrike" dirty="0">
                          <a:effectLst/>
                        </a:rPr>
                        <a:t>Typical  </a:t>
                      </a:r>
                    </a:p>
                    <a:p>
                      <a:pPr algn="ctr" fontAlgn="ctr"/>
                      <a:r>
                        <a:rPr lang="en-US" sz="1000" b="0" i="0" u="none" strike="noStrike" dirty="0">
                          <a:solidFill>
                            <a:srgbClr val="000000"/>
                          </a:solidFill>
                          <a:effectLst/>
                          <a:latin typeface="Calibri"/>
                        </a:rPr>
                        <a:t>(n=81)</a:t>
                      </a:r>
                    </a:p>
                  </a:txBody>
                  <a:tcPr marL="8350" marR="8350" marT="8350" marB="0" anchor="ctr">
                    <a:solidFill>
                      <a:srgbClr val="84C6BF">
                        <a:alpha val="50196"/>
                      </a:srgbClr>
                    </a:solidFill>
                  </a:tcPr>
                </a:tc>
                <a:tc>
                  <a:txBody>
                    <a:bodyPr/>
                    <a:lstStyle/>
                    <a:p>
                      <a:pPr algn="ctr" fontAlgn="ctr"/>
                      <a:r>
                        <a:rPr lang="en-US" sz="1000" b="1" u="none" strike="noStrike" dirty="0">
                          <a:effectLst/>
                        </a:rPr>
                        <a:t>Best Performing </a:t>
                      </a:r>
                      <a:r>
                        <a:rPr lang="en-US" sz="1000" b="0" u="none" strike="noStrike" dirty="0">
                          <a:effectLst/>
                          <a:latin typeface="Calibri" panose="020F0502020204030204" pitchFamily="34" charset="0"/>
                        </a:rPr>
                        <a:t>(n=81)</a:t>
                      </a:r>
                      <a:endParaRPr lang="en-US" sz="1000" b="0" i="0" u="none" strike="noStrike" dirty="0">
                        <a:solidFill>
                          <a:srgbClr val="000000"/>
                        </a:solidFill>
                        <a:effectLst/>
                        <a:latin typeface="Calibri" panose="020F0502020204030204" pitchFamily="34" charset="0"/>
                      </a:endParaRPr>
                    </a:p>
                  </a:txBody>
                  <a:tcPr marL="8350" marR="8350" marT="8350" marB="0" anchor="ctr">
                    <a:solidFill>
                      <a:srgbClr val="84C6BF">
                        <a:alpha val="50196"/>
                      </a:srgbClr>
                    </a:solidFill>
                  </a:tcPr>
                </a:tc>
                <a:extLst>
                  <a:ext uri="{0D108BD9-81ED-4DB2-BD59-A6C34878D82A}">
                    <a16:rowId xmlns:a16="http://schemas.microsoft.com/office/drawing/2014/main" val="10000"/>
                  </a:ext>
                </a:extLst>
              </a:tr>
              <a:tr h="141958">
                <a:tc>
                  <a:txBody>
                    <a:bodyPr/>
                    <a:lstStyle/>
                    <a:p>
                      <a:pPr algn="r" fontAlgn="b"/>
                      <a:r>
                        <a:rPr lang="en-US" sz="900" b="1" u="none" strike="noStrike" dirty="0">
                          <a:effectLst/>
                        </a:rPr>
                        <a:t>BIM 3D coordination</a:t>
                      </a:r>
                    </a:p>
                  </a:txBody>
                  <a:tcPr marL="8350" marR="8350" marT="8350" marB="0" anchor="b">
                    <a:solidFill>
                      <a:srgbClr val="84C6BF">
                        <a:alpha val="50196"/>
                      </a:srgbClr>
                    </a:solidFill>
                  </a:tcPr>
                </a:tc>
                <a:tc>
                  <a:txBody>
                    <a:bodyPr/>
                    <a:lstStyle/>
                    <a:p>
                      <a:pPr algn="l" fontAlgn="b"/>
                      <a:r>
                        <a:rPr lang="en-US" sz="900" u="none" strike="noStrike" dirty="0">
                          <a:effectLst/>
                        </a:rPr>
                        <a:t>46%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64%</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10001"/>
                  </a:ext>
                </a:extLst>
              </a:tr>
              <a:tr h="141958">
                <a:tc>
                  <a:txBody>
                    <a:bodyPr/>
                    <a:lstStyle/>
                    <a:p>
                      <a:pPr algn="r" fontAlgn="b"/>
                      <a:r>
                        <a:rPr lang="en-US" sz="900" b="1" u="none" strike="noStrike" dirty="0">
                          <a:effectLst/>
                        </a:rPr>
                        <a:t>Design to Budget</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41%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61%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1775678359"/>
                  </a:ext>
                </a:extLst>
              </a:tr>
              <a:tr h="141958">
                <a:tc>
                  <a:txBody>
                    <a:bodyPr/>
                    <a:lstStyle/>
                    <a:p>
                      <a:pPr algn="r" fontAlgn="b"/>
                      <a:r>
                        <a:rPr lang="en-US" sz="900" b="1" u="none" strike="noStrike" dirty="0">
                          <a:effectLst/>
                        </a:rPr>
                        <a:t>CPM Scheduling</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61%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59%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10003"/>
                  </a:ext>
                </a:extLst>
              </a:tr>
              <a:tr h="141958">
                <a:tc>
                  <a:txBody>
                    <a:bodyPr/>
                    <a:lstStyle/>
                    <a:p>
                      <a:pPr algn="r" fontAlgn="b"/>
                      <a:r>
                        <a:rPr lang="en-US" sz="900" b="1" u="none" strike="noStrike" dirty="0">
                          <a:effectLst/>
                        </a:rPr>
                        <a:t>Value Engineering</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57%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51%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425296201"/>
                  </a:ext>
                </a:extLst>
              </a:tr>
              <a:tr h="141958">
                <a:tc>
                  <a:txBody>
                    <a:bodyPr/>
                    <a:lstStyle/>
                    <a:p>
                      <a:pPr algn="r" fontAlgn="b"/>
                      <a:r>
                        <a:rPr lang="en-US" sz="900" b="1" u="none" strike="noStrike" dirty="0">
                          <a:effectLst/>
                        </a:rPr>
                        <a:t>Prefab/Modularization</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17%  +</a:t>
                      </a:r>
                      <a:r>
                        <a:rPr lang="en-US" sz="900" u="none" strike="noStrike" baseline="0" dirty="0">
                          <a:effectLst/>
                        </a:rPr>
                        <a:t> </a:t>
                      </a:r>
                      <a:r>
                        <a:rPr lang="en-US" sz="900" u="none" strike="noStrike" dirty="0">
                          <a:effectLst/>
                        </a:rPr>
                        <a:t>*</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49%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364974316"/>
                  </a:ext>
                </a:extLst>
              </a:tr>
              <a:tr h="141958">
                <a:tc>
                  <a:txBody>
                    <a:bodyPr/>
                    <a:lstStyle/>
                    <a:p>
                      <a:pPr algn="r" fontAlgn="b"/>
                      <a:r>
                        <a:rPr lang="en-US" sz="900" b="1" u="none" strike="noStrike" dirty="0">
                          <a:effectLst/>
                        </a:rPr>
                        <a:t>Conceptual/Continuous Estimating</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22%</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48%</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997058338"/>
                  </a:ext>
                </a:extLst>
              </a:tr>
              <a:tr h="141958">
                <a:tc>
                  <a:txBody>
                    <a:bodyPr/>
                    <a:lstStyle/>
                    <a:p>
                      <a:pPr algn="r" fontAlgn="b"/>
                      <a:r>
                        <a:rPr lang="en-US" sz="900" b="1" u="none" strike="noStrike" dirty="0">
                          <a:effectLst/>
                        </a:rPr>
                        <a:t>Co-location Big Room</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 6%</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44%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10004"/>
                  </a:ext>
                </a:extLst>
              </a:tr>
              <a:tr h="141958">
                <a:tc>
                  <a:txBody>
                    <a:bodyPr/>
                    <a:lstStyle/>
                    <a:p>
                      <a:pPr algn="r" fontAlgn="b"/>
                      <a:r>
                        <a:rPr lang="en-US" sz="900" b="1" u="none" strike="noStrike" dirty="0">
                          <a:effectLst/>
                        </a:rPr>
                        <a:t>Full-team On-boarding</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17%</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41%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3425373159"/>
                  </a:ext>
                </a:extLst>
              </a:tr>
              <a:tr h="141958">
                <a:tc>
                  <a:txBody>
                    <a:bodyPr/>
                    <a:lstStyle/>
                    <a:p>
                      <a:pPr algn="r" fontAlgn="b"/>
                      <a:r>
                        <a:rPr lang="en-US" sz="900" b="1" u="none" strike="noStrike" dirty="0">
                          <a:effectLst/>
                        </a:rPr>
                        <a:t>BIM Design authoring</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17%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41%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859517643"/>
                  </a:ext>
                </a:extLst>
              </a:tr>
              <a:tr h="141958">
                <a:tc>
                  <a:txBody>
                    <a:bodyPr/>
                    <a:lstStyle/>
                    <a:p>
                      <a:pPr algn="r" fontAlgn="b"/>
                      <a:r>
                        <a:rPr lang="en-US" sz="900" b="1" u="none" strike="noStrike" dirty="0">
                          <a:effectLst/>
                        </a:rPr>
                        <a:t>Last Planner System®</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19%</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40%  +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10008"/>
                  </a:ext>
                </a:extLst>
              </a:tr>
              <a:tr h="141958">
                <a:tc>
                  <a:txBody>
                    <a:bodyPr/>
                    <a:lstStyle/>
                    <a:p>
                      <a:pPr algn="r" fontAlgn="b"/>
                      <a:r>
                        <a:rPr lang="en-US" sz="900" b="1" u="none" strike="noStrike" dirty="0">
                          <a:effectLst/>
                        </a:rPr>
                        <a:t>Target Value Design</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6%</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40%  +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2627907399"/>
                  </a:ext>
                </a:extLst>
              </a:tr>
              <a:tr h="141958">
                <a:tc>
                  <a:txBody>
                    <a:bodyPr/>
                    <a:lstStyle/>
                    <a:p>
                      <a:pPr algn="r" fontAlgn="b"/>
                      <a:r>
                        <a:rPr lang="en-US" sz="900" b="1" u="none" strike="noStrike" dirty="0">
                          <a:effectLst/>
                        </a:rPr>
                        <a:t>OAC Report-out Mtgs</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36%</a:t>
                      </a:r>
                      <a:r>
                        <a:rPr lang="en-US" sz="900" u="none" strike="noStrike" baseline="0" dirty="0">
                          <a:effectLst/>
                        </a:rPr>
                        <a:t>  </a:t>
                      </a:r>
                      <a:r>
                        <a:rPr lang="en-US" sz="900" b="0" i="0" u="none" strike="noStrike" baseline="0" dirty="0">
                          <a:solidFill>
                            <a:srgbClr val="000000"/>
                          </a:solidFill>
                          <a:effectLst/>
                          <a:latin typeface="Calibri"/>
                        </a:rPr>
                        <a:t>+</a:t>
                      </a:r>
                      <a:endParaRPr lang="en-US" sz="900" u="none" strike="noStrike" baseline="0" dirty="0">
                        <a:effectLst/>
                      </a:endParaRPr>
                    </a:p>
                  </a:txBody>
                  <a:tcPr marL="182880" marR="8350" marT="8350" marB="0" anchor="b">
                    <a:solidFill>
                      <a:srgbClr val="84C6BF">
                        <a:alpha val="50196"/>
                      </a:srgbClr>
                    </a:solidFill>
                  </a:tcPr>
                </a:tc>
                <a:tc>
                  <a:txBody>
                    <a:bodyPr/>
                    <a:lstStyle/>
                    <a:p>
                      <a:pPr algn="l" fontAlgn="b"/>
                      <a:r>
                        <a:rPr lang="en-US" sz="900" u="none" strike="noStrike" dirty="0">
                          <a:effectLst/>
                        </a:rPr>
                        <a:t>35%</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1354892723"/>
                  </a:ext>
                </a:extLst>
              </a:tr>
              <a:tr h="141958">
                <a:tc>
                  <a:txBody>
                    <a:bodyPr/>
                    <a:lstStyle/>
                    <a:p>
                      <a:pPr algn="r" fontAlgn="b"/>
                      <a:r>
                        <a:rPr lang="en-US" sz="900" b="1" u="none" strike="noStrike" dirty="0">
                          <a:effectLst/>
                        </a:rPr>
                        <a:t>Electronic information exchange (paperless project)</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26%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33%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1823882657"/>
                  </a:ext>
                </a:extLst>
              </a:tr>
              <a:tr h="141958">
                <a:tc>
                  <a:txBody>
                    <a:bodyPr/>
                    <a:lstStyle/>
                    <a:p>
                      <a:pPr algn="r" fontAlgn="b"/>
                      <a:r>
                        <a:rPr lang="en-US" sz="900" b="1" u="none" strike="noStrike" dirty="0">
                          <a:effectLst/>
                        </a:rPr>
                        <a:t>BIM Execution Plan</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11%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31%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101543383"/>
                  </a:ext>
                </a:extLst>
              </a:tr>
              <a:tr h="141958">
                <a:tc>
                  <a:txBody>
                    <a:bodyPr/>
                    <a:lstStyle/>
                    <a:p>
                      <a:pPr algn="r" fontAlgn="b"/>
                      <a:r>
                        <a:rPr lang="en-US" sz="900" b="1" u="none" strike="noStrike" dirty="0">
                          <a:effectLst/>
                        </a:rPr>
                        <a:t>A3 Thinking</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 5%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27%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1221333704"/>
                  </a:ext>
                </a:extLst>
              </a:tr>
              <a:tr h="141958">
                <a:tc>
                  <a:txBody>
                    <a:bodyPr/>
                    <a:lstStyle/>
                    <a:p>
                      <a:pPr algn="r" fontAlgn="b"/>
                      <a:r>
                        <a:rPr lang="en-US" sz="900" b="1" u="none" strike="noStrike" dirty="0">
                          <a:effectLst/>
                        </a:rPr>
                        <a:t>Root cause analysis</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11%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25%  +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3111686643"/>
                  </a:ext>
                </a:extLst>
              </a:tr>
              <a:tr h="141958">
                <a:tc>
                  <a:txBody>
                    <a:bodyPr/>
                    <a:lstStyle/>
                    <a:p>
                      <a:pPr algn="r" fontAlgn="b"/>
                      <a:r>
                        <a:rPr lang="en-US" sz="900" b="1" u="none" strike="noStrike" dirty="0">
                          <a:effectLst/>
                        </a:rPr>
                        <a:t>Visual Management</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 5%</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22%  +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10009"/>
                  </a:ext>
                </a:extLst>
              </a:tr>
              <a:tr h="141958">
                <a:tc>
                  <a:txBody>
                    <a:bodyPr/>
                    <a:lstStyle/>
                    <a:p>
                      <a:pPr algn="r" fontAlgn="b"/>
                      <a:r>
                        <a:rPr lang="en-US" sz="900" b="1" u="none" strike="noStrike" dirty="0">
                          <a:effectLst/>
                        </a:rPr>
                        <a:t>PDCA</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 3%</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20%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10017"/>
                  </a:ext>
                </a:extLst>
              </a:tr>
              <a:tr h="141958">
                <a:tc>
                  <a:txBody>
                    <a:bodyPr/>
                    <a:lstStyle/>
                    <a:p>
                      <a:pPr algn="r" fontAlgn="b"/>
                      <a:r>
                        <a:rPr lang="en-US" sz="900" b="1" u="none" strike="noStrike" dirty="0">
                          <a:effectLst/>
                        </a:rPr>
                        <a:t>5 Whys</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 4%</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20%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10018"/>
                  </a:ext>
                </a:extLst>
              </a:tr>
              <a:tr h="141958">
                <a:tc>
                  <a:txBody>
                    <a:bodyPr/>
                    <a:lstStyle/>
                    <a:p>
                      <a:pPr algn="r" fontAlgn="b"/>
                      <a:r>
                        <a:rPr lang="en-US" sz="900" b="1" u="none" strike="noStrike" dirty="0">
                          <a:effectLst/>
                        </a:rPr>
                        <a:t>BIM model based estimating</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11%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20%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10020"/>
                  </a:ext>
                </a:extLst>
              </a:tr>
              <a:tr h="141958">
                <a:tc>
                  <a:txBody>
                    <a:bodyPr/>
                    <a:lstStyle/>
                    <a:p>
                      <a:pPr algn="r" fontAlgn="b"/>
                      <a:r>
                        <a:rPr lang="en-US" sz="900" b="1" u="none" strike="noStrike" dirty="0">
                          <a:effectLst/>
                        </a:rPr>
                        <a:t>BIM 4D &amp; site logistic planning</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 3%</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20%</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1474056739"/>
                  </a:ext>
                </a:extLst>
              </a:tr>
              <a:tr h="141958">
                <a:tc>
                  <a:txBody>
                    <a:bodyPr/>
                    <a:lstStyle/>
                    <a:p>
                      <a:pPr algn="r" fontAlgn="b"/>
                      <a:r>
                        <a:rPr lang="en-US" sz="900" b="1" u="none" strike="noStrike" dirty="0">
                          <a:effectLst/>
                        </a:rPr>
                        <a:t>Value Stream Mapping</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 3%</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17%</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2293144777"/>
                  </a:ext>
                </a:extLst>
              </a:tr>
              <a:tr h="141958">
                <a:tc>
                  <a:txBody>
                    <a:bodyPr/>
                    <a:lstStyle/>
                    <a:p>
                      <a:pPr algn="r" fontAlgn="b"/>
                      <a:r>
                        <a:rPr lang="en-US" sz="900" b="1" u="none" strike="noStrike" dirty="0">
                          <a:effectLst/>
                        </a:rPr>
                        <a:t>CBA Decision Making</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16%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10023"/>
                  </a:ext>
                </a:extLst>
              </a:tr>
              <a:tr h="141958">
                <a:tc>
                  <a:txBody>
                    <a:bodyPr/>
                    <a:lstStyle/>
                    <a:p>
                      <a:pPr algn="r" fontAlgn="b"/>
                      <a:r>
                        <a:rPr lang="en-US" sz="900" b="1" u="none" strike="noStrike" dirty="0">
                          <a:effectLst/>
                        </a:rPr>
                        <a:t>Kaizen </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1%</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14%</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10024"/>
                  </a:ext>
                </a:extLst>
              </a:tr>
              <a:tr h="141958">
                <a:tc>
                  <a:txBody>
                    <a:bodyPr/>
                    <a:lstStyle/>
                    <a:p>
                      <a:pPr algn="r" fontAlgn="b"/>
                      <a:r>
                        <a:rPr lang="en-US" sz="900" b="1" u="none" strike="noStrike" dirty="0">
                          <a:effectLst/>
                        </a:rPr>
                        <a:t>5 S’s</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1%</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14% +</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2212289276"/>
                  </a:ext>
                </a:extLst>
              </a:tr>
              <a:tr h="141958">
                <a:tc>
                  <a:txBody>
                    <a:bodyPr/>
                    <a:lstStyle/>
                    <a:p>
                      <a:pPr algn="r" fontAlgn="b"/>
                      <a:r>
                        <a:rPr lang="en-US" sz="900" b="1" u="none" strike="noStrike" dirty="0">
                          <a:effectLst/>
                        </a:rPr>
                        <a:t>Set Based Design</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 1%</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11%</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10027"/>
                  </a:ext>
                </a:extLst>
              </a:tr>
              <a:tr h="141958">
                <a:tc>
                  <a:txBody>
                    <a:bodyPr/>
                    <a:lstStyle/>
                    <a:p>
                      <a:pPr algn="r" fontAlgn="b"/>
                      <a:r>
                        <a:rPr lang="en-US" sz="900" b="1" u="none" strike="noStrike" dirty="0">
                          <a:effectLst/>
                        </a:rPr>
                        <a:t>Production System Modeling</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3%</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10%</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1981614914"/>
                  </a:ext>
                </a:extLst>
              </a:tr>
              <a:tr h="141958">
                <a:tc>
                  <a:txBody>
                    <a:bodyPr/>
                    <a:lstStyle/>
                    <a:p>
                      <a:pPr algn="r" fontAlgn="b"/>
                      <a:r>
                        <a:rPr lang="en-US" sz="900" b="1" u="none" strike="noStrike" dirty="0">
                          <a:effectLst/>
                        </a:rPr>
                        <a:t>None of the above</a:t>
                      </a:r>
                      <a:endParaRPr lang="en-US" sz="900" b="1" i="0" u="none" strike="noStrike" dirty="0">
                        <a:solidFill>
                          <a:srgbClr val="000000"/>
                        </a:solidFill>
                        <a:effectLst/>
                        <a:latin typeface="Calibri"/>
                      </a:endParaRPr>
                    </a:p>
                  </a:txBody>
                  <a:tcPr marL="8350" marR="8350" marT="8350" marB="0" anchor="b">
                    <a:solidFill>
                      <a:srgbClr val="84C6BF">
                        <a:alpha val="50196"/>
                      </a:srgbClr>
                    </a:solidFill>
                  </a:tcPr>
                </a:tc>
                <a:tc>
                  <a:txBody>
                    <a:bodyPr/>
                    <a:lstStyle/>
                    <a:p>
                      <a:pPr algn="l" fontAlgn="b"/>
                      <a:r>
                        <a:rPr lang="en-US" sz="900" u="none" strike="noStrike" dirty="0">
                          <a:effectLst/>
                        </a:rPr>
                        <a:t>11%</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tc>
                  <a:txBody>
                    <a:bodyPr/>
                    <a:lstStyle/>
                    <a:p>
                      <a:pPr algn="l" fontAlgn="b"/>
                      <a:r>
                        <a:rPr lang="en-US" sz="900" u="none" strike="noStrike" dirty="0">
                          <a:effectLst/>
                        </a:rPr>
                        <a:t>4%</a:t>
                      </a:r>
                      <a:endParaRPr lang="en-US" sz="900" b="0" i="0" u="none" strike="noStrike" dirty="0">
                        <a:solidFill>
                          <a:srgbClr val="000000"/>
                        </a:solidFill>
                        <a:effectLst/>
                        <a:latin typeface="Calibri"/>
                      </a:endParaRPr>
                    </a:p>
                  </a:txBody>
                  <a:tcPr marL="182880" marR="8350" marT="8350" marB="0" anchor="b">
                    <a:solidFill>
                      <a:srgbClr val="84C6BF">
                        <a:alpha val="50196"/>
                      </a:srgbClr>
                    </a:solidFill>
                  </a:tcPr>
                </a:tc>
                <a:extLst>
                  <a:ext uri="{0D108BD9-81ED-4DB2-BD59-A6C34878D82A}">
                    <a16:rowId xmlns:a16="http://schemas.microsoft.com/office/drawing/2014/main" val="10028"/>
                  </a:ext>
                </a:extLst>
              </a:tr>
            </a:tbl>
          </a:graphicData>
        </a:graphic>
      </p:graphicFrame>
      <p:sp>
        <p:nvSpPr>
          <p:cNvPr id="8" name="Text Box 3"/>
          <p:cNvSpPr txBox="1">
            <a:spLocks noChangeArrowheads="1"/>
          </p:cNvSpPr>
          <p:nvPr/>
        </p:nvSpPr>
        <p:spPr bwMode="auto">
          <a:xfrm>
            <a:off x="270640" y="433410"/>
            <a:ext cx="8683835" cy="738664"/>
          </a:xfrm>
          <a:prstGeom prst="rect">
            <a:avLst/>
          </a:prstGeom>
          <a:noFill/>
          <a:ln w="12700">
            <a:noFill/>
            <a:miter lim="800000"/>
            <a:headEnd/>
            <a:tailEnd/>
          </a:ln>
          <a:effectLst/>
        </p:spPr>
        <p:txBody>
          <a:bodyPr wrap="square">
            <a:spAutoFit/>
          </a:bodyPr>
          <a:lstStyle>
            <a:defPPr>
              <a:defRPr lang="en-US"/>
            </a:defPPr>
            <a:lvl1pPr fontAlgn="base">
              <a:spcBef>
                <a:spcPts val="1000"/>
              </a:spcBef>
              <a:spcAft>
                <a:spcPct val="0"/>
              </a:spcAft>
              <a:defRPr sz="2400">
                <a:solidFill>
                  <a:srgbClr val="595959"/>
                </a:solidFill>
              </a:defRPr>
            </a:lvl1pPr>
          </a:lstStyle>
          <a:p>
            <a:r>
              <a:rPr lang="en-US" b="1" dirty="0"/>
              <a:t>Typical vs. Best Performing:                                              </a:t>
            </a:r>
            <a:r>
              <a:rPr lang="en-US" sz="1800" dirty="0"/>
              <a:t>Project Management and Operating Methods Effectively Implemented on Project</a:t>
            </a:r>
            <a:endParaRPr lang="en-US" sz="1700" dirty="0"/>
          </a:p>
        </p:txBody>
      </p:sp>
      <p:sp>
        <p:nvSpPr>
          <p:cNvPr id="9" name="Rectangle 8"/>
          <p:cNvSpPr/>
          <p:nvPr/>
        </p:nvSpPr>
        <p:spPr>
          <a:xfrm>
            <a:off x="457200" y="6155755"/>
            <a:ext cx="6455664" cy="646331"/>
          </a:xfrm>
          <a:prstGeom prst="rect">
            <a:avLst/>
          </a:prstGeom>
        </p:spPr>
        <p:txBody>
          <a:bodyPr wrap="square">
            <a:spAutoFit/>
          </a:bodyPr>
          <a:lstStyle/>
          <a:p>
            <a:pPr fontAlgn="base">
              <a:spcAft>
                <a:spcPct val="0"/>
              </a:spcAft>
            </a:pPr>
            <a:r>
              <a:rPr lang="en-US" sz="900" dirty="0">
                <a:solidFill>
                  <a:srgbClr val="595959"/>
                </a:solidFill>
              </a:rPr>
              <a:t>B25. Thinking of the typical project, which of these project management and operating methods would the majority of key stakeholders say were effectively implemented on this specific project? Select all that apply.</a:t>
            </a:r>
          </a:p>
          <a:p>
            <a:pPr fontAlgn="base">
              <a:spcAft>
                <a:spcPct val="0"/>
              </a:spcAft>
            </a:pPr>
            <a:r>
              <a:rPr lang="en-US" sz="900" dirty="0">
                <a:solidFill>
                  <a:srgbClr val="595959"/>
                </a:solidFill>
              </a:rPr>
              <a:t>B26. Thinking of the best performing project, which of these project management and operating methods would the majority of key stakeholders say were effectively implemented on this specific project? Select all that apply.</a:t>
            </a:r>
          </a:p>
        </p:txBody>
      </p:sp>
      <p:sp>
        <p:nvSpPr>
          <p:cNvPr id="2" name="TextBox 1"/>
          <p:cNvSpPr txBox="1"/>
          <p:nvPr/>
        </p:nvSpPr>
        <p:spPr>
          <a:xfrm>
            <a:off x="183507" y="1547155"/>
            <a:ext cx="3236343" cy="384721"/>
          </a:xfrm>
          <a:prstGeom prst="rect">
            <a:avLst/>
          </a:prstGeom>
          <a:noFill/>
        </p:spPr>
        <p:txBody>
          <a:bodyPr wrap="square" rtlCol="0">
            <a:spAutoFit/>
          </a:bodyPr>
          <a:lstStyle/>
          <a:p>
            <a:pPr algn="r"/>
            <a:r>
              <a:rPr lang="en-US" sz="1100" b="1" dirty="0"/>
              <a:t>Project Management and Operating Methods</a:t>
            </a:r>
          </a:p>
          <a:p>
            <a:pPr algn="r"/>
            <a:r>
              <a:rPr lang="en-US" sz="800" dirty="0"/>
              <a:t>(ranked according to Best Performing) </a:t>
            </a:r>
          </a:p>
        </p:txBody>
      </p:sp>
      <p:sp>
        <p:nvSpPr>
          <p:cNvPr id="6" name="Text Box 7"/>
          <p:cNvSpPr txBox="1">
            <a:spLocks noChangeArrowheads="1"/>
          </p:cNvSpPr>
          <p:nvPr/>
        </p:nvSpPr>
        <p:spPr bwMode="auto">
          <a:xfrm>
            <a:off x="5340100" y="1614191"/>
            <a:ext cx="3418045" cy="1384995"/>
          </a:xfrm>
          <a:prstGeom prst="rect">
            <a:avLst/>
          </a:prstGeom>
          <a:noFill/>
          <a:ln>
            <a:noFill/>
          </a:ln>
          <a:extLst/>
        </p:spPr>
        <p:txBody>
          <a:bodyPr wrap="square">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marL="0" indent="0" eaLnBrk="0" hangingPunct="0">
              <a:spcBef>
                <a:spcPts val="0"/>
              </a:spcBef>
              <a:defRPr/>
            </a:pPr>
            <a:r>
              <a:rPr lang="en-US" sz="1200" i="0" dirty="0"/>
              <a:t>Top Factors:</a:t>
            </a:r>
          </a:p>
          <a:p>
            <a:pPr eaLnBrk="0" hangingPunct="0">
              <a:spcBef>
                <a:spcPts val="0"/>
              </a:spcBef>
              <a:buFont typeface="Wingdings" panose="05000000000000000000" pitchFamily="2" charset="2"/>
              <a:buChar char="§"/>
              <a:defRPr/>
            </a:pPr>
            <a:r>
              <a:rPr lang="en-US" sz="1200" b="0" i="0" dirty="0"/>
              <a:t>64% report that for their </a:t>
            </a:r>
            <a:r>
              <a:rPr lang="en-US" sz="1200" i="0" dirty="0"/>
              <a:t>Best Performing Project</a:t>
            </a:r>
            <a:r>
              <a:rPr lang="en-US" sz="1200" b="0" i="0" dirty="0"/>
              <a:t>, </a:t>
            </a:r>
            <a:r>
              <a:rPr lang="en-US" sz="1200" i="0" dirty="0"/>
              <a:t>BIM 3D coordination </a:t>
            </a:r>
            <a:r>
              <a:rPr lang="en-US" sz="1200" b="0" i="0" dirty="0"/>
              <a:t>was effectively implemented.</a:t>
            </a:r>
          </a:p>
          <a:p>
            <a:pPr eaLnBrk="0" hangingPunct="0">
              <a:spcBef>
                <a:spcPts val="0"/>
              </a:spcBef>
              <a:buFont typeface="Wingdings" panose="05000000000000000000" pitchFamily="2" charset="2"/>
              <a:buChar char="§"/>
              <a:defRPr/>
            </a:pPr>
            <a:r>
              <a:rPr lang="en-US" sz="1200" b="0" i="0" dirty="0"/>
              <a:t>61% report that for a </a:t>
            </a:r>
            <a:r>
              <a:rPr lang="en-US" sz="1200" i="0" dirty="0"/>
              <a:t>Typical Project</a:t>
            </a:r>
            <a:r>
              <a:rPr lang="en-US" sz="1200" b="0" i="0" dirty="0"/>
              <a:t>, </a:t>
            </a:r>
            <a:r>
              <a:rPr lang="en-US" sz="1200" i="0" dirty="0"/>
              <a:t>CPM scheduling </a:t>
            </a:r>
            <a:r>
              <a:rPr lang="en-US" sz="1200" b="0" i="0" dirty="0"/>
              <a:t>was effectively implemented.</a:t>
            </a:r>
          </a:p>
        </p:txBody>
      </p:sp>
      <p:sp>
        <p:nvSpPr>
          <p:cNvPr id="11" name="TextBox 10"/>
          <p:cNvSpPr txBox="1"/>
          <p:nvPr/>
        </p:nvSpPr>
        <p:spPr>
          <a:xfrm>
            <a:off x="5427855" y="3285077"/>
            <a:ext cx="3190900" cy="707886"/>
          </a:xfrm>
          <a:prstGeom prst="rect">
            <a:avLst/>
          </a:prstGeom>
          <a:solidFill>
            <a:schemeClr val="tx2">
              <a:lumMod val="20000"/>
              <a:lumOff val="80000"/>
            </a:schemeClr>
          </a:solidFill>
          <a:ln>
            <a:solidFill>
              <a:schemeClr val="tx1"/>
            </a:solidFill>
            <a:prstDash val="dash"/>
          </a:ln>
        </p:spPr>
        <p:txBody>
          <a:bodyPr wrap="square" rtlCol="0">
            <a:spAutoFit/>
          </a:bodyPr>
          <a:lstStyle/>
          <a:p>
            <a:pPr lvl="0"/>
            <a:r>
              <a:rPr lang="en-US" sz="1000" b="1" dirty="0">
                <a:solidFill>
                  <a:srgbClr val="000000"/>
                </a:solidFill>
              </a:rPr>
              <a:t>Trend Key: +</a:t>
            </a:r>
          </a:p>
          <a:p>
            <a:pPr lvl="0"/>
            <a:endParaRPr lang="en-US" sz="1000" b="1" dirty="0">
              <a:solidFill>
                <a:srgbClr val="000000"/>
              </a:solidFill>
            </a:endParaRPr>
          </a:p>
          <a:p>
            <a:pPr lvl="0"/>
            <a:r>
              <a:rPr lang="en-US" sz="1000" dirty="0">
                <a:solidFill>
                  <a:srgbClr val="000000"/>
                </a:solidFill>
              </a:rPr>
              <a:t>Higher among Companies with $250 Million or more Total Capital Expenditure on Construction Activity</a:t>
            </a:r>
          </a:p>
        </p:txBody>
      </p:sp>
      <p:sp>
        <p:nvSpPr>
          <p:cNvPr id="12" name="TextBox 11"/>
          <p:cNvSpPr txBox="1"/>
          <p:nvPr/>
        </p:nvSpPr>
        <p:spPr>
          <a:xfrm>
            <a:off x="5434323" y="4807559"/>
            <a:ext cx="3190900" cy="707886"/>
          </a:xfrm>
          <a:prstGeom prst="rect">
            <a:avLst/>
          </a:prstGeom>
          <a:solidFill>
            <a:schemeClr val="tx2">
              <a:lumMod val="20000"/>
              <a:lumOff val="80000"/>
            </a:schemeClr>
          </a:solidFill>
          <a:ln>
            <a:solidFill>
              <a:schemeClr val="tx1"/>
            </a:solidFill>
            <a:prstDash val="dash"/>
          </a:ln>
        </p:spPr>
        <p:txBody>
          <a:bodyPr wrap="square" rtlCol="0">
            <a:spAutoFit/>
          </a:bodyPr>
          <a:lstStyle/>
          <a:p>
            <a:pPr lvl="0"/>
            <a:r>
              <a:rPr lang="en-US" sz="1000" b="1" dirty="0">
                <a:solidFill>
                  <a:srgbClr val="000000"/>
                </a:solidFill>
              </a:rPr>
              <a:t>Trend Key: *</a:t>
            </a:r>
          </a:p>
          <a:p>
            <a:pPr lvl="0"/>
            <a:endParaRPr lang="en-US" sz="1000" b="1" dirty="0">
              <a:solidFill>
                <a:srgbClr val="000000"/>
              </a:solidFill>
            </a:endParaRPr>
          </a:p>
          <a:p>
            <a:pPr lvl="0"/>
            <a:r>
              <a:rPr lang="en-US" sz="1000" dirty="0">
                <a:solidFill>
                  <a:srgbClr val="000000"/>
                </a:solidFill>
              </a:rPr>
              <a:t>Higher </a:t>
            </a:r>
            <a:r>
              <a:rPr lang="en-US" sz="1000" dirty="0"/>
              <a:t>among Companies with U.S. &amp; International Project locations</a:t>
            </a:r>
          </a:p>
        </p:txBody>
      </p:sp>
      <p:sp>
        <p:nvSpPr>
          <p:cNvPr id="17" name="TextBox 16"/>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18" name="Rectangle 17"/>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45</a:t>
            </a:fld>
            <a:endParaRPr lang="en-US" altLang="en-US" sz="1200" b="1" dirty="0">
              <a:solidFill>
                <a:srgbClr val="6D6D6D"/>
              </a:solidFill>
            </a:endParaRPr>
          </a:p>
        </p:txBody>
      </p:sp>
      <p:sp>
        <p:nvSpPr>
          <p:cNvPr id="19" name="TextBox 18"/>
          <p:cNvSpPr txBox="1"/>
          <p:nvPr/>
        </p:nvSpPr>
        <p:spPr>
          <a:xfrm>
            <a:off x="5427855" y="4038228"/>
            <a:ext cx="3190900" cy="707886"/>
          </a:xfrm>
          <a:prstGeom prst="rect">
            <a:avLst/>
          </a:prstGeom>
          <a:solidFill>
            <a:schemeClr val="tx2">
              <a:lumMod val="20000"/>
              <a:lumOff val="80000"/>
            </a:schemeClr>
          </a:solidFill>
          <a:ln>
            <a:solidFill>
              <a:schemeClr val="tx1"/>
            </a:solidFill>
            <a:prstDash val="dash"/>
          </a:ln>
        </p:spPr>
        <p:txBody>
          <a:bodyPr wrap="square" rtlCol="0">
            <a:spAutoFit/>
          </a:bodyPr>
          <a:lstStyle/>
          <a:p>
            <a:pPr lvl="0"/>
            <a:r>
              <a:rPr lang="en-US" sz="1000" b="1" dirty="0">
                <a:solidFill>
                  <a:srgbClr val="000000"/>
                </a:solidFill>
              </a:rPr>
              <a:t>Trend Key: #</a:t>
            </a:r>
          </a:p>
          <a:p>
            <a:pPr lvl="0"/>
            <a:endParaRPr lang="en-US" sz="1000" b="1" dirty="0">
              <a:solidFill>
                <a:srgbClr val="000000"/>
              </a:solidFill>
            </a:endParaRPr>
          </a:p>
          <a:p>
            <a:pPr lvl="0"/>
            <a:r>
              <a:rPr lang="en-US" sz="1000" dirty="0">
                <a:solidFill>
                  <a:srgbClr val="000000"/>
                </a:solidFill>
              </a:rPr>
              <a:t>Higher </a:t>
            </a:r>
            <a:r>
              <a:rPr lang="en-US" sz="1000" dirty="0"/>
              <a:t>among Companies with projects in the U.S. Only</a:t>
            </a:r>
          </a:p>
        </p:txBody>
      </p:sp>
    </p:spTree>
    <p:extLst>
      <p:ext uri="{BB962C8B-B14F-4D97-AF65-F5344CB8AC3E}">
        <p14:creationId xmlns:p14="http://schemas.microsoft.com/office/powerpoint/2010/main" val="474837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0" y="1355130"/>
            <a:ext cx="8991600" cy="5467528"/>
            <a:chOff x="0" y="1371600"/>
            <a:chExt cx="8991600" cy="5467528"/>
          </a:xfrm>
        </p:grpSpPr>
        <p:sp>
          <p:nvSpPr>
            <p:cNvPr id="27" name="Rectangle 26"/>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28"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p:cNvSpPr/>
          <p:nvPr/>
        </p:nvSpPr>
        <p:spPr bwMode="auto">
          <a:xfrm>
            <a:off x="193830" y="2084825"/>
            <a:ext cx="8628996" cy="406724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0" name="Text Box 3"/>
          <p:cNvSpPr txBox="1">
            <a:spLocks noChangeArrowheads="1"/>
          </p:cNvSpPr>
          <p:nvPr/>
        </p:nvSpPr>
        <p:spPr bwMode="auto">
          <a:xfrm>
            <a:off x="270640" y="433410"/>
            <a:ext cx="8628996" cy="738664"/>
          </a:xfrm>
          <a:prstGeom prst="rect">
            <a:avLst/>
          </a:prstGeom>
          <a:noFill/>
          <a:ln w="12700">
            <a:noFill/>
            <a:miter lim="800000"/>
            <a:headEnd/>
            <a:tailEnd/>
          </a:ln>
          <a:effectLst/>
        </p:spPr>
        <p:txBody>
          <a:bodyPr wrap="square">
            <a:spAutoFit/>
          </a:bodyPr>
          <a:lstStyle>
            <a:defPPr>
              <a:defRPr lang="en-US"/>
            </a:defPPr>
            <a:lvl1pPr fontAlgn="base">
              <a:spcBef>
                <a:spcPts val="1000"/>
              </a:spcBef>
              <a:spcAft>
                <a:spcPct val="0"/>
              </a:spcAft>
              <a:defRPr sz="2400">
                <a:solidFill>
                  <a:srgbClr val="595959"/>
                </a:solidFill>
              </a:defRPr>
            </a:lvl1pPr>
          </a:lstStyle>
          <a:p>
            <a:r>
              <a:rPr lang="en-US" b="1" dirty="0"/>
              <a:t>Typical vs. Best Performing:                                                 </a:t>
            </a:r>
            <a:r>
              <a:rPr lang="en-US" sz="1800" dirty="0"/>
              <a:t>10 Methods with Most Degree of Difference Between Usage on Typical and Best</a:t>
            </a:r>
            <a:endParaRPr lang="en-US" sz="2000" dirty="0"/>
          </a:p>
        </p:txBody>
      </p:sp>
      <p:sp>
        <p:nvSpPr>
          <p:cNvPr id="8" name="Text Box 7"/>
          <p:cNvSpPr txBox="1">
            <a:spLocks noChangeArrowheads="1"/>
          </p:cNvSpPr>
          <p:nvPr/>
        </p:nvSpPr>
        <p:spPr bwMode="auto">
          <a:xfrm>
            <a:off x="239389" y="1379622"/>
            <a:ext cx="8510588" cy="646331"/>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buFont typeface="Wingdings" panose="05000000000000000000" pitchFamily="2" charset="2"/>
              <a:buChar char="§"/>
              <a:defRPr/>
            </a:pPr>
            <a:r>
              <a:rPr lang="en-US" sz="1200" i="0" dirty="0">
                <a:solidFill>
                  <a:srgbClr val="000000"/>
                </a:solidFill>
              </a:rPr>
              <a:t>Co-location Big Room, Target Value Design </a:t>
            </a:r>
            <a:r>
              <a:rPr lang="en-US" sz="1200" b="0" i="0" dirty="0">
                <a:solidFill>
                  <a:srgbClr val="000000"/>
                </a:solidFill>
              </a:rPr>
              <a:t>and </a:t>
            </a:r>
            <a:r>
              <a:rPr lang="en-US" sz="1200" i="0" dirty="0">
                <a:solidFill>
                  <a:srgbClr val="000000"/>
                </a:solidFill>
              </a:rPr>
              <a:t>Prefab/Modularization </a:t>
            </a:r>
            <a:r>
              <a:rPr lang="en-US" sz="1200" b="0" i="0" dirty="0">
                <a:solidFill>
                  <a:srgbClr val="000000"/>
                </a:solidFill>
              </a:rPr>
              <a:t>have the biggest gaps between their frequency of use on Best Performing Projects versus their use on Typical Projects.   </a:t>
            </a:r>
          </a:p>
          <a:p>
            <a:pPr eaLnBrk="0" hangingPunct="0">
              <a:buFont typeface="Wingdings" panose="05000000000000000000" pitchFamily="2" charset="2"/>
              <a:buChar char="§"/>
              <a:defRPr/>
            </a:pPr>
            <a:r>
              <a:rPr lang="en-US" sz="1200" b="0" i="0" dirty="0">
                <a:solidFill>
                  <a:srgbClr val="000000"/>
                </a:solidFill>
              </a:rPr>
              <a:t>The size of the gaps suggest the potential impact of increased use on improving project performance.</a:t>
            </a:r>
          </a:p>
        </p:txBody>
      </p:sp>
      <p:sp>
        <p:nvSpPr>
          <p:cNvPr id="23" name="TextBox 22"/>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24" name="Rectangle 23"/>
          <p:cNvSpPr/>
          <p:nvPr/>
        </p:nvSpPr>
        <p:spPr>
          <a:xfrm>
            <a:off x="457200" y="6155755"/>
            <a:ext cx="6455664" cy="646331"/>
          </a:xfrm>
          <a:prstGeom prst="rect">
            <a:avLst/>
          </a:prstGeom>
        </p:spPr>
        <p:txBody>
          <a:bodyPr wrap="square">
            <a:spAutoFit/>
          </a:bodyPr>
          <a:lstStyle/>
          <a:p>
            <a:pPr fontAlgn="base">
              <a:spcAft>
                <a:spcPct val="0"/>
              </a:spcAft>
            </a:pPr>
            <a:r>
              <a:rPr lang="en-US" sz="900" dirty="0">
                <a:solidFill>
                  <a:srgbClr val="595959"/>
                </a:solidFill>
              </a:rPr>
              <a:t>B25. Thinking of the typical project, which of these project management and operating methods would the majority of key stakeholders say were effectively implemented on this specific project? Select all that apply.</a:t>
            </a:r>
          </a:p>
          <a:p>
            <a:pPr fontAlgn="base">
              <a:spcAft>
                <a:spcPct val="0"/>
              </a:spcAft>
            </a:pPr>
            <a:r>
              <a:rPr lang="en-US" sz="900" dirty="0">
                <a:solidFill>
                  <a:srgbClr val="595959"/>
                </a:solidFill>
              </a:rPr>
              <a:t>B26. Thinking of the best performing project, which of these project management and operating methods would the majority of key stakeholders say were effectively implemented on this specific project? Select all that apply.</a:t>
            </a:r>
          </a:p>
        </p:txBody>
      </p:sp>
      <p:sp>
        <p:nvSpPr>
          <p:cNvPr id="25" name="TextBox 24"/>
          <p:cNvSpPr txBox="1"/>
          <p:nvPr/>
        </p:nvSpPr>
        <p:spPr>
          <a:xfrm>
            <a:off x="6769253" y="4817273"/>
            <a:ext cx="1546135" cy="784830"/>
          </a:xfrm>
          <a:prstGeom prst="rect">
            <a:avLst/>
          </a:prstGeom>
          <a:noFill/>
        </p:spPr>
        <p:txBody>
          <a:bodyPr wrap="square" rtlCol="0">
            <a:spAutoFit/>
          </a:bodyPr>
          <a:lstStyle/>
          <a:p>
            <a:r>
              <a:rPr lang="en-US" sz="900" dirty="0">
                <a:solidFill>
                  <a:srgbClr val="000000"/>
                </a:solidFill>
              </a:rPr>
              <a:t>(Methods are shown in decreasing  order of the number of percentage points of difference between Best and Typical)</a:t>
            </a:r>
          </a:p>
        </p:txBody>
      </p:sp>
      <p:grpSp>
        <p:nvGrpSpPr>
          <p:cNvPr id="2" name="Group 1"/>
          <p:cNvGrpSpPr/>
          <p:nvPr/>
        </p:nvGrpSpPr>
        <p:grpSpPr>
          <a:xfrm>
            <a:off x="6453845" y="4285979"/>
            <a:ext cx="1861543" cy="525601"/>
            <a:chOff x="6453845" y="4285979"/>
            <a:chExt cx="1861543" cy="525601"/>
          </a:xfrm>
        </p:grpSpPr>
        <p:sp>
          <p:nvSpPr>
            <p:cNvPr id="13" name="Rectangle 12"/>
            <p:cNvSpPr/>
            <p:nvPr/>
          </p:nvSpPr>
          <p:spPr bwMode="auto">
            <a:xfrm>
              <a:off x="6453845" y="4599363"/>
              <a:ext cx="209125" cy="195747"/>
            </a:xfrm>
            <a:prstGeom prst="rect">
              <a:avLst/>
            </a:prstGeom>
            <a:solidFill>
              <a:srgbClr val="84C6BF"/>
            </a:solidFill>
            <a:ln>
              <a:solidFill>
                <a:srgbClr val="1A6B7F"/>
              </a:solid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14" name="TextBox 13"/>
            <p:cNvSpPr txBox="1"/>
            <p:nvPr/>
          </p:nvSpPr>
          <p:spPr>
            <a:xfrm>
              <a:off x="6727881" y="4565359"/>
              <a:ext cx="1429499" cy="246221"/>
            </a:xfrm>
            <a:prstGeom prst="rect">
              <a:avLst/>
            </a:prstGeom>
            <a:noFill/>
          </p:spPr>
          <p:txBody>
            <a:bodyPr wrap="square" rtlCol="0">
              <a:spAutoFit/>
            </a:bodyPr>
            <a:lstStyle/>
            <a:p>
              <a:r>
                <a:rPr lang="en-US" sz="1000" dirty="0">
                  <a:solidFill>
                    <a:srgbClr val="000000"/>
                  </a:solidFill>
                </a:rPr>
                <a:t>Typical Projects</a:t>
              </a:r>
            </a:p>
          </p:txBody>
        </p:sp>
        <p:sp>
          <p:nvSpPr>
            <p:cNvPr id="15" name="Rectangle 14"/>
            <p:cNvSpPr/>
            <p:nvPr/>
          </p:nvSpPr>
          <p:spPr bwMode="auto">
            <a:xfrm>
              <a:off x="6453845" y="4324384"/>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17" name="TextBox 16"/>
            <p:cNvSpPr txBox="1"/>
            <p:nvPr/>
          </p:nvSpPr>
          <p:spPr>
            <a:xfrm>
              <a:off x="6718476" y="4285979"/>
              <a:ext cx="1596912" cy="246221"/>
            </a:xfrm>
            <a:prstGeom prst="rect">
              <a:avLst/>
            </a:prstGeom>
            <a:noFill/>
          </p:spPr>
          <p:txBody>
            <a:bodyPr wrap="none" rtlCol="0">
              <a:spAutoFit/>
            </a:bodyPr>
            <a:lstStyle/>
            <a:p>
              <a:r>
                <a:rPr lang="en-US" sz="1000" dirty="0">
                  <a:solidFill>
                    <a:srgbClr val="000000"/>
                  </a:solidFill>
                </a:rPr>
                <a:t>Best Performing Projects</a:t>
              </a:r>
            </a:p>
          </p:txBody>
        </p:sp>
      </p:grpSp>
      <p:sp>
        <p:nvSpPr>
          <p:cNvPr id="18" name="Rectangle 17"/>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46</a:t>
            </a:fld>
            <a:endParaRPr lang="en-US" altLang="en-US" sz="1200" b="1" dirty="0">
              <a:solidFill>
                <a:srgbClr val="6D6D6D"/>
              </a:solidFill>
            </a:endParaRPr>
          </a:p>
        </p:txBody>
      </p:sp>
      <p:graphicFrame>
        <p:nvGraphicFramePr>
          <p:cNvPr id="19" name="Chart 18"/>
          <p:cNvGraphicFramePr>
            <a:graphicFrameLocks/>
          </p:cNvGraphicFramePr>
          <p:nvPr>
            <p:extLst>
              <p:ext uri="{D42A27DB-BD31-4B8C-83A1-F6EECF244321}">
                <p14:modId xmlns:p14="http://schemas.microsoft.com/office/powerpoint/2010/main" val="955339155"/>
              </p:ext>
            </p:extLst>
          </p:nvPr>
        </p:nvGraphicFramePr>
        <p:xfrm>
          <a:off x="739283" y="2184120"/>
          <a:ext cx="6233084" cy="38290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7088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0" y="1371600"/>
            <a:ext cx="8991600" cy="5467528"/>
            <a:chOff x="0" y="1371600"/>
            <a:chExt cx="8991600" cy="5467528"/>
          </a:xfrm>
        </p:grpSpPr>
        <p:sp>
          <p:nvSpPr>
            <p:cNvPr id="27" name="Rectangle 26"/>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28"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p:cNvSpPr/>
          <p:nvPr/>
        </p:nvSpPr>
        <p:spPr bwMode="auto">
          <a:xfrm>
            <a:off x="193830" y="2084825"/>
            <a:ext cx="8628996" cy="406724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0" name="Text Box 3"/>
          <p:cNvSpPr txBox="1">
            <a:spLocks noChangeArrowheads="1"/>
          </p:cNvSpPr>
          <p:nvPr/>
        </p:nvSpPr>
        <p:spPr bwMode="auto">
          <a:xfrm>
            <a:off x="270640" y="433410"/>
            <a:ext cx="8628996" cy="954107"/>
          </a:xfrm>
          <a:prstGeom prst="rect">
            <a:avLst/>
          </a:prstGeom>
          <a:noFill/>
          <a:ln w="12700">
            <a:noFill/>
            <a:miter lim="800000"/>
            <a:headEnd/>
            <a:tailEnd/>
          </a:ln>
          <a:effectLst/>
        </p:spPr>
        <p:txBody>
          <a:bodyPr wrap="square">
            <a:spAutoFit/>
          </a:bodyPr>
          <a:lstStyle>
            <a:defPPr>
              <a:defRPr lang="en-US"/>
            </a:defPPr>
            <a:lvl1pPr fontAlgn="base">
              <a:spcBef>
                <a:spcPts val="1000"/>
              </a:spcBef>
              <a:spcAft>
                <a:spcPct val="0"/>
              </a:spcAft>
              <a:defRPr sz="2400">
                <a:solidFill>
                  <a:srgbClr val="595959"/>
                </a:solidFill>
              </a:defRPr>
            </a:lvl1pPr>
          </a:lstStyle>
          <a:p>
            <a:r>
              <a:rPr lang="en-US" b="1" dirty="0"/>
              <a:t>Typical vs. Best Performing:                                                  </a:t>
            </a:r>
            <a:r>
              <a:rPr lang="en-US" sz="1600" dirty="0"/>
              <a:t>Highest Combination of  Use on Best Performing Projects Plus Degree of Difference Between Use on Typical and Best Performing  </a:t>
            </a:r>
            <a:endParaRPr lang="en-US" sz="1800" dirty="0"/>
          </a:p>
        </p:txBody>
      </p:sp>
      <p:sp>
        <p:nvSpPr>
          <p:cNvPr id="8" name="Text Box 7"/>
          <p:cNvSpPr txBox="1">
            <a:spLocks noChangeArrowheads="1"/>
          </p:cNvSpPr>
          <p:nvPr/>
        </p:nvSpPr>
        <p:spPr bwMode="auto">
          <a:xfrm>
            <a:off x="239389" y="1379622"/>
            <a:ext cx="8510588" cy="1015663"/>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buFont typeface="Wingdings" panose="05000000000000000000" pitchFamily="2" charset="2"/>
              <a:buChar char="§"/>
              <a:defRPr/>
            </a:pPr>
            <a:r>
              <a:rPr lang="en-US" sz="1200" i="0" dirty="0">
                <a:solidFill>
                  <a:srgbClr val="000000"/>
                </a:solidFill>
              </a:rPr>
              <a:t>Co-location Big Room, BIM 3D Coordination, </a:t>
            </a:r>
            <a:r>
              <a:rPr lang="en-US" sz="1200" b="0" i="0" dirty="0">
                <a:solidFill>
                  <a:srgbClr val="000000"/>
                </a:solidFill>
              </a:rPr>
              <a:t>and </a:t>
            </a:r>
            <a:r>
              <a:rPr lang="en-US" sz="1200" i="0" dirty="0">
                <a:solidFill>
                  <a:srgbClr val="000000"/>
                </a:solidFill>
              </a:rPr>
              <a:t>Design to Budget </a:t>
            </a:r>
            <a:r>
              <a:rPr lang="en-US" sz="1200" b="0" i="0" dirty="0">
                <a:solidFill>
                  <a:srgbClr val="000000"/>
                </a:solidFill>
              </a:rPr>
              <a:t>have the highest sum of both usage of Best Performing Projects and the biggest gaps between their use on Best Performing versus Typical Projects.   </a:t>
            </a:r>
          </a:p>
          <a:p>
            <a:pPr eaLnBrk="0" hangingPunct="0">
              <a:buFont typeface="Wingdings" panose="05000000000000000000" pitchFamily="2" charset="2"/>
              <a:buChar char="§"/>
              <a:defRPr/>
            </a:pPr>
            <a:r>
              <a:rPr lang="en-US" sz="1200" b="0" i="0" dirty="0">
                <a:solidFill>
                  <a:srgbClr val="000000"/>
                </a:solidFill>
              </a:rPr>
              <a:t>This combined impact index suggests a hierarchy of methods that would contribute to better performance.</a:t>
            </a:r>
          </a:p>
          <a:p>
            <a:pPr marL="0" indent="0" eaLnBrk="0" hangingPunct="0">
              <a:defRPr/>
            </a:pPr>
            <a:endParaRPr lang="en-US" sz="1200" b="0" i="0" dirty="0">
              <a:solidFill>
                <a:srgbClr val="000000"/>
              </a:solidFill>
            </a:endParaRPr>
          </a:p>
          <a:p>
            <a:pPr marL="0" indent="0" eaLnBrk="0" hangingPunct="0">
              <a:defRPr/>
            </a:pPr>
            <a:endParaRPr lang="en-US" sz="1200" b="0" i="0" dirty="0">
              <a:solidFill>
                <a:srgbClr val="000000"/>
              </a:solidFill>
            </a:endParaRPr>
          </a:p>
        </p:txBody>
      </p:sp>
      <p:sp>
        <p:nvSpPr>
          <p:cNvPr id="23" name="TextBox 22"/>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24" name="Rectangle 23"/>
          <p:cNvSpPr/>
          <p:nvPr/>
        </p:nvSpPr>
        <p:spPr>
          <a:xfrm>
            <a:off x="457200" y="6155755"/>
            <a:ext cx="6455664" cy="646331"/>
          </a:xfrm>
          <a:prstGeom prst="rect">
            <a:avLst/>
          </a:prstGeom>
        </p:spPr>
        <p:txBody>
          <a:bodyPr wrap="square">
            <a:spAutoFit/>
          </a:bodyPr>
          <a:lstStyle/>
          <a:p>
            <a:pPr fontAlgn="base">
              <a:spcAft>
                <a:spcPct val="0"/>
              </a:spcAft>
            </a:pPr>
            <a:r>
              <a:rPr lang="en-US" sz="900" dirty="0">
                <a:solidFill>
                  <a:srgbClr val="595959"/>
                </a:solidFill>
              </a:rPr>
              <a:t>B25. Thinking of the typical project, which of these project management and operating methods would the majority of key stakeholders say were effectively implemented on this specific project? Select all that apply.</a:t>
            </a:r>
          </a:p>
          <a:p>
            <a:pPr fontAlgn="base">
              <a:spcAft>
                <a:spcPct val="0"/>
              </a:spcAft>
            </a:pPr>
            <a:r>
              <a:rPr lang="en-US" sz="900" dirty="0">
                <a:solidFill>
                  <a:srgbClr val="595959"/>
                </a:solidFill>
              </a:rPr>
              <a:t>B26. Thinking of the best performing project, which of these project management and operating methods would the majority of key stakeholders say were effectively implemented on this specific project? Select all that apply.</a:t>
            </a:r>
          </a:p>
        </p:txBody>
      </p:sp>
      <p:sp>
        <p:nvSpPr>
          <p:cNvPr id="25" name="TextBox 24"/>
          <p:cNvSpPr txBox="1"/>
          <p:nvPr/>
        </p:nvSpPr>
        <p:spPr>
          <a:xfrm>
            <a:off x="6761085" y="4888390"/>
            <a:ext cx="1651415" cy="923330"/>
          </a:xfrm>
          <a:prstGeom prst="rect">
            <a:avLst/>
          </a:prstGeom>
          <a:noFill/>
        </p:spPr>
        <p:txBody>
          <a:bodyPr wrap="square" rtlCol="0">
            <a:spAutoFit/>
          </a:bodyPr>
          <a:lstStyle/>
          <a:p>
            <a:r>
              <a:rPr lang="en-US" sz="900" dirty="0">
                <a:solidFill>
                  <a:srgbClr val="000000"/>
                </a:solidFill>
              </a:rPr>
              <a:t>(Methods are shown in decreasing  order of the sum of the percentage points use on Best Performing projects plus the gap between Best and Typical)</a:t>
            </a:r>
          </a:p>
        </p:txBody>
      </p:sp>
      <p:sp>
        <p:nvSpPr>
          <p:cNvPr id="15" name="Rectangle 14"/>
          <p:cNvSpPr/>
          <p:nvPr/>
        </p:nvSpPr>
        <p:spPr bwMode="auto">
          <a:xfrm>
            <a:off x="6453845" y="4615833"/>
            <a:ext cx="209125" cy="195747"/>
          </a:xfrm>
          <a:prstGeom prst="rect">
            <a:avLst/>
          </a:prstGeom>
          <a:solidFill>
            <a:schemeClr val="bg1"/>
          </a:solidFill>
          <a:ln>
            <a:solidFill>
              <a:srgbClr val="1A6B7F"/>
            </a:solid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17" name="TextBox 16"/>
          <p:cNvSpPr txBox="1"/>
          <p:nvPr/>
        </p:nvSpPr>
        <p:spPr>
          <a:xfrm>
            <a:off x="6727881" y="4526685"/>
            <a:ext cx="1843440" cy="400110"/>
          </a:xfrm>
          <a:prstGeom prst="rect">
            <a:avLst/>
          </a:prstGeom>
          <a:noFill/>
        </p:spPr>
        <p:txBody>
          <a:bodyPr wrap="square" rtlCol="0">
            <a:spAutoFit/>
          </a:bodyPr>
          <a:lstStyle/>
          <a:p>
            <a:r>
              <a:rPr lang="en-US" sz="1000" dirty="0">
                <a:solidFill>
                  <a:srgbClr val="000000"/>
                </a:solidFill>
              </a:rPr>
              <a:t>Gap Between Typical and Best Performing Projects</a:t>
            </a:r>
          </a:p>
        </p:txBody>
      </p:sp>
      <p:sp>
        <p:nvSpPr>
          <p:cNvPr id="18" name="Rectangle 17"/>
          <p:cNvSpPr/>
          <p:nvPr/>
        </p:nvSpPr>
        <p:spPr bwMode="auto">
          <a:xfrm>
            <a:off x="6453845" y="4324384"/>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19" name="TextBox 18"/>
          <p:cNvSpPr txBox="1"/>
          <p:nvPr/>
        </p:nvSpPr>
        <p:spPr>
          <a:xfrm>
            <a:off x="6718476" y="4285979"/>
            <a:ext cx="1596912" cy="246221"/>
          </a:xfrm>
          <a:prstGeom prst="rect">
            <a:avLst/>
          </a:prstGeom>
          <a:noFill/>
        </p:spPr>
        <p:txBody>
          <a:bodyPr wrap="none" rtlCol="0">
            <a:spAutoFit/>
          </a:bodyPr>
          <a:lstStyle/>
          <a:p>
            <a:r>
              <a:rPr lang="en-US" sz="1000" dirty="0">
                <a:solidFill>
                  <a:srgbClr val="000000"/>
                </a:solidFill>
              </a:rPr>
              <a:t>Best Performing Projects</a:t>
            </a:r>
          </a:p>
        </p:txBody>
      </p:sp>
      <p:sp>
        <p:nvSpPr>
          <p:cNvPr id="21" name="Rectangle 20"/>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47</a:t>
            </a:fld>
            <a:endParaRPr lang="en-US" altLang="en-US" sz="1200" b="1" dirty="0">
              <a:solidFill>
                <a:srgbClr val="6D6D6D"/>
              </a:solidFill>
            </a:endParaRPr>
          </a:p>
        </p:txBody>
      </p:sp>
      <p:graphicFrame>
        <p:nvGraphicFramePr>
          <p:cNvPr id="22" name="Chart 21"/>
          <p:cNvGraphicFramePr>
            <a:graphicFrameLocks/>
          </p:cNvGraphicFramePr>
          <p:nvPr>
            <p:extLst>
              <p:ext uri="{D42A27DB-BD31-4B8C-83A1-F6EECF244321}">
                <p14:modId xmlns:p14="http://schemas.microsoft.com/office/powerpoint/2010/main" val="1920202392"/>
              </p:ext>
            </p:extLst>
          </p:nvPr>
        </p:nvGraphicFramePr>
        <p:xfrm>
          <a:off x="693095" y="2197654"/>
          <a:ext cx="6036317" cy="40709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3047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371600"/>
            <a:ext cx="8991600" cy="5467528"/>
            <a:chOff x="0" y="1371600"/>
            <a:chExt cx="8991600" cy="5467528"/>
          </a:xfrm>
        </p:grpSpPr>
        <p:sp>
          <p:nvSpPr>
            <p:cNvPr id="13" name="Rectangle 12"/>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14"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p:nvSpPr>
        <p:spPr bwMode="auto">
          <a:xfrm>
            <a:off x="193830" y="2767548"/>
            <a:ext cx="8628996" cy="3384519"/>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16" name="TextBox 15"/>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0" name="Text Box 3"/>
          <p:cNvSpPr txBox="1">
            <a:spLocks noChangeArrowheads="1"/>
          </p:cNvSpPr>
          <p:nvPr/>
        </p:nvSpPr>
        <p:spPr bwMode="auto">
          <a:xfrm>
            <a:off x="270640" y="433410"/>
            <a:ext cx="8628996" cy="738664"/>
          </a:xfrm>
          <a:prstGeom prst="rect">
            <a:avLst/>
          </a:prstGeom>
          <a:noFill/>
          <a:ln w="12700">
            <a:noFill/>
            <a:miter lim="800000"/>
            <a:headEnd/>
            <a:tailEnd/>
          </a:ln>
          <a:effectLst/>
        </p:spPr>
        <p:txBody>
          <a:bodyPr wrap="square">
            <a:spAutoFit/>
          </a:bodyPr>
          <a:lstStyle>
            <a:defPPr>
              <a:defRPr lang="en-US"/>
            </a:defPPr>
            <a:lvl1pPr fontAlgn="base">
              <a:spcBef>
                <a:spcPts val="1000"/>
              </a:spcBef>
              <a:spcAft>
                <a:spcPct val="0"/>
              </a:spcAft>
              <a:defRPr sz="2400">
                <a:solidFill>
                  <a:srgbClr val="595959"/>
                </a:solidFill>
              </a:defRPr>
            </a:lvl1pPr>
          </a:lstStyle>
          <a:p>
            <a:r>
              <a:rPr lang="en-US" b="1" dirty="0"/>
              <a:t>Typical vs. Best Performing:                                                   </a:t>
            </a:r>
            <a:r>
              <a:rPr lang="en-US" sz="1800" dirty="0"/>
              <a:t>5 Methods with Least Degree of Difference Between Usage on Typical and Best</a:t>
            </a:r>
            <a:endParaRPr lang="en-US" sz="2000" dirty="0"/>
          </a:p>
        </p:txBody>
      </p:sp>
      <p:sp>
        <p:nvSpPr>
          <p:cNvPr id="8" name="Text Box 7"/>
          <p:cNvSpPr txBox="1">
            <a:spLocks noChangeArrowheads="1"/>
          </p:cNvSpPr>
          <p:nvPr/>
        </p:nvSpPr>
        <p:spPr bwMode="auto">
          <a:xfrm>
            <a:off x="239389" y="1379622"/>
            <a:ext cx="8510588" cy="1384995"/>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buFont typeface="Wingdings" panose="05000000000000000000" pitchFamily="2" charset="2"/>
              <a:buChar char="§"/>
              <a:defRPr/>
            </a:pPr>
            <a:r>
              <a:rPr lang="en-US" sz="1200" b="0" i="0" dirty="0">
                <a:solidFill>
                  <a:srgbClr val="000000"/>
                </a:solidFill>
              </a:rPr>
              <a:t>These methods are used to a similar extent (less than 8 percentage points difference) on both Best and Typical Projects, which suggests that, as factors by themselves, they do not provide a significant impact on performance. </a:t>
            </a:r>
          </a:p>
          <a:p>
            <a:pPr eaLnBrk="0" hangingPunct="0">
              <a:buFont typeface="Wingdings" panose="05000000000000000000" pitchFamily="2" charset="2"/>
              <a:buChar char="§"/>
              <a:defRPr/>
            </a:pPr>
            <a:r>
              <a:rPr lang="en-US" sz="1200" i="0" dirty="0">
                <a:solidFill>
                  <a:srgbClr val="000000"/>
                </a:solidFill>
              </a:rPr>
              <a:t>Production System Modeling</a:t>
            </a:r>
            <a:r>
              <a:rPr lang="en-US" sz="1200" b="0" i="0" dirty="0">
                <a:solidFill>
                  <a:srgbClr val="000000"/>
                </a:solidFill>
              </a:rPr>
              <a:t>, with its low level of usage currently on Typical or Best projects,  may prove to make greater contributions to performance in the future when their frequency of use increases.</a:t>
            </a:r>
          </a:p>
          <a:p>
            <a:pPr eaLnBrk="0" hangingPunct="0">
              <a:buFont typeface="Wingdings" panose="05000000000000000000" pitchFamily="2" charset="2"/>
              <a:buChar char="§"/>
              <a:defRPr/>
            </a:pPr>
            <a:r>
              <a:rPr lang="en-US" sz="1200" i="0" dirty="0">
                <a:solidFill>
                  <a:srgbClr val="000000"/>
                </a:solidFill>
              </a:rPr>
              <a:t>CPM Scheduling, Value Engineering</a:t>
            </a:r>
            <a:r>
              <a:rPr lang="en-US" sz="1200" b="0" i="0" dirty="0">
                <a:solidFill>
                  <a:srgbClr val="000000"/>
                </a:solidFill>
              </a:rPr>
              <a:t> and </a:t>
            </a:r>
            <a:r>
              <a:rPr lang="en-US" sz="1200" i="0" dirty="0">
                <a:solidFill>
                  <a:srgbClr val="000000"/>
                </a:solidFill>
              </a:rPr>
              <a:t>OAC Report-out Meetings</a:t>
            </a:r>
            <a:r>
              <a:rPr lang="en-US" sz="1200" b="0" i="0" dirty="0">
                <a:solidFill>
                  <a:srgbClr val="000000"/>
                </a:solidFill>
              </a:rPr>
              <a:t> are used more frequently on Typical than on Best Projects.    </a:t>
            </a:r>
          </a:p>
          <a:p>
            <a:pPr eaLnBrk="0" hangingPunct="0">
              <a:buFont typeface="Wingdings" panose="05000000000000000000" pitchFamily="2" charset="2"/>
              <a:buChar char="§"/>
              <a:defRPr/>
            </a:pPr>
            <a:endParaRPr lang="en-US" sz="1200" b="0" i="0" dirty="0">
              <a:solidFill>
                <a:srgbClr val="000000"/>
              </a:solidFill>
            </a:endParaRPr>
          </a:p>
        </p:txBody>
      </p:sp>
      <p:sp>
        <p:nvSpPr>
          <p:cNvPr id="24" name="Rectangle 23"/>
          <p:cNvSpPr/>
          <p:nvPr/>
        </p:nvSpPr>
        <p:spPr>
          <a:xfrm>
            <a:off x="457200" y="6155755"/>
            <a:ext cx="6455664" cy="646331"/>
          </a:xfrm>
          <a:prstGeom prst="rect">
            <a:avLst/>
          </a:prstGeom>
        </p:spPr>
        <p:txBody>
          <a:bodyPr wrap="square">
            <a:spAutoFit/>
          </a:bodyPr>
          <a:lstStyle/>
          <a:p>
            <a:pPr fontAlgn="base">
              <a:spcAft>
                <a:spcPct val="0"/>
              </a:spcAft>
            </a:pPr>
            <a:r>
              <a:rPr lang="en-US" sz="900" dirty="0">
                <a:solidFill>
                  <a:srgbClr val="595959"/>
                </a:solidFill>
              </a:rPr>
              <a:t>B25. Thinking of the typical project, which of these project management and operating methods would the majority of key stakeholders say were effectively implemented on this specific project? Select all that apply.</a:t>
            </a:r>
          </a:p>
          <a:p>
            <a:pPr fontAlgn="base">
              <a:spcAft>
                <a:spcPct val="0"/>
              </a:spcAft>
            </a:pPr>
            <a:r>
              <a:rPr lang="en-US" sz="900" dirty="0">
                <a:solidFill>
                  <a:srgbClr val="595959"/>
                </a:solidFill>
              </a:rPr>
              <a:t>B26. Thinking of the best performing project, which of these project management and operating methods would the majority of key stakeholders say were effectively implemented on this specific project? Select all that apply.</a:t>
            </a:r>
          </a:p>
        </p:txBody>
      </p:sp>
      <p:sp>
        <p:nvSpPr>
          <p:cNvPr id="11" name="TextBox 10"/>
          <p:cNvSpPr txBox="1"/>
          <p:nvPr/>
        </p:nvSpPr>
        <p:spPr>
          <a:xfrm>
            <a:off x="6718477" y="4888390"/>
            <a:ext cx="1596912" cy="646331"/>
          </a:xfrm>
          <a:prstGeom prst="rect">
            <a:avLst/>
          </a:prstGeom>
          <a:noFill/>
        </p:spPr>
        <p:txBody>
          <a:bodyPr wrap="square" rtlCol="0">
            <a:spAutoFit/>
          </a:bodyPr>
          <a:lstStyle/>
          <a:p>
            <a:r>
              <a:rPr lang="en-US" sz="900" dirty="0">
                <a:solidFill>
                  <a:srgbClr val="000000"/>
                </a:solidFill>
              </a:rPr>
              <a:t>(Methods are shown in decreasing order of the frequency of their use on Best Performing projects)</a:t>
            </a:r>
          </a:p>
        </p:txBody>
      </p:sp>
      <p:grpSp>
        <p:nvGrpSpPr>
          <p:cNvPr id="17" name="Group 16"/>
          <p:cNvGrpSpPr/>
          <p:nvPr/>
        </p:nvGrpSpPr>
        <p:grpSpPr>
          <a:xfrm>
            <a:off x="6453845" y="4285979"/>
            <a:ext cx="1861543" cy="525601"/>
            <a:chOff x="6453845" y="4285979"/>
            <a:chExt cx="1861543" cy="525601"/>
          </a:xfrm>
        </p:grpSpPr>
        <p:sp>
          <p:nvSpPr>
            <p:cNvPr id="18" name="Rectangle 17"/>
            <p:cNvSpPr/>
            <p:nvPr/>
          </p:nvSpPr>
          <p:spPr bwMode="auto">
            <a:xfrm>
              <a:off x="6453845" y="4599363"/>
              <a:ext cx="209125" cy="195747"/>
            </a:xfrm>
            <a:prstGeom prst="rect">
              <a:avLst/>
            </a:prstGeom>
            <a:solidFill>
              <a:srgbClr val="84C6BF"/>
            </a:solidFill>
            <a:ln>
              <a:solidFill>
                <a:srgbClr val="1A6B7F"/>
              </a:solid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19" name="TextBox 18"/>
            <p:cNvSpPr txBox="1"/>
            <p:nvPr/>
          </p:nvSpPr>
          <p:spPr>
            <a:xfrm>
              <a:off x="6727881" y="4565359"/>
              <a:ext cx="1429499" cy="246221"/>
            </a:xfrm>
            <a:prstGeom prst="rect">
              <a:avLst/>
            </a:prstGeom>
            <a:noFill/>
          </p:spPr>
          <p:txBody>
            <a:bodyPr wrap="square" rtlCol="0">
              <a:spAutoFit/>
            </a:bodyPr>
            <a:lstStyle/>
            <a:p>
              <a:r>
                <a:rPr lang="en-US" sz="1000" dirty="0">
                  <a:solidFill>
                    <a:srgbClr val="000000"/>
                  </a:solidFill>
                </a:rPr>
                <a:t>Typical Projects</a:t>
              </a:r>
            </a:p>
          </p:txBody>
        </p:sp>
        <p:sp>
          <p:nvSpPr>
            <p:cNvPr id="21" name="Rectangle 20"/>
            <p:cNvSpPr/>
            <p:nvPr/>
          </p:nvSpPr>
          <p:spPr bwMode="auto">
            <a:xfrm>
              <a:off x="6453845" y="4324384"/>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2" name="TextBox 21"/>
            <p:cNvSpPr txBox="1"/>
            <p:nvPr/>
          </p:nvSpPr>
          <p:spPr>
            <a:xfrm>
              <a:off x="6718476" y="4285979"/>
              <a:ext cx="1596912" cy="246221"/>
            </a:xfrm>
            <a:prstGeom prst="rect">
              <a:avLst/>
            </a:prstGeom>
            <a:noFill/>
          </p:spPr>
          <p:txBody>
            <a:bodyPr wrap="none" rtlCol="0">
              <a:spAutoFit/>
            </a:bodyPr>
            <a:lstStyle/>
            <a:p>
              <a:r>
                <a:rPr lang="en-US" sz="1000" dirty="0">
                  <a:solidFill>
                    <a:srgbClr val="000000"/>
                  </a:solidFill>
                </a:rPr>
                <a:t>Best Performing Projects</a:t>
              </a:r>
            </a:p>
          </p:txBody>
        </p:sp>
      </p:grpSp>
      <p:sp>
        <p:nvSpPr>
          <p:cNvPr id="23" name="Rectangle 22"/>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48</a:t>
            </a:fld>
            <a:endParaRPr lang="en-US" altLang="en-US" sz="1200" b="1" dirty="0">
              <a:solidFill>
                <a:srgbClr val="6D6D6D"/>
              </a:solidFill>
            </a:endParaRPr>
          </a:p>
        </p:txBody>
      </p:sp>
      <p:graphicFrame>
        <p:nvGraphicFramePr>
          <p:cNvPr id="25" name="Chart 24"/>
          <p:cNvGraphicFramePr>
            <a:graphicFrameLocks/>
          </p:cNvGraphicFramePr>
          <p:nvPr>
            <p:extLst>
              <p:ext uri="{D42A27DB-BD31-4B8C-83A1-F6EECF244321}">
                <p14:modId xmlns:p14="http://schemas.microsoft.com/office/powerpoint/2010/main" val="2576789619"/>
              </p:ext>
            </p:extLst>
          </p:nvPr>
        </p:nvGraphicFramePr>
        <p:xfrm>
          <a:off x="905522" y="3071465"/>
          <a:ext cx="5653585"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316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371600"/>
            <a:ext cx="8991600" cy="5467528"/>
            <a:chOff x="0" y="1371600"/>
            <a:chExt cx="8991600" cy="5467528"/>
          </a:xfrm>
        </p:grpSpPr>
        <p:sp>
          <p:nvSpPr>
            <p:cNvPr id="13" name="Rectangle 12"/>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dirty="0">
                <a:solidFill>
                  <a:srgbClr val="595959"/>
                </a:solidFill>
              </a:endParaRPr>
            </a:p>
          </p:txBody>
        </p:sp>
        <p:pic>
          <p:nvPicPr>
            <p:cNvPr id="14"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p:nvSpPr>
        <p:spPr bwMode="auto">
          <a:xfrm>
            <a:off x="193830" y="2767549"/>
            <a:ext cx="8628996" cy="3384519"/>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17" name="TextBox 16"/>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0" name="Text Box 3"/>
          <p:cNvSpPr txBox="1">
            <a:spLocks noChangeArrowheads="1"/>
          </p:cNvSpPr>
          <p:nvPr/>
        </p:nvSpPr>
        <p:spPr bwMode="auto">
          <a:xfrm>
            <a:off x="270640" y="433410"/>
            <a:ext cx="8628996" cy="738664"/>
          </a:xfrm>
          <a:prstGeom prst="rect">
            <a:avLst/>
          </a:prstGeom>
          <a:noFill/>
          <a:ln w="12700">
            <a:noFill/>
            <a:miter lim="800000"/>
            <a:headEnd/>
            <a:tailEnd/>
          </a:ln>
          <a:effectLst/>
        </p:spPr>
        <p:txBody>
          <a:bodyPr wrap="square">
            <a:spAutoFit/>
          </a:bodyPr>
          <a:lstStyle>
            <a:defPPr>
              <a:defRPr lang="en-US"/>
            </a:defPPr>
            <a:lvl1pPr fontAlgn="base">
              <a:spcBef>
                <a:spcPts val="1000"/>
              </a:spcBef>
              <a:spcAft>
                <a:spcPct val="0"/>
              </a:spcAft>
              <a:defRPr sz="2400">
                <a:solidFill>
                  <a:srgbClr val="595959"/>
                </a:solidFill>
              </a:defRPr>
            </a:lvl1pPr>
          </a:lstStyle>
          <a:p>
            <a:r>
              <a:rPr lang="en-US" b="1" dirty="0"/>
              <a:t>Typical vs. Best Performing:                                                   </a:t>
            </a:r>
            <a:r>
              <a:rPr lang="en-US" sz="1800" dirty="0"/>
              <a:t>5 Methods Focused on Schedule</a:t>
            </a:r>
            <a:endParaRPr lang="en-US" sz="2000" dirty="0"/>
          </a:p>
        </p:txBody>
      </p:sp>
      <p:sp>
        <p:nvSpPr>
          <p:cNvPr id="8" name="Text Box 7"/>
          <p:cNvSpPr txBox="1">
            <a:spLocks noChangeArrowheads="1"/>
          </p:cNvSpPr>
          <p:nvPr/>
        </p:nvSpPr>
        <p:spPr bwMode="auto">
          <a:xfrm>
            <a:off x="239389" y="1379622"/>
            <a:ext cx="8510588" cy="1569660"/>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buFont typeface="Wingdings" panose="05000000000000000000" pitchFamily="2" charset="2"/>
              <a:buChar char="§"/>
              <a:defRPr/>
            </a:pPr>
            <a:r>
              <a:rPr lang="en-US" sz="1200" b="0" i="0" dirty="0">
                <a:solidFill>
                  <a:srgbClr val="000000"/>
                </a:solidFill>
              </a:rPr>
              <a:t>The gap (21 percentage points) between the use of </a:t>
            </a:r>
            <a:r>
              <a:rPr lang="en-US" sz="1200" i="0" dirty="0">
                <a:solidFill>
                  <a:srgbClr val="000000"/>
                </a:solidFill>
              </a:rPr>
              <a:t>Last Planner System® </a:t>
            </a:r>
            <a:r>
              <a:rPr lang="en-US" sz="1200" b="0" i="0" dirty="0">
                <a:solidFill>
                  <a:srgbClr val="000000"/>
                </a:solidFill>
              </a:rPr>
              <a:t>on Typical versus Best Performing Projects suggests that this method would have significant positive impact if frequency increases. </a:t>
            </a:r>
          </a:p>
          <a:p>
            <a:pPr eaLnBrk="0" hangingPunct="0">
              <a:buFont typeface="Wingdings" panose="05000000000000000000" pitchFamily="2" charset="2"/>
              <a:buChar char="§"/>
              <a:defRPr/>
            </a:pPr>
            <a:r>
              <a:rPr lang="en-US" sz="1200" b="0" i="0" dirty="0">
                <a:solidFill>
                  <a:srgbClr val="000000"/>
                </a:solidFill>
              </a:rPr>
              <a:t>The slightly lower use of the well-established </a:t>
            </a:r>
            <a:r>
              <a:rPr lang="en-US" sz="1200" i="0" dirty="0">
                <a:solidFill>
                  <a:srgbClr val="000000"/>
                </a:solidFill>
              </a:rPr>
              <a:t>CPM Scheduling </a:t>
            </a:r>
            <a:r>
              <a:rPr lang="en-US" sz="1200" b="0" i="0" dirty="0">
                <a:solidFill>
                  <a:srgbClr val="000000"/>
                </a:solidFill>
              </a:rPr>
              <a:t>process</a:t>
            </a:r>
            <a:r>
              <a:rPr lang="en-US" sz="1200" i="0" dirty="0">
                <a:solidFill>
                  <a:srgbClr val="000000"/>
                </a:solidFill>
              </a:rPr>
              <a:t> </a:t>
            </a:r>
            <a:r>
              <a:rPr lang="en-US" sz="1200" b="0" i="0" dirty="0">
                <a:solidFill>
                  <a:srgbClr val="000000"/>
                </a:solidFill>
              </a:rPr>
              <a:t>on Best versus Typical Projects may indicate an emerging  trend towards benefits of alternative approaches to scheduling. </a:t>
            </a:r>
          </a:p>
          <a:p>
            <a:pPr eaLnBrk="0" hangingPunct="0">
              <a:buFont typeface="Wingdings" panose="05000000000000000000" pitchFamily="2" charset="2"/>
              <a:buChar char="§"/>
              <a:defRPr/>
            </a:pPr>
            <a:r>
              <a:rPr lang="en-US" sz="1200" b="0" i="0" dirty="0">
                <a:solidFill>
                  <a:srgbClr val="000000"/>
                </a:solidFill>
              </a:rPr>
              <a:t>Although </a:t>
            </a:r>
            <a:r>
              <a:rPr lang="en-US" sz="1200" i="0" dirty="0">
                <a:solidFill>
                  <a:srgbClr val="000000"/>
                </a:solidFill>
              </a:rPr>
              <a:t>Production System Modeling, Value Stream Mapping</a:t>
            </a:r>
            <a:r>
              <a:rPr lang="en-US" sz="1200" b="0" i="0" dirty="0">
                <a:solidFill>
                  <a:srgbClr val="000000"/>
                </a:solidFill>
              </a:rPr>
              <a:t> and </a:t>
            </a:r>
            <a:r>
              <a:rPr lang="en-US" sz="1200" i="0" dirty="0">
                <a:solidFill>
                  <a:srgbClr val="000000"/>
                </a:solidFill>
              </a:rPr>
              <a:t>BIM 4D &amp; site logistical planning </a:t>
            </a:r>
            <a:r>
              <a:rPr lang="en-US" sz="1200" b="0" i="0" dirty="0">
                <a:solidFill>
                  <a:srgbClr val="000000"/>
                </a:solidFill>
              </a:rPr>
              <a:t>all show much higher use on Best versus Typical Projects, they are currently experiencing relatively low (under 25%) usage overall, so future implementation growth should show increasingly positive impacts. </a:t>
            </a:r>
          </a:p>
          <a:p>
            <a:pPr eaLnBrk="0" hangingPunct="0">
              <a:buFont typeface="Wingdings" panose="05000000000000000000" pitchFamily="2" charset="2"/>
              <a:buChar char="§"/>
              <a:defRPr/>
            </a:pPr>
            <a:endParaRPr lang="en-US" sz="1200" b="0" i="0" dirty="0">
              <a:solidFill>
                <a:srgbClr val="000000"/>
              </a:solidFill>
            </a:endParaRPr>
          </a:p>
        </p:txBody>
      </p:sp>
      <p:sp>
        <p:nvSpPr>
          <p:cNvPr id="24" name="Rectangle 23"/>
          <p:cNvSpPr/>
          <p:nvPr/>
        </p:nvSpPr>
        <p:spPr>
          <a:xfrm>
            <a:off x="457200" y="6155755"/>
            <a:ext cx="6455664" cy="646331"/>
          </a:xfrm>
          <a:prstGeom prst="rect">
            <a:avLst/>
          </a:prstGeom>
        </p:spPr>
        <p:txBody>
          <a:bodyPr wrap="square">
            <a:spAutoFit/>
          </a:bodyPr>
          <a:lstStyle/>
          <a:p>
            <a:pPr fontAlgn="base">
              <a:spcAft>
                <a:spcPct val="0"/>
              </a:spcAft>
            </a:pPr>
            <a:r>
              <a:rPr lang="en-US" sz="900" dirty="0">
                <a:solidFill>
                  <a:srgbClr val="595959"/>
                </a:solidFill>
              </a:rPr>
              <a:t>B25. Thinking of the typical project, which of these project management and operating methods would the majority of key stakeholders say were effectively implemented on this specific project? Select all that apply.</a:t>
            </a:r>
          </a:p>
          <a:p>
            <a:pPr fontAlgn="base">
              <a:spcAft>
                <a:spcPct val="0"/>
              </a:spcAft>
            </a:pPr>
            <a:r>
              <a:rPr lang="en-US" sz="900" dirty="0">
                <a:solidFill>
                  <a:srgbClr val="595959"/>
                </a:solidFill>
              </a:rPr>
              <a:t>B26. Thinking of the best performing project, which of these project management and operating methods would the majority of key stakeholders say were effectively implemented on this specific project? Select all that apply.</a:t>
            </a:r>
          </a:p>
        </p:txBody>
      </p:sp>
      <p:grpSp>
        <p:nvGrpSpPr>
          <p:cNvPr id="18" name="Group 17"/>
          <p:cNvGrpSpPr/>
          <p:nvPr/>
        </p:nvGrpSpPr>
        <p:grpSpPr>
          <a:xfrm>
            <a:off x="6453845" y="4285979"/>
            <a:ext cx="1861543" cy="525601"/>
            <a:chOff x="6453845" y="4285979"/>
            <a:chExt cx="1861543" cy="525601"/>
          </a:xfrm>
        </p:grpSpPr>
        <p:sp>
          <p:nvSpPr>
            <p:cNvPr id="19" name="Rectangle 18"/>
            <p:cNvSpPr/>
            <p:nvPr/>
          </p:nvSpPr>
          <p:spPr bwMode="auto">
            <a:xfrm>
              <a:off x="6453845" y="4599363"/>
              <a:ext cx="209125" cy="195747"/>
            </a:xfrm>
            <a:prstGeom prst="rect">
              <a:avLst/>
            </a:prstGeom>
            <a:solidFill>
              <a:srgbClr val="84C6BF"/>
            </a:solidFill>
            <a:ln>
              <a:solidFill>
                <a:srgbClr val="1A6B7F"/>
              </a:solid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1" name="TextBox 20"/>
            <p:cNvSpPr txBox="1"/>
            <p:nvPr/>
          </p:nvSpPr>
          <p:spPr>
            <a:xfrm>
              <a:off x="6727881" y="4565359"/>
              <a:ext cx="1429499" cy="246221"/>
            </a:xfrm>
            <a:prstGeom prst="rect">
              <a:avLst/>
            </a:prstGeom>
            <a:noFill/>
          </p:spPr>
          <p:txBody>
            <a:bodyPr wrap="square" rtlCol="0">
              <a:spAutoFit/>
            </a:bodyPr>
            <a:lstStyle/>
            <a:p>
              <a:r>
                <a:rPr lang="en-US" sz="1000" dirty="0">
                  <a:solidFill>
                    <a:srgbClr val="000000"/>
                  </a:solidFill>
                </a:rPr>
                <a:t>Typical Projects</a:t>
              </a:r>
            </a:p>
          </p:txBody>
        </p:sp>
        <p:sp>
          <p:nvSpPr>
            <p:cNvPr id="22" name="Rectangle 21"/>
            <p:cNvSpPr/>
            <p:nvPr/>
          </p:nvSpPr>
          <p:spPr bwMode="auto">
            <a:xfrm>
              <a:off x="6453845" y="4324384"/>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5" name="TextBox 24"/>
            <p:cNvSpPr txBox="1"/>
            <p:nvPr/>
          </p:nvSpPr>
          <p:spPr>
            <a:xfrm>
              <a:off x="6718476" y="4285979"/>
              <a:ext cx="1596912" cy="246221"/>
            </a:xfrm>
            <a:prstGeom prst="rect">
              <a:avLst/>
            </a:prstGeom>
            <a:noFill/>
          </p:spPr>
          <p:txBody>
            <a:bodyPr wrap="none" rtlCol="0">
              <a:spAutoFit/>
            </a:bodyPr>
            <a:lstStyle/>
            <a:p>
              <a:r>
                <a:rPr lang="en-US" sz="1000" dirty="0">
                  <a:solidFill>
                    <a:srgbClr val="000000"/>
                  </a:solidFill>
                </a:rPr>
                <a:t>Best Performing Projects</a:t>
              </a:r>
            </a:p>
          </p:txBody>
        </p:sp>
      </p:grpSp>
      <p:sp>
        <p:nvSpPr>
          <p:cNvPr id="26" name="TextBox 25"/>
          <p:cNvSpPr txBox="1"/>
          <p:nvPr/>
        </p:nvSpPr>
        <p:spPr>
          <a:xfrm>
            <a:off x="6718477" y="4888390"/>
            <a:ext cx="1596912" cy="646331"/>
          </a:xfrm>
          <a:prstGeom prst="rect">
            <a:avLst/>
          </a:prstGeom>
          <a:noFill/>
        </p:spPr>
        <p:txBody>
          <a:bodyPr wrap="square" rtlCol="0">
            <a:spAutoFit/>
          </a:bodyPr>
          <a:lstStyle/>
          <a:p>
            <a:r>
              <a:rPr lang="en-US" sz="900" dirty="0">
                <a:solidFill>
                  <a:srgbClr val="000000"/>
                </a:solidFill>
              </a:rPr>
              <a:t>(Methods are shown in decreasing order of the frequency of their use on Best Performing projects)</a:t>
            </a:r>
          </a:p>
        </p:txBody>
      </p:sp>
      <p:sp>
        <p:nvSpPr>
          <p:cNvPr id="23" name="Rectangle 22"/>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49</a:t>
            </a:fld>
            <a:endParaRPr lang="en-US" altLang="en-US" sz="1200" b="1" dirty="0">
              <a:solidFill>
                <a:srgbClr val="6D6D6D"/>
              </a:solidFill>
            </a:endParaRPr>
          </a:p>
        </p:txBody>
      </p:sp>
      <p:graphicFrame>
        <p:nvGraphicFramePr>
          <p:cNvPr id="28" name="Chart 27"/>
          <p:cNvGraphicFramePr>
            <a:graphicFrameLocks/>
          </p:cNvGraphicFramePr>
          <p:nvPr>
            <p:extLst>
              <p:ext uri="{D42A27DB-BD31-4B8C-83A1-F6EECF244321}">
                <p14:modId xmlns:p14="http://schemas.microsoft.com/office/powerpoint/2010/main" val="3414296737"/>
              </p:ext>
            </p:extLst>
          </p:nvPr>
        </p:nvGraphicFramePr>
        <p:xfrm>
          <a:off x="693095" y="2949282"/>
          <a:ext cx="6106395" cy="28821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2375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D8FD8440-333A-4B42-865A-84EEEF1C90B1}" type="slidenum">
              <a:rPr lang="en-US" altLang="en-US" smtClean="0"/>
              <a:pPr>
                <a:defRPr/>
              </a:pPr>
              <a:t>5</a:t>
            </a:fld>
            <a:endParaRPr lang="en-US" altLang="en-US" dirty="0"/>
          </a:p>
        </p:txBody>
      </p:sp>
      <p:sp>
        <p:nvSpPr>
          <p:cNvPr id="5" name="Title 1"/>
          <p:cNvSpPr txBox="1">
            <a:spLocks/>
          </p:cNvSpPr>
          <p:nvPr/>
        </p:nvSpPr>
        <p:spPr bwMode="auto">
          <a:xfrm>
            <a:off x="2360613" y="2676525"/>
            <a:ext cx="639286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595959"/>
                </a:solidFill>
                <a:latin typeface="+mj-lt"/>
                <a:ea typeface="+mj-ea"/>
                <a:cs typeface="+mj-cs"/>
              </a:defRPr>
            </a:lvl1pPr>
            <a:lvl2pPr algn="l" rtl="0" eaLnBrk="0" fontAlgn="base" hangingPunct="0">
              <a:spcBef>
                <a:spcPct val="0"/>
              </a:spcBef>
              <a:spcAft>
                <a:spcPct val="0"/>
              </a:spcAft>
              <a:defRPr sz="2400">
                <a:solidFill>
                  <a:srgbClr val="595959"/>
                </a:solidFill>
                <a:latin typeface="Arial" charset="0"/>
                <a:ea typeface="ＭＳ Ｐゴシック" charset="0"/>
                <a:cs typeface="Arial" charset="0"/>
              </a:defRPr>
            </a:lvl2pPr>
            <a:lvl3pPr algn="l" rtl="0" eaLnBrk="0" fontAlgn="base" hangingPunct="0">
              <a:spcBef>
                <a:spcPct val="0"/>
              </a:spcBef>
              <a:spcAft>
                <a:spcPct val="0"/>
              </a:spcAft>
              <a:defRPr sz="2400">
                <a:solidFill>
                  <a:srgbClr val="595959"/>
                </a:solidFill>
                <a:latin typeface="Arial" charset="0"/>
                <a:ea typeface="ＭＳ Ｐゴシック" charset="0"/>
                <a:cs typeface="Arial" charset="0"/>
              </a:defRPr>
            </a:lvl3pPr>
            <a:lvl4pPr algn="l" rtl="0" eaLnBrk="0" fontAlgn="base" hangingPunct="0">
              <a:spcBef>
                <a:spcPct val="0"/>
              </a:spcBef>
              <a:spcAft>
                <a:spcPct val="0"/>
              </a:spcAft>
              <a:defRPr sz="2400">
                <a:solidFill>
                  <a:srgbClr val="595959"/>
                </a:solidFill>
                <a:latin typeface="Arial" charset="0"/>
                <a:ea typeface="ＭＳ Ｐゴシック" charset="0"/>
                <a:cs typeface="Arial" charset="0"/>
              </a:defRPr>
            </a:lvl4pPr>
            <a:lvl5pPr algn="l" rtl="0" eaLnBrk="0" fontAlgn="base" hangingPunct="0">
              <a:spcBef>
                <a:spcPct val="0"/>
              </a:spcBef>
              <a:spcAft>
                <a:spcPct val="0"/>
              </a:spcAft>
              <a:defRPr sz="2400">
                <a:solidFill>
                  <a:srgbClr val="595959"/>
                </a:solidFill>
                <a:latin typeface="Arial" charset="0"/>
                <a:ea typeface="ＭＳ Ｐゴシック" charset="0"/>
                <a:cs typeface="Arial" charset="0"/>
              </a:defRPr>
            </a:lvl5pPr>
            <a:lvl6pPr marL="457200" algn="l" rtl="0" fontAlgn="base">
              <a:spcBef>
                <a:spcPct val="0"/>
              </a:spcBef>
              <a:spcAft>
                <a:spcPct val="0"/>
              </a:spcAft>
              <a:defRPr sz="2400">
                <a:solidFill>
                  <a:srgbClr val="595959"/>
                </a:solidFill>
                <a:latin typeface="Arial" charset="0"/>
                <a:ea typeface="ＭＳ Ｐゴシック" charset="0"/>
                <a:cs typeface="Arial" charset="0"/>
              </a:defRPr>
            </a:lvl6pPr>
            <a:lvl7pPr marL="914400" algn="l" rtl="0" fontAlgn="base">
              <a:spcBef>
                <a:spcPct val="0"/>
              </a:spcBef>
              <a:spcAft>
                <a:spcPct val="0"/>
              </a:spcAft>
              <a:defRPr sz="2400">
                <a:solidFill>
                  <a:srgbClr val="595959"/>
                </a:solidFill>
                <a:latin typeface="Arial" charset="0"/>
                <a:ea typeface="ＭＳ Ｐゴシック" charset="0"/>
                <a:cs typeface="Arial" charset="0"/>
              </a:defRPr>
            </a:lvl7pPr>
            <a:lvl8pPr marL="1371600" algn="l" rtl="0" fontAlgn="base">
              <a:spcBef>
                <a:spcPct val="0"/>
              </a:spcBef>
              <a:spcAft>
                <a:spcPct val="0"/>
              </a:spcAft>
              <a:defRPr sz="2400">
                <a:solidFill>
                  <a:srgbClr val="595959"/>
                </a:solidFill>
                <a:latin typeface="Arial" charset="0"/>
                <a:ea typeface="ＭＳ Ｐゴシック" charset="0"/>
                <a:cs typeface="Arial" charset="0"/>
              </a:defRPr>
            </a:lvl8pPr>
            <a:lvl9pPr marL="1828800" algn="l" rtl="0" fontAlgn="base">
              <a:spcBef>
                <a:spcPct val="0"/>
              </a:spcBef>
              <a:spcAft>
                <a:spcPct val="0"/>
              </a:spcAft>
              <a:defRPr sz="2400">
                <a:solidFill>
                  <a:srgbClr val="595959"/>
                </a:solidFill>
                <a:latin typeface="Arial" charset="0"/>
                <a:ea typeface="ＭＳ Ｐゴシック" charset="0"/>
                <a:cs typeface="Arial" charset="0"/>
              </a:defRPr>
            </a:lvl9pPr>
          </a:lstStyle>
          <a:p>
            <a:pPr>
              <a:defRPr/>
            </a:pPr>
            <a:r>
              <a:rPr lang="en-US" sz="3200" b="1" kern="0" dirty="0"/>
              <a:t>Executive Summary</a:t>
            </a:r>
          </a:p>
          <a:p>
            <a:pPr>
              <a:defRPr/>
            </a:pPr>
            <a:endParaRPr lang="en-US" sz="3200" b="1" kern="0" dirty="0"/>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500" t="77879" r="8137" b="14606"/>
          <a:stretch/>
        </p:blipFill>
        <p:spPr bwMode="auto">
          <a:xfrm>
            <a:off x="533400" y="6547493"/>
            <a:ext cx="3733800" cy="23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4055407"/>
      </p:ext>
    </p:extLst>
  </p:cSld>
  <p:clrMapOvr>
    <a:masterClrMapping/>
  </p:clrMapOvr>
  <mc:AlternateContent xmlns:mc="http://schemas.openxmlformats.org/markup-compatibility/2006" xmlns:p14="http://schemas.microsoft.com/office/powerpoint/2010/main">
    <mc:Choice Requires="p14">
      <p:transition p14:dur="250">
        <p:randomBar/>
      </p:transition>
    </mc:Choice>
    <mc:Fallback xmlns="">
      <p:transition>
        <p:randomBar/>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371600"/>
            <a:ext cx="8991600" cy="5467528"/>
            <a:chOff x="0" y="1371600"/>
            <a:chExt cx="8991600" cy="5467528"/>
          </a:xfrm>
        </p:grpSpPr>
        <p:sp>
          <p:nvSpPr>
            <p:cNvPr id="13" name="Rectangle 12"/>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dirty="0">
                <a:solidFill>
                  <a:srgbClr val="595959"/>
                </a:solidFill>
              </a:endParaRPr>
            </a:p>
          </p:txBody>
        </p:sp>
        <p:pic>
          <p:nvPicPr>
            <p:cNvPr id="14"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5"/>
          <p:cNvSpPr/>
          <p:nvPr/>
        </p:nvSpPr>
        <p:spPr bwMode="auto">
          <a:xfrm>
            <a:off x="193830" y="2767549"/>
            <a:ext cx="8628996" cy="3384519"/>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17" name="TextBox 16"/>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0" name="Text Box 3"/>
          <p:cNvSpPr txBox="1">
            <a:spLocks noChangeArrowheads="1"/>
          </p:cNvSpPr>
          <p:nvPr/>
        </p:nvSpPr>
        <p:spPr bwMode="auto">
          <a:xfrm>
            <a:off x="270640" y="433410"/>
            <a:ext cx="8628996" cy="738664"/>
          </a:xfrm>
          <a:prstGeom prst="rect">
            <a:avLst/>
          </a:prstGeom>
          <a:noFill/>
          <a:ln w="12700">
            <a:noFill/>
            <a:miter lim="800000"/>
            <a:headEnd/>
            <a:tailEnd/>
          </a:ln>
          <a:effectLst/>
        </p:spPr>
        <p:txBody>
          <a:bodyPr wrap="square">
            <a:spAutoFit/>
          </a:bodyPr>
          <a:lstStyle>
            <a:defPPr>
              <a:defRPr lang="en-US"/>
            </a:defPPr>
            <a:lvl1pPr fontAlgn="base">
              <a:spcBef>
                <a:spcPts val="1000"/>
              </a:spcBef>
              <a:spcAft>
                <a:spcPct val="0"/>
              </a:spcAft>
              <a:defRPr sz="2400">
                <a:solidFill>
                  <a:srgbClr val="595959"/>
                </a:solidFill>
              </a:defRPr>
            </a:lvl1pPr>
          </a:lstStyle>
          <a:p>
            <a:r>
              <a:rPr lang="en-US" b="1" dirty="0"/>
              <a:t>Typical vs. Best Performing:                                                   </a:t>
            </a:r>
            <a:r>
              <a:rPr lang="en-US" sz="1800" dirty="0"/>
              <a:t>5 Methods Focused on Cost/Budget Control</a:t>
            </a:r>
            <a:endParaRPr lang="en-US" sz="2000" dirty="0"/>
          </a:p>
        </p:txBody>
      </p:sp>
      <p:sp>
        <p:nvSpPr>
          <p:cNvPr id="8" name="Text Box 7"/>
          <p:cNvSpPr txBox="1">
            <a:spLocks noChangeArrowheads="1"/>
          </p:cNvSpPr>
          <p:nvPr/>
        </p:nvSpPr>
        <p:spPr bwMode="auto">
          <a:xfrm>
            <a:off x="239389" y="1379622"/>
            <a:ext cx="8510588" cy="1384995"/>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buFont typeface="Wingdings" panose="05000000000000000000" pitchFamily="2" charset="2"/>
              <a:buChar char="§"/>
              <a:defRPr/>
            </a:pPr>
            <a:r>
              <a:rPr lang="en-US" sz="1200" b="0" i="0" dirty="0">
                <a:solidFill>
                  <a:srgbClr val="000000"/>
                </a:solidFill>
              </a:rPr>
              <a:t>The gap between the use of </a:t>
            </a:r>
            <a:r>
              <a:rPr lang="en-US" sz="1200" i="0" dirty="0">
                <a:solidFill>
                  <a:srgbClr val="000000"/>
                </a:solidFill>
              </a:rPr>
              <a:t>Conceptual/Continuous Estimating</a:t>
            </a:r>
            <a:r>
              <a:rPr lang="en-US" sz="1200" b="0" i="0" dirty="0">
                <a:solidFill>
                  <a:srgbClr val="000000"/>
                </a:solidFill>
              </a:rPr>
              <a:t>. </a:t>
            </a:r>
            <a:r>
              <a:rPr lang="en-US" sz="1200" i="0" dirty="0">
                <a:solidFill>
                  <a:srgbClr val="000000"/>
                </a:solidFill>
              </a:rPr>
              <a:t>Design to Budget, </a:t>
            </a:r>
            <a:r>
              <a:rPr lang="en-US" sz="1200" b="0" i="0" dirty="0">
                <a:solidFill>
                  <a:srgbClr val="000000"/>
                </a:solidFill>
              </a:rPr>
              <a:t>and </a:t>
            </a:r>
            <a:r>
              <a:rPr lang="en-US" sz="1200" i="0" dirty="0">
                <a:solidFill>
                  <a:srgbClr val="000000"/>
                </a:solidFill>
              </a:rPr>
              <a:t>Target Value Design </a:t>
            </a:r>
            <a:r>
              <a:rPr lang="en-US" sz="1200" b="0" i="0" dirty="0">
                <a:solidFill>
                  <a:srgbClr val="000000"/>
                </a:solidFill>
              </a:rPr>
              <a:t>on Typical versus Best Performing Projects suggests that these methods could have significant positive impact if frequency increases. </a:t>
            </a:r>
          </a:p>
          <a:p>
            <a:pPr eaLnBrk="0" hangingPunct="0">
              <a:buFont typeface="Wingdings" panose="05000000000000000000" pitchFamily="2" charset="2"/>
              <a:buChar char="§"/>
              <a:defRPr/>
            </a:pPr>
            <a:r>
              <a:rPr lang="en-US" sz="1200" b="0" i="0" dirty="0">
                <a:solidFill>
                  <a:srgbClr val="000000"/>
                </a:solidFill>
              </a:rPr>
              <a:t>The slightly lower use of </a:t>
            </a:r>
            <a:r>
              <a:rPr lang="en-US" sz="1200" i="0" dirty="0">
                <a:solidFill>
                  <a:srgbClr val="000000"/>
                </a:solidFill>
              </a:rPr>
              <a:t>Value Engineering</a:t>
            </a:r>
            <a:r>
              <a:rPr lang="en-US" sz="1200" b="0" i="0" dirty="0">
                <a:solidFill>
                  <a:srgbClr val="000000"/>
                </a:solidFill>
              </a:rPr>
              <a:t> on Best versus Typical Projects may indicate an emerging trend, whereby its traditional use to adjust scope after the design is complete in order to comply with budget is becoming less necessary due to improved design and cost management processes upstream.    </a:t>
            </a:r>
          </a:p>
          <a:p>
            <a:pPr eaLnBrk="0" hangingPunct="0">
              <a:buFont typeface="Wingdings" panose="05000000000000000000" pitchFamily="2" charset="2"/>
              <a:buChar char="§"/>
              <a:defRPr/>
            </a:pPr>
            <a:endParaRPr lang="en-US" sz="1200" b="0" i="0" dirty="0">
              <a:solidFill>
                <a:srgbClr val="000000"/>
              </a:solidFill>
            </a:endParaRPr>
          </a:p>
        </p:txBody>
      </p:sp>
      <p:sp>
        <p:nvSpPr>
          <p:cNvPr id="24" name="Rectangle 23"/>
          <p:cNvSpPr/>
          <p:nvPr/>
        </p:nvSpPr>
        <p:spPr>
          <a:xfrm>
            <a:off x="457200" y="6155755"/>
            <a:ext cx="6455664" cy="646331"/>
          </a:xfrm>
          <a:prstGeom prst="rect">
            <a:avLst/>
          </a:prstGeom>
        </p:spPr>
        <p:txBody>
          <a:bodyPr wrap="square">
            <a:spAutoFit/>
          </a:bodyPr>
          <a:lstStyle/>
          <a:p>
            <a:pPr fontAlgn="base">
              <a:spcAft>
                <a:spcPct val="0"/>
              </a:spcAft>
            </a:pPr>
            <a:r>
              <a:rPr lang="en-US" sz="900" dirty="0">
                <a:solidFill>
                  <a:srgbClr val="595959"/>
                </a:solidFill>
              </a:rPr>
              <a:t>B25. Thinking of the typical project, which of these project management and operating methods would the majority of key stakeholders say were effectively implemented on this specific project? Select all that apply.</a:t>
            </a:r>
          </a:p>
          <a:p>
            <a:pPr fontAlgn="base">
              <a:spcAft>
                <a:spcPct val="0"/>
              </a:spcAft>
            </a:pPr>
            <a:r>
              <a:rPr lang="en-US" sz="900" dirty="0">
                <a:solidFill>
                  <a:srgbClr val="595959"/>
                </a:solidFill>
              </a:rPr>
              <a:t>B26. Thinking of the best performing project, which of these project management and operating methods would the majority of key stakeholders say were effectively implemented on this specific project? Select all that apply.</a:t>
            </a:r>
          </a:p>
        </p:txBody>
      </p:sp>
      <p:grpSp>
        <p:nvGrpSpPr>
          <p:cNvPr id="18" name="Group 17"/>
          <p:cNvGrpSpPr/>
          <p:nvPr/>
        </p:nvGrpSpPr>
        <p:grpSpPr>
          <a:xfrm>
            <a:off x="6453845" y="4285979"/>
            <a:ext cx="1861543" cy="525601"/>
            <a:chOff x="6453845" y="4285979"/>
            <a:chExt cx="1861543" cy="525601"/>
          </a:xfrm>
        </p:grpSpPr>
        <p:sp>
          <p:nvSpPr>
            <p:cNvPr id="19" name="Rectangle 18"/>
            <p:cNvSpPr/>
            <p:nvPr/>
          </p:nvSpPr>
          <p:spPr bwMode="auto">
            <a:xfrm>
              <a:off x="6453845" y="4599363"/>
              <a:ext cx="209125" cy="195747"/>
            </a:xfrm>
            <a:prstGeom prst="rect">
              <a:avLst/>
            </a:prstGeom>
            <a:solidFill>
              <a:srgbClr val="84C6BF"/>
            </a:solidFill>
            <a:ln>
              <a:solidFill>
                <a:srgbClr val="1A6B7F"/>
              </a:solid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1" name="TextBox 20"/>
            <p:cNvSpPr txBox="1"/>
            <p:nvPr/>
          </p:nvSpPr>
          <p:spPr>
            <a:xfrm>
              <a:off x="6727881" y="4565359"/>
              <a:ext cx="1429499" cy="246221"/>
            </a:xfrm>
            <a:prstGeom prst="rect">
              <a:avLst/>
            </a:prstGeom>
            <a:noFill/>
          </p:spPr>
          <p:txBody>
            <a:bodyPr wrap="square" rtlCol="0">
              <a:spAutoFit/>
            </a:bodyPr>
            <a:lstStyle/>
            <a:p>
              <a:r>
                <a:rPr lang="en-US" sz="1000" dirty="0">
                  <a:solidFill>
                    <a:srgbClr val="000000"/>
                  </a:solidFill>
                </a:rPr>
                <a:t>Typical Projects</a:t>
              </a:r>
            </a:p>
          </p:txBody>
        </p:sp>
        <p:sp>
          <p:nvSpPr>
            <p:cNvPr id="22" name="Rectangle 21"/>
            <p:cNvSpPr/>
            <p:nvPr/>
          </p:nvSpPr>
          <p:spPr bwMode="auto">
            <a:xfrm>
              <a:off x="6453845" y="4324384"/>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5" name="TextBox 24"/>
            <p:cNvSpPr txBox="1"/>
            <p:nvPr/>
          </p:nvSpPr>
          <p:spPr>
            <a:xfrm>
              <a:off x="6718476" y="4285979"/>
              <a:ext cx="1596912" cy="246221"/>
            </a:xfrm>
            <a:prstGeom prst="rect">
              <a:avLst/>
            </a:prstGeom>
            <a:noFill/>
          </p:spPr>
          <p:txBody>
            <a:bodyPr wrap="none" rtlCol="0">
              <a:spAutoFit/>
            </a:bodyPr>
            <a:lstStyle/>
            <a:p>
              <a:r>
                <a:rPr lang="en-US" sz="1000" dirty="0">
                  <a:solidFill>
                    <a:srgbClr val="000000"/>
                  </a:solidFill>
                </a:rPr>
                <a:t>Best Performing Projects</a:t>
              </a:r>
            </a:p>
          </p:txBody>
        </p:sp>
      </p:grpSp>
      <p:sp>
        <p:nvSpPr>
          <p:cNvPr id="26" name="TextBox 25"/>
          <p:cNvSpPr txBox="1"/>
          <p:nvPr/>
        </p:nvSpPr>
        <p:spPr>
          <a:xfrm>
            <a:off x="6718477" y="4888390"/>
            <a:ext cx="1596912" cy="646331"/>
          </a:xfrm>
          <a:prstGeom prst="rect">
            <a:avLst/>
          </a:prstGeom>
          <a:noFill/>
        </p:spPr>
        <p:txBody>
          <a:bodyPr wrap="square" rtlCol="0">
            <a:spAutoFit/>
          </a:bodyPr>
          <a:lstStyle/>
          <a:p>
            <a:r>
              <a:rPr lang="en-US" sz="900" dirty="0">
                <a:solidFill>
                  <a:srgbClr val="000000"/>
                </a:solidFill>
              </a:rPr>
              <a:t>(Methods are shown in decreasing order of the frequency of their use on Best Performing projects)</a:t>
            </a:r>
          </a:p>
        </p:txBody>
      </p:sp>
      <p:sp>
        <p:nvSpPr>
          <p:cNvPr id="23" name="Rectangle 22"/>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50</a:t>
            </a:fld>
            <a:endParaRPr lang="en-US" altLang="en-US" sz="1200" b="1" dirty="0">
              <a:solidFill>
                <a:srgbClr val="6D6D6D"/>
              </a:solidFill>
            </a:endParaRPr>
          </a:p>
        </p:txBody>
      </p:sp>
      <p:graphicFrame>
        <p:nvGraphicFramePr>
          <p:cNvPr id="27" name="Chart 26"/>
          <p:cNvGraphicFramePr>
            <a:graphicFrameLocks/>
          </p:cNvGraphicFramePr>
          <p:nvPr>
            <p:extLst>
              <p:ext uri="{D42A27DB-BD31-4B8C-83A1-F6EECF244321}">
                <p14:modId xmlns:p14="http://schemas.microsoft.com/office/powerpoint/2010/main" val="711530144"/>
              </p:ext>
            </p:extLst>
          </p:nvPr>
        </p:nvGraphicFramePr>
        <p:xfrm>
          <a:off x="457200" y="2779477"/>
          <a:ext cx="5893065" cy="3264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6288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1371600"/>
            <a:ext cx="8991600" cy="5467528"/>
            <a:chOff x="0" y="1371600"/>
            <a:chExt cx="8991600" cy="5467528"/>
          </a:xfrm>
        </p:grpSpPr>
        <p:sp>
          <p:nvSpPr>
            <p:cNvPr id="14" name="Rectangle 13"/>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dirty="0">
                <a:solidFill>
                  <a:srgbClr val="595959"/>
                </a:solidFill>
              </a:endParaRPr>
            </a:p>
          </p:txBody>
        </p:sp>
        <p:pic>
          <p:nvPicPr>
            <p:cNvPr id="15"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p:cNvSpPr/>
          <p:nvPr/>
        </p:nvSpPr>
        <p:spPr bwMode="auto">
          <a:xfrm>
            <a:off x="193830" y="2767549"/>
            <a:ext cx="8628996" cy="3384519"/>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16" name="TextBox 15"/>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0" name="Text Box 3"/>
          <p:cNvSpPr txBox="1">
            <a:spLocks noChangeArrowheads="1"/>
          </p:cNvSpPr>
          <p:nvPr/>
        </p:nvSpPr>
        <p:spPr bwMode="auto">
          <a:xfrm>
            <a:off x="270640" y="433410"/>
            <a:ext cx="8628996" cy="738664"/>
          </a:xfrm>
          <a:prstGeom prst="rect">
            <a:avLst/>
          </a:prstGeom>
          <a:noFill/>
          <a:ln w="12700">
            <a:noFill/>
            <a:miter lim="800000"/>
            <a:headEnd/>
            <a:tailEnd/>
          </a:ln>
          <a:effectLst/>
        </p:spPr>
        <p:txBody>
          <a:bodyPr wrap="square">
            <a:spAutoFit/>
          </a:bodyPr>
          <a:lstStyle>
            <a:defPPr>
              <a:defRPr lang="en-US"/>
            </a:defPPr>
            <a:lvl1pPr fontAlgn="base">
              <a:spcBef>
                <a:spcPts val="1000"/>
              </a:spcBef>
              <a:spcAft>
                <a:spcPct val="0"/>
              </a:spcAft>
              <a:defRPr sz="2400">
                <a:solidFill>
                  <a:srgbClr val="595959"/>
                </a:solidFill>
              </a:defRPr>
            </a:lvl1pPr>
          </a:lstStyle>
          <a:p>
            <a:r>
              <a:rPr lang="en-US" b="1" dirty="0"/>
              <a:t>Typical vs. Best Performing:                                                   </a:t>
            </a:r>
            <a:r>
              <a:rPr lang="en-US" sz="1800" dirty="0"/>
              <a:t>Top 5 Team-Oriented Processes/Methods on Best Performing Projects</a:t>
            </a:r>
            <a:endParaRPr lang="en-US" sz="2000" dirty="0"/>
          </a:p>
        </p:txBody>
      </p:sp>
      <p:sp>
        <p:nvSpPr>
          <p:cNvPr id="8" name="Text Box 7"/>
          <p:cNvSpPr txBox="1">
            <a:spLocks noChangeArrowheads="1"/>
          </p:cNvSpPr>
          <p:nvPr/>
        </p:nvSpPr>
        <p:spPr bwMode="auto">
          <a:xfrm>
            <a:off x="239389" y="1379622"/>
            <a:ext cx="8510588" cy="646331"/>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buFont typeface="Wingdings" panose="05000000000000000000" pitchFamily="2" charset="2"/>
              <a:buChar char="§"/>
              <a:defRPr/>
            </a:pPr>
            <a:r>
              <a:rPr lang="en-US" sz="1200" b="0" i="0" dirty="0">
                <a:solidFill>
                  <a:srgbClr val="000000"/>
                </a:solidFill>
              </a:rPr>
              <a:t>The large gap (ranging from 13 to 38 percentage points) between the relatively high use of each of these on Best Projects versus Typical Projects suggests that they can offer significant benefits if deployed more frequently.      </a:t>
            </a:r>
          </a:p>
          <a:p>
            <a:pPr eaLnBrk="0" hangingPunct="0">
              <a:buFont typeface="Wingdings" panose="05000000000000000000" pitchFamily="2" charset="2"/>
              <a:buChar char="§"/>
              <a:defRPr/>
            </a:pPr>
            <a:endParaRPr lang="en-US" sz="1200" b="0" i="0" dirty="0">
              <a:solidFill>
                <a:srgbClr val="000000"/>
              </a:solidFill>
            </a:endParaRPr>
          </a:p>
        </p:txBody>
      </p:sp>
      <p:sp>
        <p:nvSpPr>
          <p:cNvPr id="24" name="Rectangle 23"/>
          <p:cNvSpPr/>
          <p:nvPr/>
        </p:nvSpPr>
        <p:spPr>
          <a:xfrm>
            <a:off x="457200" y="6155755"/>
            <a:ext cx="6455664" cy="646331"/>
          </a:xfrm>
          <a:prstGeom prst="rect">
            <a:avLst/>
          </a:prstGeom>
        </p:spPr>
        <p:txBody>
          <a:bodyPr wrap="square">
            <a:spAutoFit/>
          </a:bodyPr>
          <a:lstStyle/>
          <a:p>
            <a:pPr fontAlgn="base">
              <a:spcAft>
                <a:spcPct val="0"/>
              </a:spcAft>
            </a:pPr>
            <a:r>
              <a:rPr lang="en-US" sz="900" dirty="0">
                <a:solidFill>
                  <a:srgbClr val="595959"/>
                </a:solidFill>
              </a:rPr>
              <a:t>B25. Thinking of the typical project, which of these project management and operating methods would the majority of key stakeholders say were effectively implemented on this specific project? Select all that apply.</a:t>
            </a:r>
          </a:p>
          <a:p>
            <a:pPr fontAlgn="base">
              <a:spcAft>
                <a:spcPct val="0"/>
              </a:spcAft>
            </a:pPr>
            <a:r>
              <a:rPr lang="en-US" sz="900" dirty="0">
                <a:solidFill>
                  <a:srgbClr val="595959"/>
                </a:solidFill>
              </a:rPr>
              <a:t>B26. Thinking of the best performing project, which of these project management and operating methods would the majority of key stakeholders say were effectively implemented on this specific project? Select all that apply.</a:t>
            </a:r>
          </a:p>
        </p:txBody>
      </p:sp>
      <p:grpSp>
        <p:nvGrpSpPr>
          <p:cNvPr id="18" name="Group 17"/>
          <p:cNvGrpSpPr/>
          <p:nvPr/>
        </p:nvGrpSpPr>
        <p:grpSpPr>
          <a:xfrm>
            <a:off x="6453845" y="4285979"/>
            <a:ext cx="1861543" cy="525601"/>
            <a:chOff x="6453845" y="4285979"/>
            <a:chExt cx="1861543" cy="525601"/>
          </a:xfrm>
        </p:grpSpPr>
        <p:sp>
          <p:nvSpPr>
            <p:cNvPr id="19" name="Rectangle 18"/>
            <p:cNvSpPr/>
            <p:nvPr/>
          </p:nvSpPr>
          <p:spPr bwMode="auto">
            <a:xfrm>
              <a:off x="6453845" y="4599363"/>
              <a:ext cx="209125" cy="195747"/>
            </a:xfrm>
            <a:prstGeom prst="rect">
              <a:avLst/>
            </a:prstGeom>
            <a:solidFill>
              <a:srgbClr val="84C6BF"/>
            </a:solidFill>
            <a:ln>
              <a:solidFill>
                <a:srgbClr val="1A6B7F"/>
              </a:solid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1" name="TextBox 20"/>
            <p:cNvSpPr txBox="1"/>
            <p:nvPr/>
          </p:nvSpPr>
          <p:spPr>
            <a:xfrm>
              <a:off x="6727881" y="4565359"/>
              <a:ext cx="1429499" cy="246221"/>
            </a:xfrm>
            <a:prstGeom prst="rect">
              <a:avLst/>
            </a:prstGeom>
            <a:noFill/>
          </p:spPr>
          <p:txBody>
            <a:bodyPr wrap="square" rtlCol="0">
              <a:spAutoFit/>
            </a:bodyPr>
            <a:lstStyle/>
            <a:p>
              <a:r>
                <a:rPr lang="en-US" sz="1000" dirty="0">
                  <a:solidFill>
                    <a:srgbClr val="000000"/>
                  </a:solidFill>
                </a:rPr>
                <a:t>Typical Projects</a:t>
              </a:r>
            </a:p>
          </p:txBody>
        </p:sp>
        <p:sp>
          <p:nvSpPr>
            <p:cNvPr id="22" name="Rectangle 21"/>
            <p:cNvSpPr/>
            <p:nvPr/>
          </p:nvSpPr>
          <p:spPr bwMode="auto">
            <a:xfrm>
              <a:off x="6453845" y="4324384"/>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5" name="TextBox 24"/>
            <p:cNvSpPr txBox="1"/>
            <p:nvPr/>
          </p:nvSpPr>
          <p:spPr>
            <a:xfrm>
              <a:off x="6718476" y="4285979"/>
              <a:ext cx="1596912" cy="246221"/>
            </a:xfrm>
            <a:prstGeom prst="rect">
              <a:avLst/>
            </a:prstGeom>
            <a:noFill/>
          </p:spPr>
          <p:txBody>
            <a:bodyPr wrap="none" rtlCol="0">
              <a:spAutoFit/>
            </a:bodyPr>
            <a:lstStyle/>
            <a:p>
              <a:r>
                <a:rPr lang="en-US" sz="1000" dirty="0">
                  <a:solidFill>
                    <a:srgbClr val="000000"/>
                  </a:solidFill>
                </a:rPr>
                <a:t>Best Performing Projects</a:t>
              </a:r>
            </a:p>
          </p:txBody>
        </p:sp>
      </p:grpSp>
      <p:sp>
        <p:nvSpPr>
          <p:cNvPr id="26" name="TextBox 25"/>
          <p:cNvSpPr txBox="1"/>
          <p:nvPr/>
        </p:nvSpPr>
        <p:spPr>
          <a:xfrm>
            <a:off x="6718477" y="4888390"/>
            <a:ext cx="1596912" cy="646331"/>
          </a:xfrm>
          <a:prstGeom prst="rect">
            <a:avLst/>
          </a:prstGeom>
          <a:noFill/>
        </p:spPr>
        <p:txBody>
          <a:bodyPr wrap="square" rtlCol="0">
            <a:spAutoFit/>
          </a:bodyPr>
          <a:lstStyle/>
          <a:p>
            <a:r>
              <a:rPr lang="en-US" sz="900" dirty="0">
                <a:solidFill>
                  <a:srgbClr val="000000"/>
                </a:solidFill>
              </a:rPr>
              <a:t>(Methods are shown in decreasing order of the frequency of their use on Best Performing projects)</a:t>
            </a:r>
          </a:p>
        </p:txBody>
      </p:sp>
      <p:sp>
        <p:nvSpPr>
          <p:cNvPr id="23" name="Rectangle 22"/>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51</a:t>
            </a:fld>
            <a:endParaRPr lang="en-US" altLang="en-US" sz="1200" b="1" dirty="0">
              <a:solidFill>
                <a:srgbClr val="6D6D6D"/>
              </a:solidFill>
            </a:endParaRPr>
          </a:p>
        </p:txBody>
      </p:sp>
      <p:graphicFrame>
        <p:nvGraphicFramePr>
          <p:cNvPr id="27" name="Chart 26"/>
          <p:cNvGraphicFramePr>
            <a:graphicFrameLocks/>
          </p:cNvGraphicFramePr>
          <p:nvPr>
            <p:extLst>
              <p:ext uri="{D42A27DB-BD31-4B8C-83A1-F6EECF244321}">
                <p14:modId xmlns:p14="http://schemas.microsoft.com/office/powerpoint/2010/main" val="2591936596"/>
              </p:ext>
            </p:extLst>
          </p:nvPr>
        </p:nvGraphicFramePr>
        <p:xfrm>
          <a:off x="564660" y="2730508"/>
          <a:ext cx="6006576" cy="3421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8326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1371600"/>
            <a:ext cx="8991600" cy="5467528"/>
            <a:chOff x="0" y="1371600"/>
            <a:chExt cx="8991600" cy="5467528"/>
          </a:xfrm>
        </p:grpSpPr>
        <p:sp>
          <p:nvSpPr>
            <p:cNvPr id="14" name="Rectangle 13"/>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dirty="0">
                <a:solidFill>
                  <a:srgbClr val="595959"/>
                </a:solidFill>
              </a:endParaRPr>
            </a:p>
          </p:txBody>
        </p:sp>
        <p:pic>
          <p:nvPicPr>
            <p:cNvPr id="15"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5"/>
          <p:cNvSpPr/>
          <p:nvPr/>
        </p:nvSpPr>
        <p:spPr bwMode="auto">
          <a:xfrm>
            <a:off x="193830" y="2767549"/>
            <a:ext cx="8628996" cy="3384519"/>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17" name="TextBox 16"/>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0" name="Text Box 3"/>
          <p:cNvSpPr txBox="1">
            <a:spLocks noChangeArrowheads="1"/>
          </p:cNvSpPr>
          <p:nvPr/>
        </p:nvSpPr>
        <p:spPr bwMode="auto">
          <a:xfrm>
            <a:off x="270640" y="433410"/>
            <a:ext cx="8628996" cy="738664"/>
          </a:xfrm>
          <a:prstGeom prst="rect">
            <a:avLst/>
          </a:prstGeom>
          <a:noFill/>
          <a:ln w="12700">
            <a:noFill/>
            <a:miter lim="800000"/>
            <a:headEnd/>
            <a:tailEnd/>
          </a:ln>
          <a:effectLst/>
        </p:spPr>
        <p:txBody>
          <a:bodyPr wrap="square">
            <a:spAutoFit/>
          </a:bodyPr>
          <a:lstStyle>
            <a:defPPr>
              <a:defRPr lang="en-US"/>
            </a:defPPr>
            <a:lvl1pPr fontAlgn="base">
              <a:spcBef>
                <a:spcPts val="1000"/>
              </a:spcBef>
              <a:spcAft>
                <a:spcPct val="0"/>
              </a:spcAft>
              <a:defRPr sz="2400">
                <a:solidFill>
                  <a:srgbClr val="595959"/>
                </a:solidFill>
              </a:defRPr>
            </a:lvl1pPr>
          </a:lstStyle>
          <a:p>
            <a:r>
              <a:rPr lang="en-US" b="1" dirty="0"/>
              <a:t>Typical vs. Best Performing:                                                   </a:t>
            </a:r>
            <a:r>
              <a:rPr lang="en-US" sz="1800" dirty="0"/>
              <a:t>Other Team-Oriented Processes/Methods</a:t>
            </a:r>
            <a:endParaRPr lang="en-US" sz="2000" dirty="0"/>
          </a:p>
        </p:txBody>
      </p:sp>
      <p:sp>
        <p:nvSpPr>
          <p:cNvPr id="8" name="Text Box 7"/>
          <p:cNvSpPr txBox="1">
            <a:spLocks noChangeArrowheads="1"/>
          </p:cNvSpPr>
          <p:nvPr/>
        </p:nvSpPr>
        <p:spPr bwMode="auto">
          <a:xfrm>
            <a:off x="239389" y="1379622"/>
            <a:ext cx="8510588" cy="1384995"/>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buFont typeface="Wingdings" panose="05000000000000000000" pitchFamily="2" charset="2"/>
              <a:buChar char="§"/>
              <a:defRPr/>
            </a:pPr>
            <a:r>
              <a:rPr lang="en-US" sz="1200" i="0" dirty="0">
                <a:solidFill>
                  <a:srgbClr val="000000"/>
                </a:solidFill>
              </a:rPr>
              <a:t>OAC</a:t>
            </a:r>
            <a:r>
              <a:rPr lang="en-US" sz="1200" b="0" i="0" dirty="0">
                <a:solidFill>
                  <a:srgbClr val="000000"/>
                </a:solidFill>
              </a:rPr>
              <a:t> (Owner Architect Contractor) </a:t>
            </a:r>
            <a:r>
              <a:rPr lang="en-US" sz="1200" i="0" dirty="0">
                <a:solidFill>
                  <a:srgbClr val="000000"/>
                </a:solidFill>
              </a:rPr>
              <a:t>Report-out Meetings </a:t>
            </a:r>
            <a:r>
              <a:rPr lang="en-US" sz="1200" b="0" i="0" dirty="0">
                <a:solidFill>
                  <a:srgbClr val="000000"/>
                </a:solidFill>
              </a:rPr>
              <a:t>is deployed nearly equally on both Typical and Best Projects, so it cannot be considered a differentiating factor for performance. </a:t>
            </a:r>
          </a:p>
          <a:p>
            <a:pPr eaLnBrk="0" hangingPunct="0">
              <a:buFont typeface="Wingdings" panose="05000000000000000000" pitchFamily="2" charset="2"/>
              <a:buChar char="§"/>
              <a:defRPr/>
            </a:pPr>
            <a:r>
              <a:rPr lang="en-US" sz="1200" i="0" dirty="0">
                <a:solidFill>
                  <a:srgbClr val="000000"/>
                </a:solidFill>
              </a:rPr>
              <a:t>Electronic Information Exchange </a:t>
            </a:r>
            <a:r>
              <a:rPr lang="en-US" sz="1200" b="0" i="0" dirty="0">
                <a:solidFill>
                  <a:srgbClr val="000000"/>
                </a:solidFill>
              </a:rPr>
              <a:t>is one of the few methods surveyed that are reported more frequently on Typical than Best Performing Projects. </a:t>
            </a:r>
          </a:p>
          <a:p>
            <a:pPr eaLnBrk="0" hangingPunct="0">
              <a:buFont typeface="Wingdings" panose="05000000000000000000" pitchFamily="2" charset="2"/>
              <a:buChar char="§"/>
              <a:defRPr/>
            </a:pPr>
            <a:r>
              <a:rPr lang="en-US" sz="1200" b="0" i="0" dirty="0">
                <a:solidFill>
                  <a:srgbClr val="000000"/>
                </a:solidFill>
              </a:rPr>
              <a:t>Although reported on less than 30% of Best Projects, the other team-oriented methods show a large gap between their usage on Typical versus Best Projects, suggesting that their increased use would generate performance benefits.         </a:t>
            </a:r>
          </a:p>
          <a:p>
            <a:pPr eaLnBrk="0" hangingPunct="0">
              <a:buFont typeface="Wingdings" panose="05000000000000000000" pitchFamily="2" charset="2"/>
              <a:buChar char="§"/>
              <a:defRPr/>
            </a:pPr>
            <a:endParaRPr lang="en-US" sz="1200" b="0" i="0" dirty="0">
              <a:solidFill>
                <a:srgbClr val="000000"/>
              </a:solidFill>
            </a:endParaRPr>
          </a:p>
        </p:txBody>
      </p:sp>
      <p:sp>
        <p:nvSpPr>
          <p:cNvPr id="24" name="Rectangle 23"/>
          <p:cNvSpPr/>
          <p:nvPr/>
        </p:nvSpPr>
        <p:spPr>
          <a:xfrm>
            <a:off x="457200" y="6155755"/>
            <a:ext cx="6455664" cy="646331"/>
          </a:xfrm>
          <a:prstGeom prst="rect">
            <a:avLst/>
          </a:prstGeom>
        </p:spPr>
        <p:txBody>
          <a:bodyPr wrap="square">
            <a:spAutoFit/>
          </a:bodyPr>
          <a:lstStyle/>
          <a:p>
            <a:pPr fontAlgn="base">
              <a:spcAft>
                <a:spcPct val="0"/>
              </a:spcAft>
            </a:pPr>
            <a:r>
              <a:rPr lang="en-US" sz="900" dirty="0">
                <a:solidFill>
                  <a:srgbClr val="595959"/>
                </a:solidFill>
              </a:rPr>
              <a:t>B25. Thinking of the typical project, which of these project management and operating methods would the majority of key stakeholders say were effectively implemented on this specific project? Select all that apply.</a:t>
            </a:r>
          </a:p>
          <a:p>
            <a:pPr fontAlgn="base">
              <a:spcAft>
                <a:spcPct val="0"/>
              </a:spcAft>
            </a:pPr>
            <a:r>
              <a:rPr lang="en-US" sz="900" dirty="0">
                <a:solidFill>
                  <a:srgbClr val="595959"/>
                </a:solidFill>
              </a:rPr>
              <a:t>B26. Thinking of the best performing project, which of these project management and operating methods would the majority of key stakeholders say were effectively implemented on this specific project? Select all that apply.</a:t>
            </a:r>
          </a:p>
        </p:txBody>
      </p:sp>
      <p:grpSp>
        <p:nvGrpSpPr>
          <p:cNvPr id="18" name="Group 17"/>
          <p:cNvGrpSpPr/>
          <p:nvPr/>
        </p:nvGrpSpPr>
        <p:grpSpPr>
          <a:xfrm>
            <a:off x="6453845" y="4285979"/>
            <a:ext cx="1861543" cy="525601"/>
            <a:chOff x="6453845" y="4285979"/>
            <a:chExt cx="1861543" cy="525601"/>
          </a:xfrm>
        </p:grpSpPr>
        <p:sp>
          <p:nvSpPr>
            <p:cNvPr id="19" name="Rectangle 18"/>
            <p:cNvSpPr/>
            <p:nvPr/>
          </p:nvSpPr>
          <p:spPr bwMode="auto">
            <a:xfrm>
              <a:off x="6453845" y="4599363"/>
              <a:ext cx="209125" cy="195747"/>
            </a:xfrm>
            <a:prstGeom prst="rect">
              <a:avLst/>
            </a:prstGeom>
            <a:solidFill>
              <a:srgbClr val="84C6BF"/>
            </a:solidFill>
            <a:ln>
              <a:solidFill>
                <a:srgbClr val="1A6B7F"/>
              </a:solid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1" name="TextBox 20"/>
            <p:cNvSpPr txBox="1"/>
            <p:nvPr/>
          </p:nvSpPr>
          <p:spPr>
            <a:xfrm>
              <a:off x="6727881" y="4565359"/>
              <a:ext cx="1429499" cy="246221"/>
            </a:xfrm>
            <a:prstGeom prst="rect">
              <a:avLst/>
            </a:prstGeom>
            <a:noFill/>
          </p:spPr>
          <p:txBody>
            <a:bodyPr wrap="square" rtlCol="0">
              <a:spAutoFit/>
            </a:bodyPr>
            <a:lstStyle/>
            <a:p>
              <a:r>
                <a:rPr lang="en-US" sz="1000" dirty="0">
                  <a:solidFill>
                    <a:srgbClr val="000000"/>
                  </a:solidFill>
                </a:rPr>
                <a:t>Typical Projects</a:t>
              </a:r>
            </a:p>
          </p:txBody>
        </p:sp>
        <p:sp>
          <p:nvSpPr>
            <p:cNvPr id="22" name="Rectangle 21"/>
            <p:cNvSpPr/>
            <p:nvPr/>
          </p:nvSpPr>
          <p:spPr bwMode="auto">
            <a:xfrm>
              <a:off x="6453845" y="4324384"/>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5" name="TextBox 24"/>
            <p:cNvSpPr txBox="1"/>
            <p:nvPr/>
          </p:nvSpPr>
          <p:spPr>
            <a:xfrm>
              <a:off x="6718476" y="4285979"/>
              <a:ext cx="1596912" cy="246221"/>
            </a:xfrm>
            <a:prstGeom prst="rect">
              <a:avLst/>
            </a:prstGeom>
            <a:noFill/>
          </p:spPr>
          <p:txBody>
            <a:bodyPr wrap="none" rtlCol="0">
              <a:spAutoFit/>
            </a:bodyPr>
            <a:lstStyle/>
            <a:p>
              <a:r>
                <a:rPr lang="en-US" sz="1000" dirty="0">
                  <a:solidFill>
                    <a:srgbClr val="000000"/>
                  </a:solidFill>
                </a:rPr>
                <a:t>Best Performing Projects</a:t>
              </a:r>
            </a:p>
          </p:txBody>
        </p:sp>
      </p:grpSp>
      <p:sp>
        <p:nvSpPr>
          <p:cNvPr id="26" name="TextBox 25"/>
          <p:cNvSpPr txBox="1"/>
          <p:nvPr/>
        </p:nvSpPr>
        <p:spPr>
          <a:xfrm>
            <a:off x="6718477" y="4888390"/>
            <a:ext cx="1596912" cy="646331"/>
          </a:xfrm>
          <a:prstGeom prst="rect">
            <a:avLst/>
          </a:prstGeom>
          <a:noFill/>
        </p:spPr>
        <p:txBody>
          <a:bodyPr wrap="square" rtlCol="0">
            <a:spAutoFit/>
          </a:bodyPr>
          <a:lstStyle/>
          <a:p>
            <a:r>
              <a:rPr lang="en-US" sz="900" dirty="0">
                <a:solidFill>
                  <a:srgbClr val="000000"/>
                </a:solidFill>
              </a:rPr>
              <a:t>(Methods are shown in decreasing order of the frequency of their use on Best Performing projects)</a:t>
            </a:r>
          </a:p>
        </p:txBody>
      </p:sp>
      <p:sp>
        <p:nvSpPr>
          <p:cNvPr id="23" name="Rectangle 22"/>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52</a:t>
            </a:fld>
            <a:endParaRPr lang="en-US" altLang="en-US" sz="1200" b="1" dirty="0">
              <a:solidFill>
                <a:srgbClr val="6D6D6D"/>
              </a:solidFill>
            </a:endParaRPr>
          </a:p>
        </p:txBody>
      </p:sp>
      <p:graphicFrame>
        <p:nvGraphicFramePr>
          <p:cNvPr id="28" name="Chart 27"/>
          <p:cNvGraphicFramePr>
            <a:graphicFrameLocks/>
          </p:cNvGraphicFramePr>
          <p:nvPr>
            <p:extLst>
              <p:ext uri="{D42A27DB-BD31-4B8C-83A1-F6EECF244321}">
                <p14:modId xmlns:p14="http://schemas.microsoft.com/office/powerpoint/2010/main" val="3345995124"/>
              </p:ext>
            </p:extLst>
          </p:nvPr>
        </p:nvGraphicFramePr>
        <p:xfrm>
          <a:off x="353679" y="2666787"/>
          <a:ext cx="7029211" cy="3450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3685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1371600"/>
            <a:ext cx="8991600" cy="5467528"/>
            <a:chOff x="0" y="1371600"/>
            <a:chExt cx="8991600" cy="5467528"/>
          </a:xfrm>
        </p:grpSpPr>
        <p:sp>
          <p:nvSpPr>
            <p:cNvPr id="14" name="Rectangle 13"/>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dirty="0">
                <a:solidFill>
                  <a:srgbClr val="595959"/>
                </a:solidFill>
              </a:endParaRPr>
            </a:p>
          </p:txBody>
        </p:sp>
        <p:pic>
          <p:nvPicPr>
            <p:cNvPr id="15"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5"/>
          <p:cNvSpPr/>
          <p:nvPr/>
        </p:nvSpPr>
        <p:spPr bwMode="auto">
          <a:xfrm>
            <a:off x="193830" y="2767549"/>
            <a:ext cx="8628996" cy="3384519"/>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17" name="TextBox 16"/>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0" name="Text Box 3"/>
          <p:cNvSpPr txBox="1">
            <a:spLocks noChangeArrowheads="1"/>
          </p:cNvSpPr>
          <p:nvPr/>
        </p:nvSpPr>
        <p:spPr bwMode="auto">
          <a:xfrm>
            <a:off x="270640" y="433410"/>
            <a:ext cx="8628996" cy="738664"/>
          </a:xfrm>
          <a:prstGeom prst="rect">
            <a:avLst/>
          </a:prstGeom>
          <a:noFill/>
          <a:ln w="12700">
            <a:noFill/>
            <a:miter lim="800000"/>
            <a:headEnd/>
            <a:tailEnd/>
          </a:ln>
          <a:effectLst/>
        </p:spPr>
        <p:txBody>
          <a:bodyPr wrap="square">
            <a:spAutoFit/>
          </a:bodyPr>
          <a:lstStyle>
            <a:defPPr>
              <a:defRPr lang="en-US"/>
            </a:defPPr>
            <a:lvl1pPr fontAlgn="base">
              <a:spcBef>
                <a:spcPts val="1000"/>
              </a:spcBef>
              <a:spcAft>
                <a:spcPct val="0"/>
              </a:spcAft>
              <a:defRPr sz="2400">
                <a:solidFill>
                  <a:srgbClr val="595959"/>
                </a:solidFill>
              </a:defRPr>
            </a:lvl1pPr>
          </a:lstStyle>
          <a:p>
            <a:r>
              <a:rPr lang="en-US" b="1" dirty="0"/>
              <a:t>Typical vs. Best Performing:                                                   </a:t>
            </a:r>
            <a:r>
              <a:rPr lang="en-US" sz="1800" dirty="0"/>
              <a:t>Design and Production Methods</a:t>
            </a:r>
            <a:endParaRPr lang="en-US" sz="2000" dirty="0"/>
          </a:p>
        </p:txBody>
      </p:sp>
      <p:sp>
        <p:nvSpPr>
          <p:cNvPr id="8" name="Text Box 7"/>
          <p:cNvSpPr txBox="1">
            <a:spLocks noChangeArrowheads="1"/>
          </p:cNvSpPr>
          <p:nvPr/>
        </p:nvSpPr>
        <p:spPr bwMode="auto">
          <a:xfrm>
            <a:off x="239389" y="1379622"/>
            <a:ext cx="8510588" cy="1384995"/>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buFont typeface="Wingdings" panose="05000000000000000000" pitchFamily="2" charset="2"/>
              <a:buChar char="§"/>
              <a:defRPr/>
            </a:pPr>
            <a:r>
              <a:rPr lang="en-US" sz="1200" i="0" dirty="0">
                <a:solidFill>
                  <a:srgbClr val="000000"/>
                </a:solidFill>
              </a:rPr>
              <a:t>Prefab/Modularization </a:t>
            </a:r>
            <a:r>
              <a:rPr lang="en-US" sz="1200" b="0" i="0" dirty="0">
                <a:solidFill>
                  <a:srgbClr val="000000"/>
                </a:solidFill>
              </a:rPr>
              <a:t>is a method deployed on nearly half of the Best Projects, almost three times as often as on Typical Projects. Other research by Dodge Data &amp; Analytics suggests that this trend will expand substantially in coming years, so both of these percentages should increase over time.</a:t>
            </a:r>
          </a:p>
          <a:p>
            <a:pPr eaLnBrk="0" hangingPunct="0">
              <a:buFont typeface="Wingdings" panose="05000000000000000000" pitchFamily="2" charset="2"/>
              <a:buChar char="§"/>
              <a:defRPr/>
            </a:pPr>
            <a:r>
              <a:rPr lang="en-US" sz="1200" i="0" dirty="0">
                <a:solidFill>
                  <a:srgbClr val="000000"/>
                </a:solidFill>
              </a:rPr>
              <a:t>BIM Design Authoring </a:t>
            </a:r>
            <a:r>
              <a:rPr lang="en-US" sz="1200" b="0" i="0" dirty="0">
                <a:solidFill>
                  <a:srgbClr val="000000"/>
                </a:solidFill>
              </a:rPr>
              <a:t>is reported more than twice as frequently on Best Projects as on Typical. Dodge Data &amp; Analytics research also indicates continued expansion of BIM use for design, so it should similarly increase in the coming years.</a:t>
            </a:r>
          </a:p>
          <a:p>
            <a:pPr eaLnBrk="0" hangingPunct="0">
              <a:buFont typeface="Wingdings" panose="05000000000000000000" pitchFamily="2" charset="2"/>
              <a:buChar char="§"/>
              <a:defRPr/>
            </a:pPr>
            <a:r>
              <a:rPr lang="en-US" sz="1200" i="0" dirty="0">
                <a:solidFill>
                  <a:srgbClr val="000000"/>
                </a:solidFill>
              </a:rPr>
              <a:t>Set Based Design </a:t>
            </a:r>
            <a:r>
              <a:rPr lang="en-US" sz="1200" b="0" i="0" dirty="0">
                <a:solidFill>
                  <a:srgbClr val="000000"/>
                </a:solidFill>
              </a:rPr>
              <a:t> is still emerging and would benefit from greater exposure, advocacy and published case studies.  </a:t>
            </a:r>
          </a:p>
        </p:txBody>
      </p:sp>
      <p:sp>
        <p:nvSpPr>
          <p:cNvPr id="24" name="Rectangle 23"/>
          <p:cNvSpPr/>
          <p:nvPr/>
        </p:nvSpPr>
        <p:spPr>
          <a:xfrm>
            <a:off x="457200" y="6155755"/>
            <a:ext cx="6455664" cy="646331"/>
          </a:xfrm>
          <a:prstGeom prst="rect">
            <a:avLst/>
          </a:prstGeom>
        </p:spPr>
        <p:txBody>
          <a:bodyPr wrap="square">
            <a:spAutoFit/>
          </a:bodyPr>
          <a:lstStyle/>
          <a:p>
            <a:pPr fontAlgn="base">
              <a:spcAft>
                <a:spcPct val="0"/>
              </a:spcAft>
            </a:pPr>
            <a:r>
              <a:rPr lang="en-US" sz="900" dirty="0">
                <a:solidFill>
                  <a:srgbClr val="595959"/>
                </a:solidFill>
              </a:rPr>
              <a:t>B25. Thinking of the typical project, which of these project management and operating methods would the majority of key stakeholders say were effectively implemented on this specific project? Select all that apply.</a:t>
            </a:r>
          </a:p>
          <a:p>
            <a:pPr fontAlgn="base">
              <a:spcAft>
                <a:spcPct val="0"/>
              </a:spcAft>
            </a:pPr>
            <a:r>
              <a:rPr lang="en-US" sz="900" dirty="0">
                <a:solidFill>
                  <a:srgbClr val="595959"/>
                </a:solidFill>
              </a:rPr>
              <a:t>B26. Thinking of the best performing project, which of these project management and operating methods would the majority of key stakeholders say were effectively implemented on this specific project? Select all that apply.</a:t>
            </a:r>
          </a:p>
        </p:txBody>
      </p:sp>
      <p:grpSp>
        <p:nvGrpSpPr>
          <p:cNvPr id="18" name="Group 17"/>
          <p:cNvGrpSpPr/>
          <p:nvPr/>
        </p:nvGrpSpPr>
        <p:grpSpPr>
          <a:xfrm>
            <a:off x="6453845" y="4285979"/>
            <a:ext cx="1861543" cy="525601"/>
            <a:chOff x="6453845" y="4285979"/>
            <a:chExt cx="1861543" cy="525601"/>
          </a:xfrm>
        </p:grpSpPr>
        <p:sp>
          <p:nvSpPr>
            <p:cNvPr id="19" name="Rectangle 18"/>
            <p:cNvSpPr/>
            <p:nvPr/>
          </p:nvSpPr>
          <p:spPr bwMode="auto">
            <a:xfrm>
              <a:off x="6453845" y="4599363"/>
              <a:ext cx="209125" cy="195747"/>
            </a:xfrm>
            <a:prstGeom prst="rect">
              <a:avLst/>
            </a:prstGeom>
            <a:solidFill>
              <a:srgbClr val="84C6BF"/>
            </a:solidFill>
            <a:ln>
              <a:solidFill>
                <a:srgbClr val="1A6B7F"/>
              </a:solid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1" name="TextBox 20"/>
            <p:cNvSpPr txBox="1"/>
            <p:nvPr/>
          </p:nvSpPr>
          <p:spPr>
            <a:xfrm>
              <a:off x="6727881" y="4565359"/>
              <a:ext cx="1429499" cy="246221"/>
            </a:xfrm>
            <a:prstGeom prst="rect">
              <a:avLst/>
            </a:prstGeom>
            <a:noFill/>
          </p:spPr>
          <p:txBody>
            <a:bodyPr wrap="square" rtlCol="0">
              <a:spAutoFit/>
            </a:bodyPr>
            <a:lstStyle/>
            <a:p>
              <a:r>
                <a:rPr lang="en-US" sz="1000" dirty="0">
                  <a:solidFill>
                    <a:srgbClr val="000000"/>
                  </a:solidFill>
                </a:rPr>
                <a:t>Typical Projects</a:t>
              </a:r>
            </a:p>
          </p:txBody>
        </p:sp>
        <p:sp>
          <p:nvSpPr>
            <p:cNvPr id="22" name="Rectangle 21"/>
            <p:cNvSpPr/>
            <p:nvPr/>
          </p:nvSpPr>
          <p:spPr bwMode="auto">
            <a:xfrm>
              <a:off x="6453845" y="4324384"/>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5" name="TextBox 24"/>
            <p:cNvSpPr txBox="1"/>
            <p:nvPr/>
          </p:nvSpPr>
          <p:spPr>
            <a:xfrm>
              <a:off x="6718476" y="4285979"/>
              <a:ext cx="1596912" cy="246221"/>
            </a:xfrm>
            <a:prstGeom prst="rect">
              <a:avLst/>
            </a:prstGeom>
            <a:noFill/>
          </p:spPr>
          <p:txBody>
            <a:bodyPr wrap="none" rtlCol="0">
              <a:spAutoFit/>
            </a:bodyPr>
            <a:lstStyle/>
            <a:p>
              <a:r>
                <a:rPr lang="en-US" sz="1000" dirty="0">
                  <a:solidFill>
                    <a:srgbClr val="000000"/>
                  </a:solidFill>
                </a:rPr>
                <a:t>Best Performing Projects</a:t>
              </a:r>
            </a:p>
          </p:txBody>
        </p:sp>
      </p:grpSp>
      <p:sp>
        <p:nvSpPr>
          <p:cNvPr id="26" name="TextBox 25"/>
          <p:cNvSpPr txBox="1"/>
          <p:nvPr/>
        </p:nvSpPr>
        <p:spPr>
          <a:xfrm>
            <a:off x="6718477" y="4888390"/>
            <a:ext cx="1596912" cy="646331"/>
          </a:xfrm>
          <a:prstGeom prst="rect">
            <a:avLst/>
          </a:prstGeom>
          <a:noFill/>
        </p:spPr>
        <p:txBody>
          <a:bodyPr wrap="square" rtlCol="0">
            <a:spAutoFit/>
          </a:bodyPr>
          <a:lstStyle/>
          <a:p>
            <a:r>
              <a:rPr lang="en-US" sz="900" dirty="0">
                <a:solidFill>
                  <a:srgbClr val="000000"/>
                </a:solidFill>
              </a:rPr>
              <a:t>(Methods are shown in decreasing order of the frequency of their use on Best Performing projects)</a:t>
            </a:r>
          </a:p>
        </p:txBody>
      </p:sp>
      <p:sp>
        <p:nvSpPr>
          <p:cNvPr id="23" name="Rectangle 22"/>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53</a:t>
            </a:fld>
            <a:endParaRPr lang="en-US" altLang="en-US" sz="1200" b="1" dirty="0">
              <a:solidFill>
                <a:srgbClr val="6D6D6D"/>
              </a:solidFill>
            </a:endParaRPr>
          </a:p>
        </p:txBody>
      </p:sp>
      <p:graphicFrame>
        <p:nvGraphicFramePr>
          <p:cNvPr id="27" name="Chart 26"/>
          <p:cNvGraphicFramePr>
            <a:graphicFrameLocks/>
          </p:cNvGraphicFramePr>
          <p:nvPr>
            <p:extLst>
              <p:ext uri="{D42A27DB-BD31-4B8C-83A1-F6EECF244321}">
                <p14:modId xmlns:p14="http://schemas.microsoft.com/office/powerpoint/2010/main" val="713589773"/>
              </p:ext>
            </p:extLst>
          </p:nvPr>
        </p:nvGraphicFramePr>
        <p:xfrm>
          <a:off x="980484" y="2952784"/>
          <a:ext cx="5408450" cy="3087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9259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1371600"/>
            <a:ext cx="8991600" cy="5467528"/>
            <a:chOff x="0" y="1371600"/>
            <a:chExt cx="8991600" cy="5467528"/>
          </a:xfrm>
        </p:grpSpPr>
        <p:sp>
          <p:nvSpPr>
            <p:cNvPr id="14" name="Rectangle 13"/>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15"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5"/>
          <p:cNvSpPr/>
          <p:nvPr/>
        </p:nvSpPr>
        <p:spPr bwMode="auto">
          <a:xfrm>
            <a:off x="193830" y="2767549"/>
            <a:ext cx="8628996" cy="3384519"/>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17" name="TextBox 16"/>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0" name="Text Box 3"/>
          <p:cNvSpPr txBox="1">
            <a:spLocks noChangeArrowheads="1"/>
          </p:cNvSpPr>
          <p:nvPr/>
        </p:nvSpPr>
        <p:spPr bwMode="auto">
          <a:xfrm>
            <a:off x="270640" y="433410"/>
            <a:ext cx="8628996" cy="738664"/>
          </a:xfrm>
          <a:prstGeom prst="rect">
            <a:avLst/>
          </a:prstGeom>
          <a:noFill/>
          <a:ln w="12700">
            <a:noFill/>
            <a:miter lim="800000"/>
            <a:headEnd/>
            <a:tailEnd/>
          </a:ln>
          <a:effectLst/>
        </p:spPr>
        <p:txBody>
          <a:bodyPr wrap="square">
            <a:spAutoFit/>
          </a:bodyPr>
          <a:lstStyle>
            <a:defPPr>
              <a:defRPr lang="en-US"/>
            </a:defPPr>
            <a:lvl1pPr fontAlgn="base">
              <a:spcBef>
                <a:spcPts val="1000"/>
              </a:spcBef>
              <a:spcAft>
                <a:spcPct val="0"/>
              </a:spcAft>
              <a:defRPr sz="2400">
                <a:solidFill>
                  <a:srgbClr val="595959"/>
                </a:solidFill>
              </a:defRPr>
            </a:lvl1pPr>
          </a:lstStyle>
          <a:p>
            <a:r>
              <a:rPr lang="en-US" b="1" dirty="0"/>
              <a:t>Typical vs. Best Performing:                                                   </a:t>
            </a:r>
            <a:r>
              <a:rPr lang="en-US" sz="1800" dirty="0"/>
              <a:t>BIM (Building Information Modeling) Processes</a:t>
            </a:r>
            <a:endParaRPr lang="en-US" sz="2000" dirty="0"/>
          </a:p>
        </p:txBody>
      </p:sp>
      <p:sp>
        <p:nvSpPr>
          <p:cNvPr id="8" name="Text Box 7"/>
          <p:cNvSpPr txBox="1">
            <a:spLocks noChangeArrowheads="1"/>
          </p:cNvSpPr>
          <p:nvPr/>
        </p:nvSpPr>
        <p:spPr bwMode="auto">
          <a:xfrm>
            <a:off x="239389" y="1379622"/>
            <a:ext cx="8510588" cy="1015663"/>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buFont typeface="Wingdings" panose="05000000000000000000" pitchFamily="2" charset="2"/>
              <a:buChar char="§"/>
              <a:defRPr/>
            </a:pPr>
            <a:r>
              <a:rPr lang="en-US" sz="1200" i="0" dirty="0">
                <a:solidFill>
                  <a:srgbClr val="000000"/>
                </a:solidFill>
              </a:rPr>
              <a:t>BIM 3D coordination</a:t>
            </a:r>
            <a:r>
              <a:rPr lang="en-US" sz="1200" b="0" i="0" dirty="0">
                <a:solidFill>
                  <a:srgbClr val="000000"/>
                </a:solidFill>
              </a:rPr>
              <a:t> is the highest frequency (64%) of all surveyed methods on Best Performing Projects, and it also shows high usage (46%) on Typical Projects, which suggests its use is becoming ubiquitous among large owners. </a:t>
            </a:r>
            <a:endParaRPr lang="en-US" sz="1200" i="0" dirty="0">
              <a:solidFill>
                <a:srgbClr val="000000"/>
              </a:solidFill>
            </a:endParaRPr>
          </a:p>
          <a:p>
            <a:pPr eaLnBrk="0" hangingPunct="0">
              <a:buFont typeface="Wingdings" panose="05000000000000000000" pitchFamily="2" charset="2"/>
              <a:buChar char="§"/>
              <a:defRPr/>
            </a:pPr>
            <a:r>
              <a:rPr lang="en-US" sz="1200" b="0" i="0" dirty="0">
                <a:solidFill>
                  <a:srgbClr val="000000"/>
                </a:solidFill>
              </a:rPr>
              <a:t>The use of </a:t>
            </a:r>
            <a:r>
              <a:rPr lang="en-US" sz="1200" i="0" dirty="0">
                <a:solidFill>
                  <a:srgbClr val="000000"/>
                </a:solidFill>
              </a:rPr>
              <a:t>BIM Design Authoring </a:t>
            </a:r>
            <a:r>
              <a:rPr lang="en-US" sz="1200" b="0" i="0" dirty="0">
                <a:solidFill>
                  <a:srgbClr val="000000"/>
                </a:solidFill>
              </a:rPr>
              <a:t>and a </a:t>
            </a:r>
            <a:r>
              <a:rPr lang="en-US" sz="1200" i="0" dirty="0">
                <a:solidFill>
                  <a:srgbClr val="000000"/>
                </a:solidFill>
              </a:rPr>
              <a:t>BIM Execution Plan </a:t>
            </a:r>
            <a:r>
              <a:rPr lang="en-US" sz="1200" b="0" i="0" dirty="0">
                <a:solidFill>
                  <a:srgbClr val="000000"/>
                </a:solidFill>
              </a:rPr>
              <a:t>show the greatest differences in frequency between Typical and Best Performing Projects, suggesting that increasing their use should have a significant positive impact.     </a:t>
            </a:r>
          </a:p>
          <a:p>
            <a:pPr eaLnBrk="0" hangingPunct="0">
              <a:buFont typeface="Wingdings" panose="05000000000000000000" pitchFamily="2" charset="2"/>
              <a:buChar char="§"/>
              <a:defRPr/>
            </a:pPr>
            <a:endParaRPr lang="en-US" sz="1200" b="0" i="0" dirty="0">
              <a:solidFill>
                <a:srgbClr val="000000"/>
              </a:solidFill>
            </a:endParaRPr>
          </a:p>
        </p:txBody>
      </p:sp>
      <p:sp>
        <p:nvSpPr>
          <p:cNvPr id="24" name="Rectangle 23"/>
          <p:cNvSpPr/>
          <p:nvPr/>
        </p:nvSpPr>
        <p:spPr>
          <a:xfrm>
            <a:off x="457200" y="6155755"/>
            <a:ext cx="6455664" cy="646331"/>
          </a:xfrm>
          <a:prstGeom prst="rect">
            <a:avLst/>
          </a:prstGeom>
        </p:spPr>
        <p:txBody>
          <a:bodyPr wrap="square">
            <a:spAutoFit/>
          </a:bodyPr>
          <a:lstStyle/>
          <a:p>
            <a:pPr fontAlgn="base">
              <a:spcAft>
                <a:spcPct val="0"/>
              </a:spcAft>
            </a:pPr>
            <a:r>
              <a:rPr lang="en-US" sz="900" dirty="0">
                <a:solidFill>
                  <a:srgbClr val="595959"/>
                </a:solidFill>
              </a:rPr>
              <a:t>B25. Thinking of the typical project, which of these project management and operating methods would the majority of key stakeholders say were effectively implemented on this specific project? Select all that apply.</a:t>
            </a:r>
          </a:p>
          <a:p>
            <a:pPr fontAlgn="base">
              <a:spcAft>
                <a:spcPct val="0"/>
              </a:spcAft>
            </a:pPr>
            <a:r>
              <a:rPr lang="en-US" sz="900" dirty="0">
                <a:solidFill>
                  <a:srgbClr val="595959"/>
                </a:solidFill>
              </a:rPr>
              <a:t>B26. Thinking of the best performing project, which of these project management and operating methods would the majority of key stakeholders say were effectively implemented on this specific project? Select all that apply.</a:t>
            </a:r>
          </a:p>
        </p:txBody>
      </p:sp>
      <p:grpSp>
        <p:nvGrpSpPr>
          <p:cNvPr id="18" name="Group 17"/>
          <p:cNvGrpSpPr/>
          <p:nvPr/>
        </p:nvGrpSpPr>
        <p:grpSpPr>
          <a:xfrm>
            <a:off x="6453845" y="4285979"/>
            <a:ext cx="1861543" cy="525601"/>
            <a:chOff x="6453845" y="4285979"/>
            <a:chExt cx="1861543" cy="525601"/>
          </a:xfrm>
        </p:grpSpPr>
        <p:sp>
          <p:nvSpPr>
            <p:cNvPr id="19" name="Rectangle 18"/>
            <p:cNvSpPr/>
            <p:nvPr/>
          </p:nvSpPr>
          <p:spPr bwMode="auto">
            <a:xfrm>
              <a:off x="6453845" y="4599363"/>
              <a:ext cx="209125" cy="195747"/>
            </a:xfrm>
            <a:prstGeom prst="rect">
              <a:avLst/>
            </a:prstGeom>
            <a:solidFill>
              <a:srgbClr val="84C6BF"/>
            </a:solidFill>
            <a:ln>
              <a:solidFill>
                <a:srgbClr val="1A6B7F"/>
              </a:solid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1" name="TextBox 20"/>
            <p:cNvSpPr txBox="1"/>
            <p:nvPr/>
          </p:nvSpPr>
          <p:spPr>
            <a:xfrm>
              <a:off x="6727881" y="4565359"/>
              <a:ext cx="1429499" cy="246221"/>
            </a:xfrm>
            <a:prstGeom prst="rect">
              <a:avLst/>
            </a:prstGeom>
            <a:noFill/>
          </p:spPr>
          <p:txBody>
            <a:bodyPr wrap="square" rtlCol="0">
              <a:spAutoFit/>
            </a:bodyPr>
            <a:lstStyle/>
            <a:p>
              <a:r>
                <a:rPr lang="en-US" sz="1000" dirty="0">
                  <a:solidFill>
                    <a:srgbClr val="000000"/>
                  </a:solidFill>
                </a:rPr>
                <a:t>Typical Projects</a:t>
              </a:r>
            </a:p>
          </p:txBody>
        </p:sp>
        <p:sp>
          <p:nvSpPr>
            <p:cNvPr id="22" name="Rectangle 21"/>
            <p:cNvSpPr/>
            <p:nvPr/>
          </p:nvSpPr>
          <p:spPr bwMode="auto">
            <a:xfrm>
              <a:off x="6453845" y="4324384"/>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5" name="TextBox 24"/>
            <p:cNvSpPr txBox="1"/>
            <p:nvPr/>
          </p:nvSpPr>
          <p:spPr>
            <a:xfrm>
              <a:off x="6718476" y="4285979"/>
              <a:ext cx="1596912" cy="246221"/>
            </a:xfrm>
            <a:prstGeom prst="rect">
              <a:avLst/>
            </a:prstGeom>
            <a:noFill/>
          </p:spPr>
          <p:txBody>
            <a:bodyPr wrap="none" rtlCol="0">
              <a:spAutoFit/>
            </a:bodyPr>
            <a:lstStyle/>
            <a:p>
              <a:r>
                <a:rPr lang="en-US" sz="1000" dirty="0">
                  <a:solidFill>
                    <a:srgbClr val="000000"/>
                  </a:solidFill>
                </a:rPr>
                <a:t>Best Performing Projects</a:t>
              </a:r>
            </a:p>
          </p:txBody>
        </p:sp>
      </p:grpSp>
      <p:sp>
        <p:nvSpPr>
          <p:cNvPr id="26" name="TextBox 25"/>
          <p:cNvSpPr txBox="1"/>
          <p:nvPr/>
        </p:nvSpPr>
        <p:spPr>
          <a:xfrm>
            <a:off x="6718477" y="4888390"/>
            <a:ext cx="1596912" cy="646331"/>
          </a:xfrm>
          <a:prstGeom prst="rect">
            <a:avLst/>
          </a:prstGeom>
          <a:noFill/>
        </p:spPr>
        <p:txBody>
          <a:bodyPr wrap="square" rtlCol="0">
            <a:spAutoFit/>
          </a:bodyPr>
          <a:lstStyle/>
          <a:p>
            <a:r>
              <a:rPr lang="en-US" sz="900" dirty="0">
                <a:solidFill>
                  <a:srgbClr val="000000"/>
                </a:solidFill>
              </a:rPr>
              <a:t>(Methods are shown in decreasing order of the frequency of their use on Best Performing projects)</a:t>
            </a:r>
          </a:p>
        </p:txBody>
      </p:sp>
      <p:sp>
        <p:nvSpPr>
          <p:cNvPr id="23" name="Rectangle 22"/>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54</a:t>
            </a:fld>
            <a:endParaRPr lang="en-US" altLang="en-US" sz="1200" b="1" dirty="0">
              <a:solidFill>
                <a:srgbClr val="6D6D6D"/>
              </a:solidFill>
            </a:endParaRPr>
          </a:p>
        </p:txBody>
      </p:sp>
      <p:graphicFrame>
        <p:nvGraphicFramePr>
          <p:cNvPr id="27" name="Chart 26"/>
          <p:cNvGraphicFramePr>
            <a:graphicFrameLocks/>
          </p:cNvGraphicFramePr>
          <p:nvPr>
            <p:extLst>
              <p:ext uri="{D42A27DB-BD31-4B8C-83A1-F6EECF244321}">
                <p14:modId xmlns:p14="http://schemas.microsoft.com/office/powerpoint/2010/main" val="3199853196"/>
              </p:ext>
            </p:extLst>
          </p:nvPr>
        </p:nvGraphicFramePr>
        <p:xfrm>
          <a:off x="654689" y="2730507"/>
          <a:ext cx="6490445" cy="33868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978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0640" y="169863"/>
            <a:ext cx="7688263" cy="1101725"/>
          </a:xfrm>
        </p:spPr>
        <p:txBody>
          <a:bodyPr/>
          <a:lstStyle/>
          <a:p>
            <a:r>
              <a:rPr lang="en-US" b="1" dirty="0"/>
              <a:t>Typical Project vs. Best Performing Project</a:t>
            </a:r>
            <a:br>
              <a:rPr lang="en-US" dirty="0"/>
            </a:br>
            <a:endParaRPr lang="en-US" dirty="0"/>
          </a:p>
        </p:txBody>
      </p:sp>
      <p:sp>
        <p:nvSpPr>
          <p:cNvPr id="7" name="Content Placeholder 6"/>
          <p:cNvSpPr>
            <a:spLocks noGrp="1"/>
          </p:cNvSpPr>
          <p:nvPr>
            <p:ph idx="1"/>
          </p:nvPr>
        </p:nvSpPr>
        <p:spPr>
          <a:xfrm>
            <a:off x="2421319" y="2028082"/>
            <a:ext cx="6183206" cy="4050863"/>
          </a:xfrm>
        </p:spPr>
        <p:txBody>
          <a:bodyPr/>
          <a:lstStyle/>
          <a:p>
            <a:pPr marL="0" indent="0"/>
            <a:r>
              <a:rPr lang="en-US" kern="1200" dirty="0"/>
              <a:t>Performance Comparison:</a:t>
            </a:r>
            <a:endParaRPr lang="en-US" dirty="0"/>
          </a:p>
          <a:p>
            <a:pPr>
              <a:buFont typeface="Arial" panose="020B0604020202020204" pitchFamily="34" charset="0"/>
              <a:buChar char="•"/>
            </a:pPr>
            <a:r>
              <a:rPr lang="en-US" sz="1400" i="1" dirty="0"/>
              <a:t>Schedule Performance</a:t>
            </a:r>
          </a:p>
          <a:p>
            <a:pPr>
              <a:buFont typeface="Arial" panose="020B0604020202020204" pitchFamily="34" charset="0"/>
              <a:buChar char="•"/>
            </a:pPr>
            <a:r>
              <a:rPr lang="en-US" sz="1400" i="1" dirty="0"/>
              <a:t>Cost/Budget Control Performance</a:t>
            </a:r>
          </a:p>
          <a:p>
            <a:pPr>
              <a:buFont typeface="Arial" panose="020B0604020202020204" pitchFamily="34" charset="0"/>
              <a:buChar char="•"/>
            </a:pPr>
            <a:r>
              <a:rPr lang="en-US" sz="1400" i="1" dirty="0"/>
              <a:t>Quality Performance</a:t>
            </a:r>
          </a:p>
          <a:p>
            <a:pPr>
              <a:buFont typeface="Arial" panose="020B0604020202020204" pitchFamily="34" charset="0"/>
              <a:buChar char="•"/>
            </a:pPr>
            <a:r>
              <a:rPr lang="en-US" sz="1400" i="1" dirty="0"/>
              <a:t>Safety Performance</a:t>
            </a:r>
          </a:p>
          <a:p>
            <a:pPr marL="0" lvl="0" indent="0"/>
            <a:r>
              <a:rPr lang="en-US" kern="1200" dirty="0"/>
              <a:t>Influential Factors on Performance:</a:t>
            </a:r>
            <a:endParaRPr lang="en-US" dirty="0"/>
          </a:p>
          <a:p>
            <a:pPr>
              <a:buFont typeface="Arial" panose="020B0604020202020204" pitchFamily="34" charset="0"/>
              <a:buChar char="•"/>
            </a:pPr>
            <a:r>
              <a:rPr lang="en-US" sz="1400" i="1" dirty="0"/>
              <a:t>Team Dynamics</a:t>
            </a:r>
          </a:p>
          <a:p>
            <a:pPr>
              <a:buFont typeface="Arial" panose="020B0604020202020204" pitchFamily="34" charset="0"/>
              <a:buChar char="•"/>
            </a:pPr>
            <a:r>
              <a:rPr lang="en-US" sz="1400" i="1" dirty="0"/>
              <a:t>Project Delivery, Contracts</a:t>
            </a:r>
          </a:p>
          <a:p>
            <a:pPr>
              <a:buFont typeface="Arial" panose="020B0604020202020204" pitchFamily="34" charset="0"/>
              <a:buChar char="•"/>
            </a:pPr>
            <a:r>
              <a:rPr lang="en-US" sz="1400" i="1" dirty="0"/>
              <a:t>Operating Methods</a:t>
            </a:r>
          </a:p>
          <a:p>
            <a:pPr lvl="0">
              <a:buFont typeface="Arial" panose="020B0604020202020204" pitchFamily="34" charset="0"/>
              <a:buChar char="•"/>
            </a:pPr>
            <a:r>
              <a:rPr lang="en-US" sz="1400" i="1" dirty="0"/>
              <a:t>Single Factor That Most Contributes to a Best Performing Project</a:t>
            </a:r>
          </a:p>
          <a:p>
            <a:pPr>
              <a:buFont typeface="Arial" panose="020B0604020202020204" pitchFamily="34" charset="0"/>
              <a:buChar char="•"/>
            </a:pPr>
            <a:endParaRPr lang="en-US" sz="1800" i="1" dirty="0"/>
          </a:p>
          <a:p>
            <a:endParaRPr lang="en-US" sz="1400" dirty="0"/>
          </a:p>
        </p:txBody>
      </p:sp>
      <p:sp>
        <p:nvSpPr>
          <p:cNvPr id="4" name="Slide Number Placeholder 3"/>
          <p:cNvSpPr>
            <a:spLocks noGrp="1"/>
          </p:cNvSpPr>
          <p:nvPr>
            <p:ph type="sldNum" sz="quarter" idx="11"/>
          </p:nvPr>
        </p:nvSpPr>
        <p:spPr/>
        <p:txBody>
          <a:bodyPr/>
          <a:lstStyle/>
          <a:p>
            <a:pPr>
              <a:defRPr/>
            </a:pPr>
            <a:fld id="{63A5F5BA-B611-467B-9A66-E778C0865C15}" type="slidenum">
              <a:rPr lang="en-US" altLang="en-US" smtClean="0"/>
              <a:pPr>
                <a:defRPr/>
              </a:pPr>
              <a:t>55</a:t>
            </a:fld>
            <a:endParaRPr lang="en-US" altLang="en-US" dirty="0"/>
          </a:p>
        </p:txBody>
      </p:sp>
      <p:sp>
        <p:nvSpPr>
          <p:cNvPr id="2" name="Rectangle 1"/>
          <p:cNvSpPr/>
          <p:nvPr/>
        </p:nvSpPr>
        <p:spPr>
          <a:xfrm>
            <a:off x="2425091" y="5084096"/>
            <a:ext cx="5756979" cy="380369"/>
          </a:xfrm>
          <a:prstGeom prst="rect">
            <a:avLst/>
          </a:prstGeom>
          <a:ln w="38100">
            <a:solidFill>
              <a:schemeClr val="accent1"/>
            </a:solidFill>
          </a:ln>
          <a:effectLst>
            <a:outerShdw blurRad="50800" dist="38100" dir="2700000" algn="tl" rotWithShape="0">
              <a:prstClr val="black">
                <a:alpha val="40000"/>
              </a:prstClr>
            </a:outerShdw>
          </a:effectLst>
        </p:spPr>
        <p:txBody>
          <a:bodyPr wrap="square" rtlCol="0" anchor="ctr">
            <a:spAutoFit/>
          </a:bodyPr>
          <a:lstStyle/>
          <a:p>
            <a:pPr algn="ctr" fontAlgn="base">
              <a:spcAft>
                <a:spcPct val="0"/>
              </a:spcAft>
            </a:pPr>
            <a:endParaRPr lang="en-US" sz="900" dirty="0">
              <a:solidFill>
                <a:srgbClr val="595959"/>
              </a:solidFill>
            </a:endParaRPr>
          </a:p>
        </p:txBody>
      </p:sp>
    </p:spTree>
    <p:extLst>
      <p:ext uri="{BB962C8B-B14F-4D97-AF65-F5344CB8AC3E}">
        <p14:creationId xmlns:p14="http://schemas.microsoft.com/office/powerpoint/2010/main" val="34460354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1371600"/>
            <a:ext cx="8991600" cy="5467528"/>
            <a:chOff x="0" y="1371600"/>
            <a:chExt cx="8991600" cy="5467528"/>
          </a:xfrm>
        </p:grpSpPr>
        <p:sp>
          <p:nvSpPr>
            <p:cNvPr id="17" name="Rectangle 16"/>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dirty="0">
                <a:solidFill>
                  <a:srgbClr val="595959"/>
                </a:solidFill>
              </a:endParaRPr>
            </a:p>
          </p:txBody>
        </p:sp>
        <p:pic>
          <p:nvPicPr>
            <p:cNvPr id="19"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p:nvSpPr>
        <p:spPr bwMode="auto">
          <a:xfrm>
            <a:off x="193830" y="2161635"/>
            <a:ext cx="8628996" cy="399043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0" name="Text Box 3"/>
          <p:cNvSpPr txBox="1">
            <a:spLocks noChangeArrowheads="1"/>
          </p:cNvSpPr>
          <p:nvPr/>
        </p:nvSpPr>
        <p:spPr bwMode="auto">
          <a:xfrm>
            <a:off x="270640" y="433410"/>
            <a:ext cx="8628996" cy="830997"/>
          </a:xfrm>
          <a:prstGeom prst="rect">
            <a:avLst/>
          </a:prstGeom>
          <a:noFill/>
          <a:ln w="12700">
            <a:noFill/>
            <a:miter lim="800000"/>
            <a:headEnd/>
            <a:tailEnd/>
          </a:ln>
          <a:effectLst/>
        </p:spPr>
        <p:txBody>
          <a:bodyPr wrap="square">
            <a:spAutoFit/>
          </a:bodyPr>
          <a:lstStyle>
            <a:defPPr>
              <a:defRPr lang="en-US"/>
            </a:defPPr>
            <a:lvl1pPr fontAlgn="base">
              <a:spcBef>
                <a:spcPts val="1000"/>
              </a:spcBef>
              <a:spcAft>
                <a:spcPct val="0"/>
              </a:spcAft>
              <a:defRPr sz="2400">
                <a:solidFill>
                  <a:srgbClr val="595959"/>
                </a:solidFill>
              </a:defRPr>
            </a:lvl1pPr>
          </a:lstStyle>
          <a:p>
            <a:r>
              <a:rPr lang="en-US" b="1" dirty="0"/>
              <a:t>Single Factor That Most Contributes to a “Best Performing” Project</a:t>
            </a:r>
          </a:p>
        </p:txBody>
      </p:sp>
      <p:sp>
        <p:nvSpPr>
          <p:cNvPr id="14" name="Rectangle 13"/>
          <p:cNvSpPr/>
          <p:nvPr/>
        </p:nvSpPr>
        <p:spPr>
          <a:xfrm>
            <a:off x="457200" y="6339214"/>
            <a:ext cx="6455664" cy="507831"/>
          </a:xfrm>
          <a:prstGeom prst="rect">
            <a:avLst/>
          </a:prstGeom>
        </p:spPr>
        <p:txBody>
          <a:bodyPr wrap="square">
            <a:spAutoFit/>
          </a:bodyPr>
          <a:lstStyle/>
          <a:p>
            <a:pPr fontAlgn="base">
              <a:spcAft>
                <a:spcPct val="0"/>
              </a:spcAft>
            </a:pPr>
            <a:r>
              <a:rPr lang="en-US" sz="900" dirty="0">
                <a:solidFill>
                  <a:srgbClr val="595959"/>
                </a:solidFill>
              </a:rPr>
              <a:t>C1. Comparing the typical and best performing projects you chose, what do you consider to be the most important factor(s) that made the best performing project better? (open end) – optional</a:t>
            </a:r>
          </a:p>
          <a:p>
            <a:pPr fontAlgn="base">
              <a:spcAft>
                <a:spcPct val="0"/>
              </a:spcAft>
            </a:pPr>
            <a:r>
              <a:rPr lang="en-US" sz="900" dirty="0">
                <a:solidFill>
                  <a:srgbClr val="595959"/>
                </a:solidFill>
              </a:rPr>
              <a:t>Items total to more than 100% due to multiple responses from same individual</a:t>
            </a:r>
          </a:p>
        </p:txBody>
      </p:sp>
      <p:sp>
        <p:nvSpPr>
          <p:cNvPr id="9" name="TextBox 8"/>
          <p:cNvSpPr txBox="1"/>
          <p:nvPr/>
        </p:nvSpPr>
        <p:spPr>
          <a:xfrm>
            <a:off x="5793139" y="5295456"/>
            <a:ext cx="2885724" cy="400110"/>
          </a:xfrm>
          <a:prstGeom prst="rect">
            <a:avLst/>
          </a:prstGeom>
          <a:noFill/>
          <a:ln>
            <a:solidFill>
              <a:schemeClr val="tx1"/>
            </a:solidFill>
            <a:prstDash val="dash"/>
          </a:ln>
        </p:spPr>
        <p:txBody>
          <a:bodyPr wrap="square" rtlCol="0">
            <a:spAutoFit/>
          </a:bodyPr>
          <a:lstStyle/>
          <a:p>
            <a:r>
              <a:rPr lang="en-US" sz="1000" i="1" dirty="0">
                <a:solidFill>
                  <a:srgbClr val="000000"/>
                </a:solidFill>
              </a:rPr>
              <a:t>Other includes: Trust, Skill set and Buy-in,  BIM efforts, Well defined scope</a:t>
            </a:r>
          </a:p>
        </p:txBody>
      </p:sp>
      <p:sp>
        <p:nvSpPr>
          <p:cNvPr id="11" name="Text Box 7"/>
          <p:cNvSpPr txBox="1">
            <a:spLocks noChangeArrowheads="1"/>
          </p:cNvSpPr>
          <p:nvPr/>
        </p:nvSpPr>
        <p:spPr bwMode="auto">
          <a:xfrm>
            <a:off x="215461" y="1379622"/>
            <a:ext cx="8510588" cy="461665"/>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buFont typeface="Wingdings" panose="05000000000000000000" pitchFamily="2" charset="2"/>
              <a:buChar char="§"/>
              <a:defRPr/>
            </a:pPr>
            <a:r>
              <a:rPr lang="en-US" sz="1200" b="0" i="0" dirty="0">
                <a:solidFill>
                  <a:srgbClr val="000000"/>
                </a:solidFill>
              </a:rPr>
              <a:t>Half of the respondents consider </a:t>
            </a:r>
            <a:r>
              <a:rPr lang="en-US" sz="1200" i="0" dirty="0">
                <a:solidFill>
                  <a:srgbClr val="000000"/>
                </a:solidFill>
              </a:rPr>
              <a:t>Teamwork/ Project Team </a:t>
            </a:r>
            <a:r>
              <a:rPr lang="en-US" sz="1200" b="0" i="0" dirty="0">
                <a:solidFill>
                  <a:srgbClr val="000000"/>
                </a:solidFill>
              </a:rPr>
              <a:t>as an most important factor that made their Best Performing Project better. No other factor garnered more than 17% concurrence. </a:t>
            </a:r>
          </a:p>
        </p:txBody>
      </p:sp>
      <p:sp>
        <p:nvSpPr>
          <p:cNvPr id="12" name="TextBox 11"/>
          <p:cNvSpPr txBox="1"/>
          <p:nvPr/>
        </p:nvSpPr>
        <p:spPr>
          <a:xfrm>
            <a:off x="6223415" y="2243302"/>
            <a:ext cx="2350231" cy="400110"/>
          </a:xfrm>
          <a:prstGeom prst="rect">
            <a:avLst/>
          </a:prstGeom>
          <a:solidFill>
            <a:srgbClr val="FF9987"/>
          </a:solidFill>
          <a:ln>
            <a:solidFill>
              <a:srgbClr val="EC5A24"/>
            </a:solidFill>
          </a:ln>
        </p:spPr>
        <p:txBody>
          <a:bodyPr wrap="square" rtlCol="0">
            <a:spAutoFit/>
          </a:bodyPr>
          <a:lstStyle>
            <a:defPPr>
              <a:defRPr lang="en-US"/>
            </a:defPPr>
          </a:lstStyle>
          <a:p>
            <a:r>
              <a:rPr lang="en-US" sz="1000" dirty="0">
                <a:solidFill>
                  <a:srgbClr val="000000"/>
                </a:solidFill>
              </a:rPr>
              <a:t>Higher among Companies with $250 or more Capital Construction Activity</a:t>
            </a:r>
          </a:p>
        </p:txBody>
      </p:sp>
      <p:cxnSp>
        <p:nvCxnSpPr>
          <p:cNvPr id="13" name="Straight Arrow Connector 12"/>
          <p:cNvCxnSpPr>
            <a:stCxn id="12" idx="1"/>
          </p:cNvCxnSpPr>
          <p:nvPr/>
        </p:nvCxnSpPr>
        <p:spPr bwMode="auto">
          <a:xfrm flipH="1" flipV="1">
            <a:off x="5916176" y="2392065"/>
            <a:ext cx="307239" cy="51292"/>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1" name="TextBox 20"/>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(n=73)</a:t>
            </a:r>
          </a:p>
        </p:txBody>
      </p:sp>
      <p:sp>
        <p:nvSpPr>
          <p:cNvPr id="22" name="Rectangle 21"/>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56</a:t>
            </a:fld>
            <a:endParaRPr lang="en-US" altLang="en-US" sz="1200" b="1" dirty="0">
              <a:solidFill>
                <a:srgbClr val="6D6D6D"/>
              </a:solidFill>
            </a:endParaRPr>
          </a:p>
        </p:txBody>
      </p:sp>
      <p:graphicFrame>
        <p:nvGraphicFramePr>
          <p:cNvPr id="23" name="Chart 22"/>
          <p:cNvGraphicFramePr>
            <a:graphicFrameLocks/>
          </p:cNvGraphicFramePr>
          <p:nvPr>
            <p:extLst>
              <p:ext uri="{D42A27DB-BD31-4B8C-83A1-F6EECF244321}">
                <p14:modId xmlns:p14="http://schemas.microsoft.com/office/powerpoint/2010/main" val="1124465577"/>
              </p:ext>
            </p:extLst>
          </p:nvPr>
        </p:nvGraphicFramePr>
        <p:xfrm>
          <a:off x="40431" y="2113668"/>
          <a:ext cx="6014209" cy="417195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4416991" y="4158695"/>
            <a:ext cx="2350231" cy="400110"/>
          </a:xfrm>
          <a:prstGeom prst="rect">
            <a:avLst/>
          </a:prstGeom>
          <a:solidFill>
            <a:srgbClr val="FF9987"/>
          </a:solidFill>
          <a:ln>
            <a:solidFill>
              <a:srgbClr val="EC5A24"/>
            </a:solidFill>
          </a:ln>
        </p:spPr>
        <p:txBody>
          <a:bodyPr wrap="square" rtlCol="0">
            <a:spAutoFit/>
          </a:bodyPr>
          <a:lstStyle>
            <a:defPPr>
              <a:defRPr lang="en-US"/>
            </a:defPPr>
          </a:lstStyle>
          <a:p>
            <a:r>
              <a:rPr lang="en-US" sz="1000" dirty="0">
                <a:solidFill>
                  <a:srgbClr val="000000"/>
                </a:solidFill>
              </a:rPr>
              <a:t>Higher among Companies with U.S. and International Projects</a:t>
            </a:r>
          </a:p>
        </p:txBody>
      </p:sp>
      <p:cxnSp>
        <p:nvCxnSpPr>
          <p:cNvPr id="25" name="Straight Arrow Connector 24"/>
          <p:cNvCxnSpPr/>
          <p:nvPr/>
        </p:nvCxnSpPr>
        <p:spPr bwMode="auto">
          <a:xfrm flipH="1">
            <a:off x="3047535" y="4344772"/>
            <a:ext cx="1359220" cy="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6" name="TextBox 25"/>
          <p:cNvSpPr txBox="1"/>
          <p:nvPr/>
        </p:nvSpPr>
        <p:spPr>
          <a:xfrm>
            <a:off x="4418380" y="3681775"/>
            <a:ext cx="2350231" cy="400110"/>
          </a:xfrm>
          <a:prstGeom prst="rect">
            <a:avLst/>
          </a:prstGeom>
          <a:solidFill>
            <a:srgbClr val="FF9987"/>
          </a:solidFill>
          <a:ln>
            <a:solidFill>
              <a:srgbClr val="EC5A24"/>
            </a:solidFill>
          </a:ln>
        </p:spPr>
        <p:txBody>
          <a:bodyPr wrap="square" rtlCol="0">
            <a:spAutoFit/>
          </a:bodyPr>
          <a:lstStyle>
            <a:defPPr>
              <a:defRPr lang="en-US"/>
            </a:defPPr>
          </a:lstStyle>
          <a:p>
            <a:r>
              <a:rPr lang="en-US" sz="1000" dirty="0">
                <a:solidFill>
                  <a:srgbClr val="000000"/>
                </a:solidFill>
              </a:rPr>
              <a:t>Higher among Companies with &lt; $250 Capital Construction Activity</a:t>
            </a:r>
          </a:p>
        </p:txBody>
      </p:sp>
      <p:cxnSp>
        <p:nvCxnSpPr>
          <p:cNvPr id="27" name="Straight Arrow Connector 26"/>
          <p:cNvCxnSpPr/>
          <p:nvPr/>
        </p:nvCxnSpPr>
        <p:spPr bwMode="auto">
          <a:xfrm flipH="1">
            <a:off x="3304635" y="3889860"/>
            <a:ext cx="1102120" cy="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Straight Arrow Connector 27"/>
          <p:cNvCxnSpPr>
            <a:stCxn id="24" idx="1"/>
          </p:cNvCxnSpPr>
          <p:nvPr/>
        </p:nvCxnSpPr>
        <p:spPr bwMode="auto">
          <a:xfrm flipH="1" flipV="1">
            <a:off x="3047535" y="4081886"/>
            <a:ext cx="1369456" cy="276864"/>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69850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D8FD8440-333A-4B42-865A-84EEEF1C90B1}" type="slidenum">
              <a:rPr lang="en-US" altLang="en-US" smtClean="0"/>
              <a:pPr>
                <a:defRPr/>
              </a:pPr>
              <a:t>57</a:t>
            </a:fld>
            <a:endParaRPr lang="en-US" altLang="en-US" dirty="0"/>
          </a:p>
        </p:txBody>
      </p:sp>
      <p:sp>
        <p:nvSpPr>
          <p:cNvPr id="5" name="Title 1"/>
          <p:cNvSpPr txBox="1">
            <a:spLocks/>
          </p:cNvSpPr>
          <p:nvPr/>
        </p:nvSpPr>
        <p:spPr bwMode="auto">
          <a:xfrm>
            <a:off x="2360613" y="2667000"/>
            <a:ext cx="639286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595959"/>
                </a:solidFill>
                <a:latin typeface="+mj-lt"/>
                <a:ea typeface="+mj-ea"/>
                <a:cs typeface="+mj-cs"/>
              </a:defRPr>
            </a:lvl1pPr>
            <a:lvl2pPr algn="l" rtl="0" eaLnBrk="0" fontAlgn="base" hangingPunct="0">
              <a:spcBef>
                <a:spcPct val="0"/>
              </a:spcBef>
              <a:spcAft>
                <a:spcPct val="0"/>
              </a:spcAft>
              <a:defRPr sz="2400">
                <a:solidFill>
                  <a:srgbClr val="595959"/>
                </a:solidFill>
                <a:latin typeface="Arial" charset="0"/>
                <a:ea typeface="ＭＳ Ｐゴシック" charset="0"/>
                <a:cs typeface="Arial" charset="0"/>
              </a:defRPr>
            </a:lvl2pPr>
            <a:lvl3pPr algn="l" rtl="0" eaLnBrk="0" fontAlgn="base" hangingPunct="0">
              <a:spcBef>
                <a:spcPct val="0"/>
              </a:spcBef>
              <a:spcAft>
                <a:spcPct val="0"/>
              </a:spcAft>
              <a:defRPr sz="2400">
                <a:solidFill>
                  <a:srgbClr val="595959"/>
                </a:solidFill>
                <a:latin typeface="Arial" charset="0"/>
                <a:ea typeface="ＭＳ Ｐゴシック" charset="0"/>
                <a:cs typeface="Arial" charset="0"/>
              </a:defRPr>
            </a:lvl3pPr>
            <a:lvl4pPr algn="l" rtl="0" eaLnBrk="0" fontAlgn="base" hangingPunct="0">
              <a:spcBef>
                <a:spcPct val="0"/>
              </a:spcBef>
              <a:spcAft>
                <a:spcPct val="0"/>
              </a:spcAft>
              <a:defRPr sz="2400">
                <a:solidFill>
                  <a:srgbClr val="595959"/>
                </a:solidFill>
                <a:latin typeface="Arial" charset="0"/>
                <a:ea typeface="ＭＳ Ｐゴシック" charset="0"/>
                <a:cs typeface="Arial" charset="0"/>
              </a:defRPr>
            </a:lvl4pPr>
            <a:lvl5pPr algn="l" rtl="0" eaLnBrk="0" fontAlgn="base" hangingPunct="0">
              <a:spcBef>
                <a:spcPct val="0"/>
              </a:spcBef>
              <a:spcAft>
                <a:spcPct val="0"/>
              </a:spcAft>
              <a:defRPr sz="2400">
                <a:solidFill>
                  <a:srgbClr val="595959"/>
                </a:solidFill>
                <a:latin typeface="Arial" charset="0"/>
                <a:ea typeface="ＭＳ Ｐゴシック" charset="0"/>
                <a:cs typeface="Arial" charset="0"/>
              </a:defRPr>
            </a:lvl5pPr>
            <a:lvl6pPr marL="457200" algn="l" rtl="0" fontAlgn="base">
              <a:spcBef>
                <a:spcPct val="0"/>
              </a:spcBef>
              <a:spcAft>
                <a:spcPct val="0"/>
              </a:spcAft>
              <a:defRPr sz="2400">
                <a:solidFill>
                  <a:srgbClr val="595959"/>
                </a:solidFill>
                <a:latin typeface="Arial" charset="0"/>
                <a:ea typeface="ＭＳ Ｐゴシック" charset="0"/>
                <a:cs typeface="Arial" charset="0"/>
              </a:defRPr>
            </a:lvl6pPr>
            <a:lvl7pPr marL="914400" algn="l" rtl="0" fontAlgn="base">
              <a:spcBef>
                <a:spcPct val="0"/>
              </a:spcBef>
              <a:spcAft>
                <a:spcPct val="0"/>
              </a:spcAft>
              <a:defRPr sz="2400">
                <a:solidFill>
                  <a:srgbClr val="595959"/>
                </a:solidFill>
                <a:latin typeface="Arial" charset="0"/>
                <a:ea typeface="ＭＳ Ｐゴシック" charset="0"/>
                <a:cs typeface="Arial" charset="0"/>
              </a:defRPr>
            </a:lvl7pPr>
            <a:lvl8pPr marL="1371600" algn="l" rtl="0" fontAlgn="base">
              <a:spcBef>
                <a:spcPct val="0"/>
              </a:spcBef>
              <a:spcAft>
                <a:spcPct val="0"/>
              </a:spcAft>
              <a:defRPr sz="2400">
                <a:solidFill>
                  <a:srgbClr val="595959"/>
                </a:solidFill>
                <a:latin typeface="Arial" charset="0"/>
                <a:ea typeface="ＭＳ Ｐゴシック" charset="0"/>
                <a:cs typeface="Arial" charset="0"/>
              </a:defRPr>
            </a:lvl8pPr>
            <a:lvl9pPr marL="1828800" algn="l" rtl="0" fontAlgn="base">
              <a:spcBef>
                <a:spcPct val="0"/>
              </a:spcBef>
              <a:spcAft>
                <a:spcPct val="0"/>
              </a:spcAft>
              <a:defRPr sz="2400">
                <a:solidFill>
                  <a:srgbClr val="595959"/>
                </a:solidFill>
                <a:latin typeface="Arial" charset="0"/>
                <a:ea typeface="ＭＳ Ｐゴシック" charset="0"/>
                <a:cs typeface="Arial" charset="0"/>
              </a:defRPr>
            </a:lvl9pPr>
          </a:lstStyle>
          <a:p>
            <a:pPr>
              <a:defRPr/>
            </a:pPr>
            <a:r>
              <a:rPr lang="en-US" sz="3200" b="1" kern="0" dirty="0"/>
              <a:t>High Intensity Versus Low Intensity Users of Operating Methods</a:t>
            </a:r>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500" t="77879" r="8137" b="14606"/>
          <a:stretch/>
        </p:blipFill>
        <p:spPr bwMode="auto">
          <a:xfrm>
            <a:off x="533400" y="6547493"/>
            <a:ext cx="3733800" cy="23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361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b="1" dirty="0"/>
              <a:t>Objectives and Methodology</a:t>
            </a:r>
            <a:br>
              <a:rPr lang="en-US" b="1" dirty="0"/>
            </a:br>
            <a:endParaRPr lang="en-US" dirty="0"/>
          </a:p>
        </p:txBody>
      </p:sp>
      <p:sp>
        <p:nvSpPr>
          <p:cNvPr id="5" name="Title 1"/>
          <p:cNvSpPr txBox="1">
            <a:spLocks/>
          </p:cNvSpPr>
          <p:nvPr/>
        </p:nvSpPr>
        <p:spPr bwMode="auto">
          <a:xfrm>
            <a:off x="455613" y="1470345"/>
            <a:ext cx="8128139" cy="495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595959"/>
                </a:solidFill>
                <a:latin typeface="+mj-lt"/>
                <a:ea typeface="+mj-ea"/>
                <a:cs typeface="+mj-cs"/>
              </a:defRPr>
            </a:lvl1pPr>
            <a:lvl2pPr algn="l" rtl="0" eaLnBrk="0" fontAlgn="base" hangingPunct="0">
              <a:spcBef>
                <a:spcPct val="0"/>
              </a:spcBef>
              <a:spcAft>
                <a:spcPct val="0"/>
              </a:spcAft>
              <a:defRPr sz="2400">
                <a:solidFill>
                  <a:srgbClr val="595959"/>
                </a:solidFill>
                <a:latin typeface="Arial" charset="0"/>
                <a:ea typeface="ＭＳ Ｐゴシック" charset="0"/>
                <a:cs typeface="Arial" charset="0"/>
              </a:defRPr>
            </a:lvl2pPr>
            <a:lvl3pPr algn="l" rtl="0" eaLnBrk="0" fontAlgn="base" hangingPunct="0">
              <a:spcBef>
                <a:spcPct val="0"/>
              </a:spcBef>
              <a:spcAft>
                <a:spcPct val="0"/>
              </a:spcAft>
              <a:defRPr sz="2400">
                <a:solidFill>
                  <a:srgbClr val="595959"/>
                </a:solidFill>
                <a:latin typeface="Arial" charset="0"/>
                <a:ea typeface="ＭＳ Ｐゴシック" charset="0"/>
                <a:cs typeface="Arial" charset="0"/>
              </a:defRPr>
            </a:lvl3pPr>
            <a:lvl4pPr algn="l" rtl="0" eaLnBrk="0" fontAlgn="base" hangingPunct="0">
              <a:spcBef>
                <a:spcPct val="0"/>
              </a:spcBef>
              <a:spcAft>
                <a:spcPct val="0"/>
              </a:spcAft>
              <a:defRPr sz="2400">
                <a:solidFill>
                  <a:srgbClr val="595959"/>
                </a:solidFill>
                <a:latin typeface="Arial" charset="0"/>
                <a:ea typeface="ＭＳ Ｐゴシック" charset="0"/>
                <a:cs typeface="Arial" charset="0"/>
              </a:defRPr>
            </a:lvl4pPr>
            <a:lvl5pPr algn="l" rtl="0" eaLnBrk="0" fontAlgn="base" hangingPunct="0">
              <a:spcBef>
                <a:spcPct val="0"/>
              </a:spcBef>
              <a:spcAft>
                <a:spcPct val="0"/>
              </a:spcAft>
              <a:defRPr sz="2400">
                <a:solidFill>
                  <a:srgbClr val="595959"/>
                </a:solidFill>
                <a:latin typeface="Arial" charset="0"/>
                <a:ea typeface="ＭＳ Ｐゴシック" charset="0"/>
                <a:cs typeface="Arial" charset="0"/>
              </a:defRPr>
            </a:lvl5pPr>
            <a:lvl6pPr marL="457200" algn="l" rtl="0" fontAlgn="base">
              <a:spcBef>
                <a:spcPct val="0"/>
              </a:spcBef>
              <a:spcAft>
                <a:spcPct val="0"/>
              </a:spcAft>
              <a:defRPr sz="2400">
                <a:solidFill>
                  <a:srgbClr val="595959"/>
                </a:solidFill>
                <a:latin typeface="Arial" charset="0"/>
                <a:ea typeface="ＭＳ Ｐゴシック" charset="0"/>
                <a:cs typeface="Arial" charset="0"/>
              </a:defRPr>
            </a:lvl6pPr>
            <a:lvl7pPr marL="914400" algn="l" rtl="0" fontAlgn="base">
              <a:spcBef>
                <a:spcPct val="0"/>
              </a:spcBef>
              <a:spcAft>
                <a:spcPct val="0"/>
              </a:spcAft>
              <a:defRPr sz="2400">
                <a:solidFill>
                  <a:srgbClr val="595959"/>
                </a:solidFill>
                <a:latin typeface="Arial" charset="0"/>
                <a:ea typeface="ＭＳ Ｐゴシック" charset="0"/>
                <a:cs typeface="Arial" charset="0"/>
              </a:defRPr>
            </a:lvl7pPr>
            <a:lvl8pPr marL="1371600" algn="l" rtl="0" fontAlgn="base">
              <a:spcBef>
                <a:spcPct val="0"/>
              </a:spcBef>
              <a:spcAft>
                <a:spcPct val="0"/>
              </a:spcAft>
              <a:defRPr sz="2400">
                <a:solidFill>
                  <a:srgbClr val="595959"/>
                </a:solidFill>
                <a:latin typeface="Arial" charset="0"/>
                <a:ea typeface="ＭＳ Ｐゴシック" charset="0"/>
                <a:cs typeface="Arial" charset="0"/>
              </a:defRPr>
            </a:lvl8pPr>
            <a:lvl9pPr marL="1828800" algn="l" rtl="0" fontAlgn="base">
              <a:spcBef>
                <a:spcPct val="0"/>
              </a:spcBef>
              <a:spcAft>
                <a:spcPct val="0"/>
              </a:spcAft>
              <a:defRPr sz="2400">
                <a:solidFill>
                  <a:srgbClr val="595959"/>
                </a:solidFill>
                <a:latin typeface="Arial" charset="0"/>
                <a:ea typeface="ＭＳ Ｐゴシック" charset="0"/>
                <a:cs typeface="Arial" charset="0"/>
              </a:defRPr>
            </a:lvl9pPr>
          </a:lstStyle>
          <a:p>
            <a:pPr marL="225425" marR="0" lvl="1" indent="-225425" algn="l" defTabSz="914400" rtl="0" eaLnBrk="0" fontAlgn="base" latinLnBrk="0" hangingPunct="0">
              <a:lnSpc>
                <a:spcPts val="1600"/>
              </a:lnSpc>
              <a:spcBef>
                <a:spcPct val="55000"/>
              </a:spcBef>
              <a:spcAft>
                <a:spcPct val="0"/>
              </a:spcAft>
              <a:buClrTx/>
              <a:buSzTx/>
              <a:buFont typeface="Wingdings" pitchFamily="2" charset="2"/>
              <a:buChar char="§"/>
              <a:tabLst/>
              <a:defRPr/>
            </a:pPr>
            <a:r>
              <a:rPr lang="en-US" sz="1400" kern="0" dirty="0">
                <a:solidFill>
                  <a:srgbClr val="000000"/>
                </a:solidFill>
              </a:rPr>
              <a:t>The operating methods in questions B25 and B26 have been used to identify low, medium and intensity users of lean operating methods among the 81 respondents to the survey.</a:t>
            </a:r>
          </a:p>
          <a:p>
            <a:pPr marL="225425" marR="0" lvl="1" indent="-225425" algn="l" defTabSz="914400" rtl="0" eaLnBrk="0" fontAlgn="base" latinLnBrk="0" hangingPunct="0">
              <a:lnSpc>
                <a:spcPts val="1600"/>
              </a:lnSpc>
              <a:spcBef>
                <a:spcPct val="55000"/>
              </a:spcBef>
              <a:spcAft>
                <a:spcPct val="0"/>
              </a:spcAft>
              <a:buClrTx/>
              <a:buSzTx/>
              <a:buFont typeface="Wingdings" pitchFamily="2" charset="2"/>
              <a:buChar char="§"/>
              <a:tabLst/>
              <a:defRPr/>
            </a:pPr>
            <a:r>
              <a:rPr lang="en-US" sz="1400" kern="0" dirty="0">
                <a:solidFill>
                  <a:srgbClr val="000000"/>
                </a:solidFill>
              </a:rPr>
              <a:t>To determine appropriate weighting of the lean operating methods, LCI Board members were asked to rate them by whether they were standard industry practice (0) or had a low (1), medium (2) or high (3) impact on projects. Six board members provided ratings.</a:t>
            </a:r>
          </a:p>
          <a:p>
            <a:pPr marL="225425" marR="0" lvl="1" indent="-225425" algn="l" defTabSz="914400" rtl="0" eaLnBrk="0" fontAlgn="base" latinLnBrk="0" hangingPunct="0">
              <a:lnSpc>
                <a:spcPts val="1600"/>
              </a:lnSpc>
              <a:spcBef>
                <a:spcPct val="55000"/>
              </a:spcBef>
              <a:spcAft>
                <a:spcPct val="0"/>
              </a:spcAft>
              <a:buClrTx/>
              <a:buSzTx/>
              <a:buFont typeface="Wingdings" pitchFamily="2" charset="2"/>
              <a:buChar char="§"/>
              <a:tabLst/>
              <a:defRPr/>
            </a:pPr>
            <a:r>
              <a:rPr lang="en-US" sz="1400" kern="0" noProof="0" dirty="0">
                <a:solidFill>
                  <a:srgbClr val="000000"/>
                </a:solidFill>
              </a:rPr>
              <a:t>The tally led to 38 possible points based on use of operating systems reported</a:t>
            </a: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Arial" charset="0"/>
              </a:rPr>
              <a:t>: </a:t>
            </a:r>
          </a:p>
          <a:p>
            <a:pPr marL="457200" lvl="3" indent="-173038">
              <a:lnSpc>
                <a:spcPts val="1600"/>
              </a:lnSpc>
              <a:spcBef>
                <a:spcPct val="55000"/>
              </a:spcBef>
              <a:buFont typeface="Arial" panose="020B0604020202020204" pitchFamily="34" charset="0"/>
              <a:buChar char="•"/>
            </a:pPr>
            <a:r>
              <a:rPr lang="en-US" sz="1200" kern="0" dirty="0">
                <a:solidFill>
                  <a:srgbClr val="000000"/>
                </a:solidFill>
              </a:rPr>
              <a:t>Seven highly effective operating methods were given a score of three points for use: Last Planner System, Target Value Design, Full-team On-boarding, Visual Management, A3 Thinking, Conceptual/Continuous Estimating and Prefabrication/Modularization.  </a:t>
            </a:r>
            <a:endPar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a:p>
            <a:pPr marL="457200" lvl="3" indent="-173038">
              <a:lnSpc>
                <a:spcPts val="1600"/>
              </a:lnSpc>
              <a:spcBef>
                <a:spcPct val="55000"/>
              </a:spcBef>
              <a:buFont typeface="Arial" panose="020B0604020202020204" pitchFamily="34" charset="0"/>
              <a:buChar char="•"/>
            </a:pPr>
            <a:r>
              <a:rPr lang="en-US" sz="1200" kern="0" dirty="0">
                <a:solidFill>
                  <a:srgbClr val="000000"/>
                </a:solidFill>
              </a:rPr>
              <a:t>Three operating methods were determined by consensus to be standard industry practice, and were excluded from the scoring: Value Engineering, OAC Report-out Meetings and CPM Scheduling </a:t>
            </a:r>
          </a:p>
          <a:p>
            <a:pPr marL="457200" lvl="3" indent="-173038">
              <a:lnSpc>
                <a:spcPts val="1600"/>
              </a:lnSpc>
              <a:spcBef>
                <a:spcPct val="55000"/>
              </a:spcBef>
              <a:buFont typeface="Arial" panose="020B0604020202020204" pitchFamily="34" charset="0"/>
              <a:buChar char="•"/>
            </a:pPr>
            <a:r>
              <a:rPr lang="en-US" sz="1200" kern="0" dirty="0">
                <a:solidFill>
                  <a:srgbClr val="000000"/>
                </a:solidFill>
              </a:rPr>
              <a:t>The remainder were given a score of one point for use.</a:t>
            </a:r>
            <a:endPar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a:p>
            <a:pPr marL="225425" marR="0" lvl="1" indent="-225425" algn="l" defTabSz="914400" rtl="0" eaLnBrk="0" fontAlgn="base" latinLnBrk="0" hangingPunct="0">
              <a:lnSpc>
                <a:spcPts val="1600"/>
              </a:lnSpc>
              <a:spcBef>
                <a:spcPct val="55000"/>
              </a:spcBef>
              <a:spcAft>
                <a:spcPct val="0"/>
              </a:spcAft>
              <a:buClrTx/>
              <a:buSzTx/>
              <a:buFont typeface="Wingdings" pitchFamily="2" charset="2"/>
              <a:buChar char="§"/>
              <a:tabLst/>
              <a:defRPr/>
            </a:pPr>
            <a:r>
              <a:rPr lang="en-US" sz="1400" kern="0" noProof="0" dirty="0">
                <a:solidFill>
                  <a:srgbClr val="000000"/>
                </a:solidFill>
              </a:rPr>
              <a:t>Breakout of Users by Score:</a:t>
            </a:r>
            <a:endPar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a:p>
            <a:pPr marL="457200" lvl="3" indent="-173038">
              <a:lnSpc>
                <a:spcPts val="1600"/>
              </a:lnSpc>
              <a:spcBef>
                <a:spcPct val="55000"/>
              </a:spcBef>
              <a:buFont typeface="Arial" panose="020B0604020202020204" pitchFamily="34" charset="0"/>
              <a:buChar cha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Arial" charset="0"/>
              </a:rPr>
              <a:t>Low Intensity</a:t>
            </a:r>
            <a:r>
              <a:rPr kumimoji="0" lang="en-US" sz="1200" b="0" i="0" u="none" strike="noStrike" kern="0" cap="none" spc="0" normalizeH="0" noProof="0" dirty="0">
                <a:ln>
                  <a:noFill/>
                </a:ln>
                <a:solidFill>
                  <a:srgbClr val="000000"/>
                </a:solidFill>
                <a:effectLst/>
                <a:uLnTx/>
                <a:uFillTx/>
                <a:latin typeface="Arial" charset="0"/>
                <a:ea typeface="ＭＳ Ｐゴシック" charset="0"/>
                <a:cs typeface="Arial" charset="0"/>
              </a:rPr>
              <a:t> Users: Less than 10 points</a:t>
            </a:r>
          </a:p>
          <a:p>
            <a:pPr marL="457200" lvl="3" indent="-173038">
              <a:lnSpc>
                <a:spcPts val="1600"/>
              </a:lnSpc>
              <a:spcBef>
                <a:spcPct val="55000"/>
              </a:spcBef>
              <a:buFont typeface="Arial" panose="020B0604020202020204" pitchFamily="34" charset="0"/>
              <a:buChar char="•"/>
            </a:pPr>
            <a:r>
              <a:rPr lang="en-US" sz="1200" kern="0" dirty="0">
                <a:solidFill>
                  <a:srgbClr val="000000"/>
                </a:solidFill>
              </a:rPr>
              <a:t>Medium Intensity Users: 10 points to 19 points</a:t>
            </a:r>
            <a:endParaRPr kumimoji="0" lang="en-US" sz="1200" b="0" i="0" u="none" strike="noStrike" kern="0" cap="none" spc="0" normalizeH="0" noProof="0" dirty="0">
              <a:ln>
                <a:noFill/>
              </a:ln>
              <a:solidFill>
                <a:srgbClr val="000000"/>
              </a:solidFill>
              <a:effectLst/>
              <a:uLnTx/>
              <a:uFillTx/>
              <a:latin typeface="Arial" charset="0"/>
              <a:ea typeface="ＭＳ Ｐゴシック" charset="0"/>
              <a:cs typeface="Arial" charset="0"/>
            </a:endParaRPr>
          </a:p>
          <a:p>
            <a:pPr marL="457200" lvl="3" indent="-173038">
              <a:lnSpc>
                <a:spcPts val="1600"/>
              </a:lnSpc>
              <a:spcBef>
                <a:spcPct val="55000"/>
              </a:spcBef>
              <a:buFont typeface="Arial" panose="020B0604020202020204" pitchFamily="34" charset="0"/>
              <a:buChar char="•"/>
            </a:pPr>
            <a:r>
              <a:rPr lang="en-US" sz="1200" kern="0" baseline="0" dirty="0">
                <a:solidFill>
                  <a:srgbClr val="000000"/>
                </a:solidFill>
              </a:rPr>
              <a:t>High</a:t>
            </a:r>
            <a:r>
              <a:rPr lang="en-US" sz="1200" kern="0" dirty="0">
                <a:solidFill>
                  <a:srgbClr val="000000"/>
                </a:solidFill>
              </a:rPr>
              <a:t> Intensity Users: 20 points or more.</a:t>
            </a:r>
            <a:endPar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a:p>
            <a:pPr marL="225425" marR="0" lvl="2" indent="-225425" algn="l" defTabSz="914400" rtl="0" eaLnBrk="0" fontAlgn="base" latinLnBrk="0" hangingPunct="0">
              <a:lnSpc>
                <a:spcPts val="1600"/>
              </a:lnSpc>
              <a:spcBef>
                <a:spcPct val="55000"/>
              </a:spcBef>
              <a:spcAft>
                <a:spcPct val="0"/>
              </a:spcAft>
              <a:buClrTx/>
              <a:buSzTx/>
              <a:buFont typeface="Wingdings" panose="05000000000000000000" pitchFamily="2" charset="2"/>
              <a:buChar char="§"/>
              <a:tabLst/>
              <a:defRPr/>
            </a:pPr>
            <a:r>
              <a:rPr lang="en-US" sz="1400" kern="0" dirty="0">
                <a:solidFill>
                  <a:srgbClr val="000000"/>
                </a:solidFill>
              </a:rPr>
              <a:t>The charts in this section reflect statistically significant or trending differences between low and high intensity users.</a:t>
            </a:r>
            <a:endPar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595959"/>
              </a:solidFill>
              <a:effectLst/>
              <a:uLnTx/>
              <a:uFillTx/>
              <a:latin typeface="+mj-lt"/>
              <a:ea typeface="+mj-ea"/>
              <a:cs typeface="+mj-cs"/>
            </a:endParaRPr>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500" t="77879" r="8137" b="14606"/>
          <a:stretch/>
        </p:blipFill>
        <p:spPr bwMode="auto">
          <a:xfrm>
            <a:off x="533400" y="6547493"/>
            <a:ext cx="3733800" cy="23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345289"/>
      </p:ext>
    </p:extLst>
  </p:cSld>
  <p:clrMapOvr>
    <a:masterClrMapping/>
  </p:clrMapOvr>
  <mc:AlternateContent xmlns:mc="http://schemas.openxmlformats.org/markup-compatibility/2006" xmlns:p14="http://schemas.microsoft.com/office/powerpoint/2010/main">
    <mc:Choice Requires="p14">
      <p:transition p14:dur="250">
        <p:randomBar/>
      </p:transition>
    </mc:Choice>
    <mc:Fallback xmlns="">
      <p:transition>
        <p:randomBar/>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p:txBody>
          <a:bodyPr/>
          <a:lstStyle/>
          <a:p>
            <a:r>
              <a:rPr lang="en-US" dirty="0"/>
              <a:t>Variance of Final Schedule and Budgeted Cost: </a:t>
            </a:r>
            <a:br>
              <a:rPr lang="en-US" dirty="0"/>
            </a:br>
            <a:r>
              <a:rPr lang="en-US" dirty="0"/>
              <a:t>Best Projects</a:t>
            </a:r>
          </a:p>
        </p:txBody>
      </p:sp>
      <p:sp>
        <p:nvSpPr>
          <p:cNvPr id="4" name="Slide Number Placeholder 3"/>
          <p:cNvSpPr>
            <a:spLocks noGrp="1"/>
          </p:cNvSpPr>
          <p:nvPr>
            <p:ph type="sldNum" sz="quarter" idx="4294967295"/>
          </p:nvPr>
        </p:nvSpPr>
        <p:spPr>
          <a:xfrm>
            <a:off x="0" y="6543675"/>
            <a:ext cx="457200" cy="20161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3A5F5BA-B611-467B-9A66-E778C0865C15}"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59</a:t>
            </a:fld>
            <a:endParaRPr kumimoji="0" lang="en-US" altLang="en-US" sz="1800" b="0" i="0" u="none" strike="noStrike" kern="0" cap="none" spc="0" normalizeH="0" baseline="0" noProof="0" dirty="0">
              <a:ln>
                <a:noFill/>
              </a:ln>
              <a:solidFill>
                <a:sysClr val="windowText" lastClr="000000"/>
              </a:solidFill>
              <a:effectLst/>
              <a:uLnTx/>
              <a:uFillTx/>
            </a:endParaRPr>
          </a:p>
        </p:txBody>
      </p:sp>
      <p:grpSp>
        <p:nvGrpSpPr>
          <p:cNvPr id="6" name="Group 5"/>
          <p:cNvGrpSpPr/>
          <p:nvPr/>
        </p:nvGrpSpPr>
        <p:grpSpPr>
          <a:xfrm>
            <a:off x="0" y="1371600"/>
            <a:ext cx="8991600" cy="5467528"/>
            <a:chOff x="0" y="1371600"/>
            <a:chExt cx="8991600" cy="5467528"/>
          </a:xfrm>
        </p:grpSpPr>
        <p:sp>
          <p:nvSpPr>
            <p:cNvPr id="7" name="Rectangle 6"/>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400" b="0" i="0" u="none" strike="noStrike" kern="0" cap="none" spc="0" normalizeH="0" baseline="0" noProof="0" dirty="0">
                <a:ln>
                  <a:noFill/>
                </a:ln>
                <a:solidFill>
                  <a:srgbClr val="595959"/>
                </a:solidFill>
                <a:effectLst/>
                <a:uLnTx/>
                <a:uFillTx/>
                <a:latin typeface="Arial" charset="0"/>
                <a:ea typeface="ＭＳ Ｐゴシック" charset="0"/>
                <a:cs typeface="Arial" charset="0"/>
              </a:endParaRPr>
            </a:p>
          </p:txBody>
        </p:sp>
        <p:pic>
          <p:nvPicPr>
            <p:cNvPr id="8"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7"/>
          <p:cNvSpPr txBox="1">
            <a:spLocks noChangeArrowheads="1"/>
          </p:cNvSpPr>
          <p:nvPr/>
        </p:nvSpPr>
        <p:spPr bwMode="auto">
          <a:xfrm>
            <a:off x="239389" y="1379622"/>
            <a:ext cx="8510588" cy="646331"/>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marL="342900" marR="0" lvl="0" indent="-342900" defTabSz="914400" eaLnBrk="0" fontAlgn="auto" latinLnBrk="0" hangingPunct="0">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0" cap="none" spc="0" normalizeH="0" baseline="0" noProof="0" dirty="0">
                <a:ln>
                  <a:noFill/>
                </a:ln>
                <a:solidFill>
                  <a:srgbClr val="000000"/>
                </a:solidFill>
                <a:effectLst/>
                <a:uLnTx/>
                <a:uFillTx/>
                <a:latin typeface="Arial" charset="0"/>
              </a:rPr>
              <a:t>There were no statistically significant differences on the Typical projects, but there were significant differences on the performance of the Best projects..      </a:t>
            </a:r>
          </a:p>
          <a:p>
            <a:pPr marL="342900" marR="0" lvl="0" indent="-342900" defTabSz="914400" eaLnBrk="0"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n-US" sz="1200" b="0" i="0" u="none" strike="noStrike" kern="0" cap="none" spc="0" normalizeH="0" baseline="0" noProof="0" dirty="0">
              <a:ln>
                <a:noFill/>
              </a:ln>
              <a:solidFill>
                <a:srgbClr val="000000"/>
              </a:solidFill>
              <a:effectLst/>
              <a:uLnTx/>
              <a:uFillTx/>
              <a:latin typeface="Arial" charset="0"/>
            </a:endParaRPr>
          </a:p>
        </p:txBody>
      </p:sp>
      <p:sp>
        <p:nvSpPr>
          <p:cNvPr id="10" name="Rectangle 9"/>
          <p:cNvSpPr/>
          <p:nvPr/>
        </p:nvSpPr>
        <p:spPr bwMode="auto">
          <a:xfrm>
            <a:off x="193830" y="2767549"/>
            <a:ext cx="8628996" cy="3384519"/>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400" b="0" i="0" u="none" strike="noStrike" kern="0" cap="none" spc="0" normalizeH="0" baseline="0" noProof="0">
              <a:ln>
                <a:noFill/>
              </a:ln>
              <a:solidFill>
                <a:srgbClr val="595959"/>
              </a:solidFill>
              <a:effectLst/>
              <a:uLnTx/>
              <a:uFillTx/>
              <a:latin typeface="Arial" charset="0"/>
              <a:ea typeface="ＭＳ Ｐゴシック" charset="0"/>
              <a:cs typeface="Arial" charset="0"/>
            </a:endParaRPr>
          </a:p>
        </p:txBody>
      </p:sp>
      <p:graphicFrame>
        <p:nvGraphicFramePr>
          <p:cNvPr id="11" name="Chart 10"/>
          <p:cNvGraphicFramePr>
            <a:graphicFrameLocks/>
          </p:cNvGraphicFramePr>
          <p:nvPr>
            <p:extLst>
              <p:ext uri="{D42A27DB-BD31-4B8C-83A1-F6EECF244321}">
                <p14:modId xmlns:p14="http://schemas.microsoft.com/office/powerpoint/2010/main" val="3299603480"/>
              </p:ext>
            </p:extLst>
          </p:nvPr>
        </p:nvGraphicFramePr>
        <p:xfrm>
          <a:off x="1806840" y="2929735"/>
          <a:ext cx="5146270" cy="32223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0784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496" y="1379517"/>
            <a:ext cx="8991600" cy="5467528"/>
            <a:chOff x="9496" y="1390472"/>
            <a:chExt cx="8991600" cy="5467528"/>
          </a:xfrm>
        </p:grpSpPr>
        <p:sp>
          <p:nvSpPr>
            <p:cNvPr id="6" name="Rectangle 5"/>
            <p:cNvSpPr/>
            <p:nvPr/>
          </p:nvSpPr>
          <p:spPr bwMode="auto">
            <a:xfrm>
              <a:off x="9496" y="1390472"/>
              <a:ext cx="8991600" cy="5467528"/>
            </a:xfrm>
            <a:prstGeom prst="rect">
              <a:avLst/>
            </a:prstGeom>
            <a:solidFill>
              <a:schemeClr val="bg1">
                <a:lumMod val="95000"/>
              </a:schemeClr>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dirty="0">
                <a:solidFill>
                  <a:srgbClr val="595959"/>
                </a:solidFill>
              </a:endParaRPr>
            </a:p>
          </p:txBody>
        </p:sp>
        <p:pic>
          <p:nvPicPr>
            <p:cNvPr id="7"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4696" y="6548260"/>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21"/>
          <p:cNvSpPr/>
          <p:nvPr/>
        </p:nvSpPr>
        <p:spPr bwMode="auto">
          <a:xfrm>
            <a:off x="457199" y="2507281"/>
            <a:ext cx="8032111" cy="3993532"/>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a:solidFill>
                <a:srgbClr val="595959"/>
              </a:solidFill>
            </a:endParaRPr>
          </a:p>
        </p:txBody>
      </p:sp>
      <p:sp>
        <p:nvSpPr>
          <p:cNvPr id="8" name="Title 23"/>
          <p:cNvSpPr>
            <a:spLocks noGrp="1"/>
          </p:cNvSpPr>
          <p:nvPr>
            <p:ph type="ctrTitle" sz="quarter"/>
          </p:nvPr>
        </p:nvSpPr>
        <p:spPr>
          <a:xfrm>
            <a:off x="455612" y="173038"/>
            <a:ext cx="8535987" cy="1106487"/>
          </a:xfrm>
        </p:spPr>
        <p:txBody>
          <a:bodyPr/>
          <a:lstStyle/>
          <a:p>
            <a:br>
              <a:rPr lang="en-US" b="1" dirty="0"/>
            </a:br>
            <a:r>
              <a:rPr lang="en-US" b="1" dirty="0"/>
              <a:t>Summary</a:t>
            </a:r>
            <a:br>
              <a:rPr lang="en-US" b="1" dirty="0"/>
            </a:br>
            <a:r>
              <a:rPr lang="en-US" sz="2000" dirty="0"/>
              <a:t>Owner Definition of Value</a:t>
            </a:r>
            <a:endParaRPr lang="en-US" dirty="0">
              <a:solidFill>
                <a:schemeClr val="bg1"/>
              </a:solidFill>
            </a:endParaRPr>
          </a:p>
        </p:txBody>
      </p:sp>
      <p:sp>
        <p:nvSpPr>
          <p:cNvPr id="10" name="Rectangle 9"/>
          <p:cNvSpPr>
            <a:spLocks noChangeArrowheads="1"/>
          </p:cNvSpPr>
          <p:nvPr/>
        </p:nvSpPr>
        <p:spPr bwMode="auto">
          <a:xfrm>
            <a:off x="76200" y="1447800"/>
            <a:ext cx="8450262" cy="1524000"/>
          </a:xfrm>
          <a:prstGeom prst="rect">
            <a:avLst/>
          </a:prstGeom>
          <a:noFill/>
          <a:ln w="12700">
            <a:noFill/>
            <a:miter lim="800000"/>
            <a:headEnd/>
            <a:tailEnd/>
          </a:ln>
          <a:effectLst/>
        </p:spPr>
        <p:txBody>
          <a:bodyPr lIns="90488" tIns="44450" rIns="90488" bIns="44450"/>
          <a:lstStyle/>
          <a:p>
            <a:pPr lvl="1" indent="-173038">
              <a:spcBef>
                <a:spcPct val="55000"/>
              </a:spcBef>
              <a:buFont typeface="Wingdings" pitchFamily="2" charset="2"/>
              <a:buChar char="§"/>
            </a:pPr>
            <a:endParaRPr lang="en-US" sz="1200" dirty="0">
              <a:solidFill>
                <a:srgbClr val="000000"/>
              </a:solidFill>
            </a:endParaRPr>
          </a:p>
        </p:txBody>
      </p:sp>
      <p:sp>
        <p:nvSpPr>
          <p:cNvPr id="12" name="Rectangle 11"/>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6</a:t>
            </a:fld>
            <a:endParaRPr lang="en-US" altLang="en-US" sz="1200" b="1" dirty="0">
              <a:solidFill>
                <a:srgbClr val="6D6D6D"/>
              </a:solidFill>
            </a:endParaRPr>
          </a:p>
        </p:txBody>
      </p:sp>
      <p:sp>
        <p:nvSpPr>
          <p:cNvPr id="9" name="Rectangle 8"/>
          <p:cNvSpPr>
            <a:spLocks noChangeArrowheads="1"/>
          </p:cNvSpPr>
          <p:nvPr/>
        </p:nvSpPr>
        <p:spPr bwMode="auto">
          <a:xfrm>
            <a:off x="228600" y="1402565"/>
            <a:ext cx="8450262" cy="1524000"/>
          </a:xfrm>
          <a:prstGeom prst="rect">
            <a:avLst/>
          </a:prstGeom>
          <a:noFill/>
          <a:ln w="12700">
            <a:noFill/>
            <a:miter lim="800000"/>
            <a:headEnd/>
            <a:tailEnd/>
          </a:ln>
          <a:effectLst/>
        </p:spPr>
        <p:txBody>
          <a:bodyPr lIns="90488" tIns="44450" rIns="90488" bIns="44450"/>
          <a:lstStyle/>
          <a:p>
            <a:pPr lvl="1" indent="-173038">
              <a:spcBef>
                <a:spcPct val="55000"/>
              </a:spcBef>
              <a:buFont typeface="Wingdings" pitchFamily="2" charset="2"/>
              <a:buChar char="§"/>
            </a:pPr>
            <a:r>
              <a:rPr lang="en-US" sz="1200" dirty="0">
                <a:solidFill>
                  <a:srgbClr val="000000"/>
                </a:solidFill>
              </a:rPr>
              <a:t>Owners identified schedule as their top priority when asked an open-ended question about how they define value related to project performance. </a:t>
            </a:r>
          </a:p>
          <a:p>
            <a:pPr lvl="1" indent="-173038">
              <a:spcBef>
                <a:spcPct val="55000"/>
              </a:spcBef>
              <a:buFont typeface="Wingdings" pitchFamily="2" charset="2"/>
              <a:buChar char="§"/>
            </a:pPr>
            <a:r>
              <a:rPr lang="en-US" sz="1200" dirty="0">
                <a:solidFill>
                  <a:srgbClr val="000000"/>
                </a:solidFill>
              </a:rPr>
              <a:t>This chart shows all the value metrics that appeared in more than one third of the responses.  </a:t>
            </a:r>
          </a:p>
        </p:txBody>
      </p:sp>
      <p:sp>
        <p:nvSpPr>
          <p:cNvPr id="2" name="TextBox 1"/>
          <p:cNvSpPr txBox="1"/>
          <p:nvPr/>
        </p:nvSpPr>
        <p:spPr>
          <a:xfrm>
            <a:off x="1230765" y="2573970"/>
            <a:ext cx="6528849" cy="430887"/>
          </a:xfrm>
          <a:prstGeom prst="rect">
            <a:avLst/>
          </a:prstGeom>
          <a:noFill/>
        </p:spPr>
        <p:txBody>
          <a:bodyPr wrap="square" rtlCol="0">
            <a:spAutoFit/>
          </a:bodyPr>
          <a:lstStyle/>
          <a:p>
            <a:r>
              <a:rPr lang="en-US" sz="1100" b="1" dirty="0">
                <a:solidFill>
                  <a:srgbClr val="000000"/>
                </a:solidFill>
              </a:rPr>
              <a:t>Metrics That Were Included in More One Third of Owners’ Reponses When Asked to Define Project Performance Value</a:t>
            </a:r>
          </a:p>
        </p:txBody>
      </p:sp>
      <p:graphicFrame>
        <p:nvGraphicFramePr>
          <p:cNvPr id="13" name="Chart 12"/>
          <p:cNvGraphicFramePr>
            <a:graphicFrameLocks/>
          </p:cNvGraphicFramePr>
          <p:nvPr>
            <p:extLst>
              <p:ext uri="{D42A27DB-BD31-4B8C-83A1-F6EECF244321}">
                <p14:modId xmlns:p14="http://schemas.microsoft.com/office/powerpoint/2010/main" val="3320061620"/>
              </p:ext>
            </p:extLst>
          </p:nvPr>
        </p:nvGraphicFramePr>
        <p:xfrm>
          <a:off x="1233256" y="3302943"/>
          <a:ext cx="6091439"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4002618"/>
      </p:ext>
    </p:extLst>
  </p:cSld>
  <p:clrMapOvr>
    <a:masterClrMapping/>
  </p:clrMapOvr>
  <mc:AlternateContent xmlns:mc="http://schemas.openxmlformats.org/markup-compatibility/2006" xmlns:p14="http://schemas.microsoft.com/office/powerpoint/2010/main">
    <mc:Choice Requires="p14">
      <p:transition p14:dur="250">
        <p:randomBar/>
      </p:transition>
    </mc:Choice>
    <mc:Fallback xmlns="">
      <p:transition>
        <p:randomBar/>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455612" y="173038"/>
            <a:ext cx="8367213" cy="1106487"/>
          </a:xfrm>
        </p:spPr>
        <p:txBody>
          <a:bodyPr/>
          <a:lstStyle/>
          <a:p>
            <a:r>
              <a:rPr lang="en-US" dirty="0"/>
              <a:t>Variance of Final Schedule and Original/Planned Schedule: </a:t>
            </a:r>
            <a:br>
              <a:rPr lang="en-US" dirty="0"/>
            </a:br>
            <a:r>
              <a:rPr lang="en-US" dirty="0"/>
              <a:t>Best Projects</a:t>
            </a:r>
          </a:p>
        </p:txBody>
      </p:sp>
      <p:sp>
        <p:nvSpPr>
          <p:cNvPr id="4" name="Slide Number Placeholder 3"/>
          <p:cNvSpPr>
            <a:spLocks noGrp="1"/>
          </p:cNvSpPr>
          <p:nvPr>
            <p:ph type="sldNum" sz="quarter" idx="4294967295"/>
          </p:nvPr>
        </p:nvSpPr>
        <p:spPr>
          <a:xfrm>
            <a:off x="0" y="6543675"/>
            <a:ext cx="457200" cy="201613"/>
          </a:xfrm>
        </p:spPr>
        <p:txBody>
          <a:bodyPr/>
          <a:lstStyle/>
          <a:p>
            <a:pPr>
              <a:defRPr/>
            </a:pPr>
            <a:fld id="{63A5F5BA-B611-467B-9A66-E778C0865C15}" type="slidenum">
              <a:rPr lang="en-US" altLang="en-US" smtClean="0"/>
              <a:pPr>
                <a:defRPr/>
              </a:pPr>
              <a:t>60</a:t>
            </a:fld>
            <a:endParaRPr lang="en-US" altLang="en-US" dirty="0"/>
          </a:p>
        </p:txBody>
      </p:sp>
      <p:grpSp>
        <p:nvGrpSpPr>
          <p:cNvPr id="6" name="Group 5"/>
          <p:cNvGrpSpPr/>
          <p:nvPr/>
        </p:nvGrpSpPr>
        <p:grpSpPr>
          <a:xfrm>
            <a:off x="0" y="1371600"/>
            <a:ext cx="8991600" cy="5467528"/>
            <a:chOff x="0" y="1371600"/>
            <a:chExt cx="8991600" cy="5467528"/>
          </a:xfrm>
        </p:grpSpPr>
        <p:sp>
          <p:nvSpPr>
            <p:cNvPr id="7" name="Rectangle 6"/>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8"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7"/>
          <p:cNvSpPr txBox="1">
            <a:spLocks noChangeArrowheads="1"/>
          </p:cNvSpPr>
          <p:nvPr/>
        </p:nvSpPr>
        <p:spPr bwMode="auto">
          <a:xfrm>
            <a:off x="239389" y="1379622"/>
            <a:ext cx="8510588" cy="646331"/>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buFont typeface="Wingdings" panose="05000000000000000000" pitchFamily="2" charset="2"/>
              <a:buChar char="§"/>
              <a:defRPr/>
            </a:pPr>
            <a:r>
              <a:rPr lang="en-US" sz="1200" b="0" i="0" dirty="0">
                <a:solidFill>
                  <a:srgbClr val="000000"/>
                </a:solidFill>
              </a:rPr>
              <a:t>There were no statistically significant differences on the Typical projects, but there were significant differences on the performance of the Best projects..      </a:t>
            </a:r>
          </a:p>
          <a:p>
            <a:pPr eaLnBrk="0" hangingPunct="0">
              <a:buFont typeface="Wingdings" panose="05000000000000000000" pitchFamily="2" charset="2"/>
              <a:buChar char="§"/>
              <a:defRPr/>
            </a:pPr>
            <a:endParaRPr lang="en-US" sz="1200" b="0" i="0" dirty="0">
              <a:solidFill>
                <a:srgbClr val="000000"/>
              </a:solidFill>
            </a:endParaRPr>
          </a:p>
        </p:txBody>
      </p:sp>
      <p:sp>
        <p:nvSpPr>
          <p:cNvPr id="10" name="Rectangle 9"/>
          <p:cNvSpPr/>
          <p:nvPr/>
        </p:nvSpPr>
        <p:spPr bwMode="auto">
          <a:xfrm>
            <a:off x="193830" y="2767549"/>
            <a:ext cx="8628996" cy="3384519"/>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graphicFrame>
        <p:nvGraphicFramePr>
          <p:cNvPr id="12" name="Chart 11"/>
          <p:cNvGraphicFramePr>
            <a:graphicFrameLocks/>
          </p:cNvGraphicFramePr>
          <p:nvPr>
            <p:extLst>
              <p:ext uri="{D42A27DB-BD31-4B8C-83A1-F6EECF244321}">
                <p14:modId xmlns:p14="http://schemas.microsoft.com/office/powerpoint/2010/main" val="1443244357"/>
              </p:ext>
            </p:extLst>
          </p:nvPr>
        </p:nvGraphicFramePr>
        <p:xfrm>
          <a:off x="1960460" y="2767549"/>
          <a:ext cx="4877435" cy="33845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67884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455612" y="173038"/>
            <a:ext cx="8367213" cy="1106487"/>
          </a:xfrm>
        </p:spPr>
        <p:txBody>
          <a:bodyPr/>
          <a:lstStyle/>
          <a:p>
            <a:r>
              <a:rPr lang="en-US" dirty="0"/>
              <a:t>Quality of Final Building Compared to Expectations: </a:t>
            </a:r>
            <a:br>
              <a:rPr lang="en-US" dirty="0"/>
            </a:br>
            <a:r>
              <a:rPr lang="en-US" dirty="0"/>
              <a:t>Best Projects</a:t>
            </a:r>
          </a:p>
        </p:txBody>
      </p:sp>
      <p:sp>
        <p:nvSpPr>
          <p:cNvPr id="4" name="Slide Number Placeholder 3"/>
          <p:cNvSpPr>
            <a:spLocks noGrp="1"/>
          </p:cNvSpPr>
          <p:nvPr>
            <p:ph type="sldNum" sz="quarter" idx="4294967295"/>
          </p:nvPr>
        </p:nvSpPr>
        <p:spPr>
          <a:xfrm>
            <a:off x="0" y="6543675"/>
            <a:ext cx="457200" cy="201613"/>
          </a:xfrm>
        </p:spPr>
        <p:txBody>
          <a:bodyPr/>
          <a:lstStyle/>
          <a:p>
            <a:pPr>
              <a:defRPr/>
            </a:pPr>
            <a:fld id="{63A5F5BA-B611-467B-9A66-E778C0865C15}" type="slidenum">
              <a:rPr lang="en-US" altLang="en-US" smtClean="0"/>
              <a:pPr>
                <a:defRPr/>
              </a:pPr>
              <a:t>61</a:t>
            </a:fld>
            <a:endParaRPr lang="en-US" altLang="en-US" dirty="0"/>
          </a:p>
        </p:txBody>
      </p:sp>
      <p:grpSp>
        <p:nvGrpSpPr>
          <p:cNvPr id="6" name="Group 5"/>
          <p:cNvGrpSpPr/>
          <p:nvPr/>
        </p:nvGrpSpPr>
        <p:grpSpPr>
          <a:xfrm>
            <a:off x="0" y="1371600"/>
            <a:ext cx="8991600" cy="5467528"/>
            <a:chOff x="0" y="1371600"/>
            <a:chExt cx="8991600" cy="5467528"/>
          </a:xfrm>
        </p:grpSpPr>
        <p:sp>
          <p:nvSpPr>
            <p:cNvPr id="7" name="Rectangle 6"/>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8"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7"/>
          <p:cNvSpPr txBox="1">
            <a:spLocks noChangeArrowheads="1"/>
          </p:cNvSpPr>
          <p:nvPr/>
        </p:nvSpPr>
        <p:spPr bwMode="auto">
          <a:xfrm>
            <a:off x="239389" y="1379622"/>
            <a:ext cx="8510588" cy="646331"/>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buFont typeface="Wingdings" panose="05000000000000000000" pitchFamily="2" charset="2"/>
              <a:buChar char="§"/>
              <a:defRPr/>
            </a:pPr>
            <a:r>
              <a:rPr lang="en-US" sz="1200" b="0" i="0" dirty="0">
                <a:solidFill>
                  <a:srgbClr val="000000"/>
                </a:solidFill>
              </a:rPr>
              <a:t>While the number of respondents who scored quality as 4 out of 4 on their Best Projects is not statistically significant among the total, this difference still continues the pattern of better performance for the high intensity users.      </a:t>
            </a:r>
          </a:p>
          <a:p>
            <a:pPr eaLnBrk="0" hangingPunct="0">
              <a:buFont typeface="Wingdings" panose="05000000000000000000" pitchFamily="2" charset="2"/>
              <a:buChar char="§"/>
              <a:defRPr/>
            </a:pPr>
            <a:endParaRPr lang="en-US" sz="1200" b="0" i="0" dirty="0">
              <a:solidFill>
                <a:srgbClr val="000000"/>
              </a:solidFill>
            </a:endParaRPr>
          </a:p>
        </p:txBody>
      </p:sp>
      <p:sp>
        <p:nvSpPr>
          <p:cNvPr id="10" name="Rectangle 9"/>
          <p:cNvSpPr/>
          <p:nvPr/>
        </p:nvSpPr>
        <p:spPr bwMode="auto">
          <a:xfrm>
            <a:off x="193830" y="2767549"/>
            <a:ext cx="8628996" cy="3384519"/>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graphicFrame>
        <p:nvGraphicFramePr>
          <p:cNvPr id="11" name="Chart 10"/>
          <p:cNvGraphicFramePr>
            <a:graphicFrameLocks/>
          </p:cNvGraphicFramePr>
          <p:nvPr>
            <p:extLst>
              <p:ext uri="{D42A27DB-BD31-4B8C-83A1-F6EECF244321}">
                <p14:modId xmlns:p14="http://schemas.microsoft.com/office/powerpoint/2010/main" val="3066777452"/>
              </p:ext>
            </p:extLst>
          </p:nvPr>
        </p:nvGraphicFramePr>
        <p:xfrm>
          <a:off x="2208683" y="3187459"/>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816450" y="2810139"/>
            <a:ext cx="5645535" cy="523220"/>
          </a:xfrm>
          <a:prstGeom prst="rect">
            <a:avLst/>
          </a:prstGeom>
          <a:noFill/>
        </p:spPr>
        <p:txBody>
          <a:bodyPr wrap="square" rtlCol="0">
            <a:spAutoFit/>
          </a:bodyPr>
          <a:lstStyle/>
          <a:p>
            <a:r>
              <a:rPr lang="en-US" sz="1400" dirty="0"/>
              <a:t>Scored 4 (Breakthrough Performance/Industry leading – i.e. exceeded features, zero punch list items, no warranty call-backs)</a:t>
            </a:r>
          </a:p>
        </p:txBody>
      </p:sp>
    </p:spTree>
    <p:extLst>
      <p:ext uri="{BB962C8B-B14F-4D97-AF65-F5344CB8AC3E}">
        <p14:creationId xmlns:p14="http://schemas.microsoft.com/office/powerpoint/2010/main" val="4874564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455612" y="173038"/>
            <a:ext cx="8367213" cy="1106487"/>
          </a:xfrm>
        </p:spPr>
        <p:txBody>
          <a:bodyPr/>
          <a:lstStyle/>
          <a:p>
            <a:r>
              <a:rPr lang="en-US" dirty="0"/>
              <a:t>Safety During Construction:</a:t>
            </a:r>
            <a:br>
              <a:rPr lang="en-US" dirty="0"/>
            </a:br>
            <a:r>
              <a:rPr lang="en-US" dirty="0"/>
              <a:t>Typical and Best</a:t>
            </a:r>
          </a:p>
        </p:txBody>
      </p:sp>
      <p:sp>
        <p:nvSpPr>
          <p:cNvPr id="4" name="Slide Number Placeholder 3"/>
          <p:cNvSpPr>
            <a:spLocks noGrp="1"/>
          </p:cNvSpPr>
          <p:nvPr>
            <p:ph type="sldNum" sz="quarter" idx="4294967295"/>
          </p:nvPr>
        </p:nvSpPr>
        <p:spPr>
          <a:xfrm>
            <a:off x="0" y="6543675"/>
            <a:ext cx="457200" cy="201613"/>
          </a:xfrm>
        </p:spPr>
        <p:txBody>
          <a:bodyPr/>
          <a:lstStyle/>
          <a:p>
            <a:pPr>
              <a:defRPr/>
            </a:pPr>
            <a:fld id="{63A5F5BA-B611-467B-9A66-E778C0865C15}" type="slidenum">
              <a:rPr lang="en-US" altLang="en-US" smtClean="0"/>
              <a:pPr>
                <a:defRPr/>
              </a:pPr>
              <a:t>62</a:t>
            </a:fld>
            <a:endParaRPr lang="en-US" altLang="en-US" dirty="0"/>
          </a:p>
        </p:txBody>
      </p:sp>
      <p:grpSp>
        <p:nvGrpSpPr>
          <p:cNvPr id="6" name="Group 5"/>
          <p:cNvGrpSpPr/>
          <p:nvPr/>
        </p:nvGrpSpPr>
        <p:grpSpPr>
          <a:xfrm>
            <a:off x="0" y="1371600"/>
            <a:ext cx="8991600" cy="5467528"/>
            <a:chOff x="0" y="1371600"/>
            <a:chExt cx="8991600" cy="5467528"/>
          </a:xfrm>
        </p:grpSpPr>
        <p:sp>
          <p:nvSpPr>
            <p:cNvPr id="7" name="Rectangle 6"/>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8"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7"/>
          <p:cNvSpPr txBox="1">
            <a:spLocks noChangeArrowheads="1"/>
          </p:cNvSpPr>
          <p:nvPr/>
        </p:nvSpPr>
        <p:spPr bwMode="auto">
          <a:xfrm>
            <a:off x="239389" y="1379622"/>
            <a:ext cx="8510588" cy="1015663"/>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buFont typeface="Wingdings" panose="05000000000000000000" pitchFamily="2" charset="2"/>
              <a:buChar char="§"/>
              <a:defRPr/>
            </a:pPr>
            <a:r>
              <a:rPr lang="en-US" sz="1200" b="0" i="0" dirty="0">
                <a:solidFill>
                  <a:srgbClr val="000000"/>
                </a:solidFill>
              </a:rPr>
              <a:t>Safety during construction reverses the trend, with more low intensity users reporting the highest category on both typical and best projects than high intensity users.</a:t>
            </a:r>
          </a:p>
          <a:p>
            <a:pPr eaLnBrk="0" hangingPunct="0">
              <a:buFont typeface="Wingdings" panose="05000000000000000000" pitchFamily="2" charset="2"/>
              <a:buChar char="§"/>
              <a:defRPr/>
            </a:pPr>
            <a:r>
              <a:rPr lang="en-US" sz="1200" b="0" i="0" dirty="0">
                <a:solidFill>
                  <a:srgbClr val="000000"/>
                </a:solidFill>
              </a:rPr>
              <a:t>While the difference is not statistically significant, high intensity users do trend higher (50%) in the top category for safety for maintenance activities than low intensity users (37%). </a:t>
            </a:r>
          </a:p>
          <a:p>
            <a:pPr eaLnBrk="0" hangingPunct="0">
              <a:buFont typeface="Wingdings" panose="05000000000000000000" pitchFamily="2" charset="2"/>
              <a:buChar char="§"/>
              <a:defRPr/>
            </a:pPr>
            <a:endParaRPr lang="en-US" sz="1200" b="0" i="0" dirty="0">
              <a:solidFill>
                <a:srgbClr val="000000"/>
              </a:solidFill>
            </a:endParaRPr>
          </a:p>
        </p:txBody>
      </p:sp>
      <p:sp>
        <p:nvSpPr>
          <p:cNvPr id="10" name="Rectangle 9"/>
          <p:cNvSpPr/>
          <p:nvPr/>
        </p:nvSpPr>
        <p:spPr bwMode="auto">
          <a:xfrm>
            <a:off x="193830" y="2767549"/>
            <a:ext cx="8628996" cy="3384519"/>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graphicFrame>
        <p:nvGraphicFramePr>
          <p:cNvPr id="13" name="Chart 12"/>
          <p:cNvGraphicFramePr>
            <a:graphicFrameLocks/>
          </p:cNvGraphicFramePr>
          <p:nvPr>
            <p:extLst>
              <p:ext uri="{D42A27DB-BD31-4B8C-83A1-F6EECF244321}">
                <p14:modId xmlns:p14="http://schemas.microsoft.com/office/powerpoint/2010/main" val="721199455"/>
              </p:ext>
            </p:extLst>
          </p:nvPr>
        </p:nvGraphicFramePr>
        <p:xfrm>
          <a:off x="961930" y="2929735"/>
          <a:ext cx="6912900" cy="30888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04011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455612" y="173038"/>
            <a:ext cx="8367213" cy="1106487"/>
          </a:xfrm>
        </p:spPr>
        <p:txBody>
          <a:bodyPr/>
          <a:lstStyle/>
          <a:p>
            <a:r>
              <a:rPr lang="en-US" dirty="0"/>
              <a:t>Perception of Team Chemistry:</a:t>
            </a:r>
            <a:br>
              <a:rPr lang="en-US" dirty="0"/>
            </a:br>
            <a:r>
              <a:rPr lang="en-US" dirty="0"/>
              <a:t>Typical and Best</a:t>
            </a:r>
          </a:p>
        </p:txBody>
      </p:sp>
      <p:sp>
        <p:nvSpPr>
          <p:cNvPr id="4" name="Slide Number Placeholder 3"/>
          <p:cNvSpPr>
            <a:spLocks noGrp="1"/>
          </p:cNvSpPr>
          <p:nvPr>
            <p:ph type="sldNum" sz="quarter" idx="4294967295"/>
          </p:nvPr>
        </p:nvSpPr>
        <p:spPr>
          <a:xfrm>
            <a:off x="0" y="6543675"/>
            <a:ext cx="457200" cy="201613"/>
          </a:xfrm>
        </p:spPr>
        <p:txBody>
          <a:bodyPr/>
          <a:lstStyle/>
          <a:p>
            <a:pPr>
              <a:defRPr/>
            </a:pPr>
            <a:fld id="{63A5F5BA-B611-467B-9A66-E778C0865C15}" type="slidenum">
              <a:rPr lang="en-US" altLang="en-US" smtClean="0"/>
              <a:pPr>
                <a:defRPr/>
              </a:pPr>
              <a:t>63</a:t>
            </a:fld>
            <a:endParaRPr lang="en-US" altLang="en-US" dirty="0"/>
          </a:p>
        </p:txBody>
      </p:sp>
      <p:grpSp>
        <p:nvGrpSpPr>
          <p:cNvPr id="6" name="Group 5"/>
          <p:cNvGrpSpPr/>
          <p:nvPr/>
        </p:nvGrpSpPr>
        <p:grpSpPr>
          <a:xfrm>
            <a:off x="0" y="1371600"/>
            <a:ext cx="8991600" cy="5467528"/>
            <a:chOff x="0" y="1371600"/>
            <a:chExt cx="8991600" cy="5467528"/>
          </a:xfrm>
        </p:grpSpPr>
        <p:sp>
          <p:nvSpPr>
            <p:cNvPr id="7" name="Rectangle 6"/>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8"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7"/>
          <p:cNvSpPr txBox="1">
            <a:spLocks noChangeArrowheads="1"/>
          </p:cNvSpPr>
          <p:nvPr/>
        </p:nvSpPr>
        <p:spPr bwMode="auto">
          <a:xfrm>
            <a:off x="239389" y="1379622"/>
            <a:ext cx="8510588" cy="276999"/>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buFont typeface="Wingdings" panose="05000000000000000000" pitchFamily="2" charset="2"/>
              <a:buChar char="§"/>
              <a:defRPr/>
            </a:pPr>
            <a:r>
              <a:rPr lang="en-US" sz="1200" b="0" i="0" dirty="0">
                <a:solidFill>
                  <a:srgbClr val="000000"/>
                </a:solidFill>
              </a:rPr>
              <a:t>The difference on both typical and best projects is significant.</a:t>
            </a:r>
          </a:p>
        </p:txBody>
      </p:sp>
      <p:sp>
        <p:nvSpPr>
          <p:cNvPr id="10" name="Rectangle 9"/>
          <p:cNvSpPr/>
          <p:nvPr/>
        </p:nvSpPr>
        <p:spPr bwMode="auto">
          <a:xfrm>
            <a:off x="193830" y="2767549"/>
            <a:ext cx="8628996" cy="3384519"/>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graphicFrame>
        <p:nvGraphicFramePr>
          <p:cNvPr id="11" name="Chart 10"/>
          <p:cNvGraphicFramePr>
            <a:graphicFrameLocks/>
          </p:cNvGraphicFramePr>
          <p:nvPr>
            <p:extLst>
              <p:ext uri="{D42A27DB-BD31-4B8C-83A1-F6EECF244321}">
                <p14:modId xmlns:p14="http://schemas.microsoft.com/office/powerpoint/2010/main" val="217533638"/>
              </p:ext>
            </p:extLst>
          </p:nvPr>
        </p:nvGraphicFramePr>
        <p:xfrm>
          <a:off x="1345980" y="2891330"/>
          <a:ext cx="6067990" cy="3127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58976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455612" y="173038"/>
            <a:ext cx="8367213" cy="1106487"/>
          </a:xfrm>
        </p:spPr>
        <p:txBody>
          <a:bodyPr/>
          <a:lstStyle/>
          <a:p>
            <a:r>
              <a:rPr lang="en-US" dirty="0"/>
              <a:t>Integration (Relatedness) of Project Team Members:</a:t>
            </a:r>
            <a:br>
              <a:rPr lang="en-US" dirty="0"/>
            </a:br>
            <a:r>
              <a:rPr lang="en-US" dirty="0"/>
              <a:t>Best Projects</a:t>
            </a:r>
          </a:p>
        </p:txBody>
      </p:sp>
      <p:sp>
        <p:nvSpPr>
          <p:cNvPr id="4" name="Slide Number Placeholder 3"/>
          <p:cNvSpPr>
            <a:spLocks noGrp="1"/>
          </p:cNvSpPr>
          <p:nvPr>
            <p:ph type="sldNum" sz="quarter" idx="4294967295"/>
          </p:nvPr>
        </p:nvSpPr>
        <p:spPr>
          <a:xfrm>
            <a:off x="0" y="6543675"/>
            <a:ext cx="457200" cy="20161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3A5F5BA-B611-467B-9A66-E778C0865C15}"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64</a:t>
            </a:fld>
            <a:endParaRPr kumimoji="0" lang="en-US" altLang="en-US" sz="1800" b="0" i="0" u="none" strike="noStrike" kern="0" cap="none" spc="0" normalizeH="0" baseline="0" noProof="0" dirty="0">
              <a:ln>
                <a:noFill/>
              </a:ln>
              <a:solidFill>
                <a:sysClr val="windowText" lastClr="000000"/>
              </a:solidFill>
              <a:effectLst/>
              <a:uLnTx/>
              <a:uFillTx/>
            </a:endParaRPr>
          </a:p>
        </p:txBody>
      </p:sp>
      <p:grpSp>
        <p:nvGrpSpPr>
          <p:cNvPr id="6" name="Group 5"/>
          <p:cNvGrpSpPr/>
          <p:nvPr/>
        </p:nvGrpSpPr>
        <p:grpSpPr>
          <a:xfrm>
            <a:off x="0" y="1371600"/>
            <a:ext cx="8991600" cy="5467528"/>
            <a:chOff x="0" y="1371600"/>
            <a:chExt cx="8991600" cy="5467528"/>
          </a:xfrm>
        </p:grpSpPr>
        <p:sp>
          <p:nvSpPr>
            <p:cNvPr id="7" name="Rectangle 6"/>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400" b="0" i="0" u="none" strike="noStrike" kern="0" cap="none" spc="0" normalizeH="0" baseline="0" noProof="0" dirty="0">
                <a:ln>
                  <a:noFill/>
                </a:ln>
                <a:solidFill>
                  <a:srgbClr val="595959"/>
                </a:solidFill>
                <a:effectLst/>
                <a:uLnTx/>
                <a:uFillTx/>
                <a:latin typeface="Arial" charset="0"/>
                <a:ea typeface="ＭＳ Ｐゴシック" charset="0"/>
                <a:cs typeface="Arial" charset="0"/>
              </a:endParaRPr>
            </a:p>
          </p:txBody>
        </p:sp>
        <p:pic>
          <p:nvPicPr>
            <p:cNvPr id="8"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7"/>
          <p:cNvSpPr txBox="1">
            <a:spLocks noChangeArrowheads="1"/>
          </p:cNvSpPr>
          <p:nvPr/>
        </p:nvSpPr>
        <p:spPr bwMode="auto">
          <a:xfrm>
            <a:off x="239389" y="1379622"/>
            <a:ext cx="8510588" cy="276999"/>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marL="342900" marR="0" lvl="0" indent="-342900" defTabSz="914400" eaLnBrk="0" fontAlgn="auto" latinLnBrk="0" hangingPunct="0">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0" cap="none" spc="0" normalizeH="0" baseline="0" noProof="0" dirty="0">
                <a:ln>
                  <a:noFill/>
                </a:ln>
                <a:solidFill>
                  <a:srgbClr val="000000"/>
                </a:solidFill>
                <a:effectLst/>
                <a:uLnTx/>
                <a:uFillTx/>
                <a:latin typeface="Arial" charset="0"/>
              </a:rPr>
              <a:t>The difference on both typical and best projects is significant.</a:t>
            </a:r>
          </a:p>
        </p:txBody>
      </p:sp>
      <p:sp>
        <p:nvSpPr>
          <p:cNvPr id="10" name="Rectangle 9"/>
          <p:cNvSpPr/>
          <p:nvPr/>
        </p:nvSpPr>
        <p:spPr bwMode="auto">
          <a:xfrm>
            <a:off x="193830" y="2767549"/>
            <a:ext cx="8628996" cy="3384519"/>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400" b="0" i="0" u="none" strike="noStrike" kern="0" cap="none" spc="0" normalizeH="0" baseline="0" noProof="0">
              <a:ln>
                <a:noFill/>
              </a:ln>
              <a:solidFill>
                <a:srgbClr val="595959"/>
              </a:solidFill>
              <a:effectLst/>
              <a:uLnTx/>
              <a:uFillTx/>
              <a:latin typeface="Arial" charset="0"/>
              <a:ea typeface="ＭＳ Ｐゴシック" charset="0"/>
              <a:cs typeface="Arial" charset="0"/>
            </a:endParaRPr>
          </a:p>
        </p:txBody>
      </p:sp>
      <p:graphicFrame>
        <p:nvGraphicFramePr>
          <p:cNvPr id="12" name="Chart 11"/>
          <p:cNvGraphicFramePr>
            <a:graphicFrameLocks/>
          </p:cNvGraphicFramePr>
          <p:nvPr>
            <p:extLst>
              <p:ext uri="{D42A27DB-BD31-4B8C-83A1-F6EECF244321}">
                <p14:modId xmlns:p14="http://schemas.microsoft.com/office/powerpoint/2010/main" val="3404455085"/>
              </p:ext>
            </p:extLst>
          </p:nvPr>
        </p:nvGraphicFramePr>
        <p:xfrm>
          <a:off x="846715" y="2929735"/>
          <a:ext cx="6682470" cy="29034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50063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455612" y="173038"/>
            <a:ext cx="8367213" cy="1106487"/>
          </a:xfrm>
        </p:spPr>
        <p:txBody>
          <a:bodyPr/>
          <a:lstStyle/>
          <a:p>
            <a:r>
              <a:rPr lang="en-US" dirty="0"/>
              <a:t>Project Delivery Method:</a:t>
            </a:r>
            <a:br>
              <a:rPr lang="en-US" dirty="0"/>
            </a:br>
            <a:r>
              <a:rPr lang="en-US" dirty="0"/>
              <a:t>Typical and Best</a:t>
            </a:r>
          </a:p>
        </p:txBody>
      </p:sp>
      <p:sp>
        <p:nvSpPr>
          <p:cNvPr id="4" name="Slide Number Placeholder 3"/>
          <p:cNvSpPr>
            <a:spLocks noGrp="1"/>
          </p:cNvSpPr>
          <p:nvPr>
            <p:ph type="sldNum" sz="quarter" idx="4294967295"/>
          </p:nvPr>
        </p:nvSpPr>
        <p:spPr>
          <a:xfrm>
            <a:off x="0" y="6543675"/>
            <a:ext cx="457200" cy="201613"/>
          </a:xfrm>
        </p:spPr>
        <p:txBody>
          <a:bodyPr/>
          <a:lstStyle/>
          <a:p>
            <a:pPr>
              <a:defRPr/>
            </a:pPr>
            <a:fld id="{63A5F5BA-B611-467B-9A66-E778C0865C15}" type="slidenum">
              <a:rPr lang="en-US" altLang="en-US" smtClean="0"/>
              <a:pPr>
                <a:defRPr/>
              </a:pPr>
              <a:t>65</a:t>
            </a:fld>
            <a:endParaRPr lang="en-US" altLang="en-US" dirty="0"/>
          </a:p>
        </p:txBody>
      </p:sp>
      <p:grpSp>
        <p:nvGrpSpPr>
          <p:cNvPr id="6" name="Group 5"/>
          <p:cNvGrpSpPr/>
          <p:nvPr/>
        </p:nvGrpSpPr>
        <p:grpSpPr>
          <a:xfrm>
            <a:off x="0" y="1371600"/>
            <a:ext cx="8991600" cy="5467528"/>
            <a:chOff x="0" y="1371600"/>
            <a:chExt cx="8991600" cy="5467528"/>
          </a:xfrm>
        </p:grpSpPr>
        <p:sp>
          <p:nvSpPr>
            <p:cNvPr id="7" name="Rectangle 6"/>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8"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7"/>
          <p:cNvSpPr txBox="1">
            <a:spLocks noChangeArrowheads="1"/>
          </p:cNvSpPr>
          <p:nvPr/>
        </p:nvSpPr>
        <p:spPr bwMode="auto">
          <a:xfrm>
            <a:off x="239389" y="1379622"/>
            <a:ext cx="8510588" cy="461665"/>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buFont typeface="Wingdings" panose="05000000000000000000" pitchFamily="2" charset="2"/>
              <a:buChar char="§"/>
              <a:defRPr/>
            </a:pPr>
            <a:r>
              <a:rPr lang="en-US" sz="1200" b="0" i="0" dirty="0">
                <a:solidFill>
                  <a:srgbClr val="000000"/>
                </a:solidFill>
              </a:rPr>
              <a:t>On Best Projects, low intensity users more frequently employ CM at Risk and Design-Bid-Build, while high intensity users more frequently employ IPD.</a:t>
            </a:r>
          </a:p>
        </p:txBody>
      </p:sp>
      <p:sp>
        <p:nvSpPr>
          <p:cNvPr id="10" name="Rectangle 9"/>
          <p:cNvSpPr/>
          <p:nvPr/>
        </p:nvSpPr>
        <p:spPr bwMode="auto">
          <a:xfrm>
            <a:off x="193830" y="2767549"/>
            <a:ext cx="8628996" cy="3384519"/>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graphicFrame>
        <p:nvGraphicFramePr>
          <p:cNvPr id="11" name="Chart 10"/>
          <p:cNvGraphicFramePr>
            <a:graphicFrameLocks/>
          </p:cNvGraphicFramePr>
          <p:nvPr>
            <p:extLst>
              <p:ext uri="{D42A27DB-BD31-4B8C-83A1-F6EECF244321}">
                <p14:modId xmlns:p14="http://schemas.microsoft.com/office/powerpoint/2010/main" val="3638169796"/>
              </p:ext>
            </p:extLst>
          </p:nvPr>
        </p:nvGraphicFramePr>
        <p:xfrm>
          <a:off x="1345980" y="2968140"/>
          <a:ext cx="6183205" cy="307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81839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455612" y="173038"/>
            <a:ext cx="8367213" cy="1106487"/>
          </a:xfrm>
        </p:spPr>
        <p:txBody>
          <a:bodyPr/>
          <a:lstStyle/>
          <a:p>
            <a:r>
              <a:rPr lang="en-US" dirty="0"/>
              <a:t>Project Contract Type/ Compensation for Key Stakeholders Contracted to Owner: Typical and Best</a:t>
            </a:r>
          </a:p>
        </p:txBody>
      </p:sp>
      <p:sp>
        <p:nvSpPr>
          <p:cNvPr id="4" name="Slide Number Placeholder 3"/>
          <p:cNvSpPr>
            <a:spLocks noGrp="1"/>
          </p:cNvSpPr>
          <p:nvPr>
            <p:ph type="sldNum" sz="quarter" idx="4294967295"/>
          </p:nvPr>
        </p:nvSpPr>
        <p:spPr>
          <a:xfrm>
            <a:off x="0" y="6543675"/>
            <a:ext cx="457200" cy="201613"/>
          </a:xfrm>
        </p:spPr>
        <p:txBody>
          <a:bodyPr/>
          <a:lstStyle/>
          <a:p>
            <a:pPr>
              <a:defRPr/>
            </a:pPr>
            <a:fld id="{63A5F5BA-B611-467B-9A66-E778C0865C15}" type="slidenum">
              <a:rPr lang="en-US" altLang="en-US" smtClean="0"/>
              <a:pPr>
                <a:defRPr/>
              </a:pPr>
              <a:t>66</a:t>
            </a:fld>
            <a:endParaRPr lang="en-US" altLang="en-US" dirty="0"/>
          </a:p>
        </p:txBody>
      </p:sp>
      <p:grpSp>
        <p:nvGrpSpPr>
          <p:cNvPr id="6" name="Group 5"/>
          <p:cNvGrpSpPr/>
          <p:nvPr/>
        </p:nvGrpSpPr>
        <p:grpSpPr>
          <a:xfrm>
            <a:off x="0" y="1371600"/>
            <a:ext cx="8991600" cy="5467528"/>
            <a:chOff x="0" y="1371600"/>
            <a:chExt cx="8991600" cy="5467528"/>
          </a:xfrm>
        </p:grpSpPr>
        <p:sp>
          <p:nvSpPr>
            <p:cNvPr id="7" name="Rectangle 6"/>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a:ln>
                  <a:noFill/>
                </a:ln>
                <a:solidFill>
                  <a:srgbClr val="595959"/>
                </a:solidFill>
                <a:effectLst/>
                <a:latin typeface="Arial" charset="0"/>
                <a:ea typeface="ＭＳ Ｐゴシック" charset="0"/>
                <a:cs typeface="Arial" charset="0"/>
              </a:endParaRPr>
            </a:p>
          </p:txBody>
        </p:sp>
        <p:pic>
          <p:nvPicPr>
            <p:cNvPr id="8"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7"/>
          <p:cNvSpPr txBox="1">
            <a:spLocks noChangeArrowheads="1"/>
          </p:cNvSpPr>
          <p:nvPr/>
        </p:nvSpPr>
        <p:spPr bwMode="auto">
          <a:xfrm>
            <a:off x="239389" y="1379622"/>
            <a:ext cx="8510588" cy="646331"/>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buFont typeface="Wingdings" panose="05000000000000000000" pitchFamily="2" charset="2"/>
              <a:buChar char="§"/>
              <a:defRPr/>
            </a:pPr>
            <a:r>
              <a:rPr lang="en-US" sz="1200" b="0" i="0" dirty="0">
                <a:solidFill>
                  <a:srgbClr val="000000"/>
                </a:solidFill>
              </a:rPr>
              <a:t>Low intensity users more frequently have lump sum contracts, both on typical and best projects..</a:t>
            </a:r>
          </a:p>
          <a:p>
            <a:pPr eaLnBrk="0" hangingPunct="0">
              <a:buFont typeface="Wingdings" panose="05000000000000000000" pitchFamily="2" charset="2"/>
              <a:buChar char="§"/>
              <a:defRPr/>
            </a:pPr>
            <a:r>
              <a:rPr lang="en-US" sz="1200" b="0" i="0" dirty="0">
                <a:solidFill>
                  <a:srgbClr val="000000"/>
                </a:solidFill>
              </a:rPr>
              <a:t>High intensity users are more frequently using guaranteed maximum price (with or without savings) on typical projects and cost reimbursable with target and shared risk and reward on best projects.</a:t>
            </a:r>
          </a:p>
        </p:txBody>
      </p:sp>
      <p:sp>
        <p:nvSpPr>
          <p:cNvPr id="10" name="Rectangle 9"/>
          <p:cNvSpPr/>
          <p:nvPr/>
        </p:nvSpPr>
        <p:spPr bwMode="auto">
          <a:xfrm>
            <a:off x="193830" y="2767549"/>
            <a:ext cx="8628996" cy="3384519"/>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a:ln>
                <a:noFill/>
              </a:ln>
              <a:solidFill>
                <a:srgbClr val="595959"/>
              </a:solidFill>
              <a:effectLst/>
              <a:latin typeface="Arial" charset="0"/>
              <a:ea typeface="ＭＳ Ｐゴシック" charset="0"/>
              <a:cs typeface="Arial" charset="0"/>
            </a:endParaRPr>
          </a:p>
        </p:txBody>
      </p:sp>
      <p:graphicFrame>
        <p:nvGraphicFramePr>
          <p:cNvPr id="11" name="Chart 10"/>
          <p:cNvGraphicFramePr>
            <a:graphicFrameLocks/>
          </p:cNvGraphicFramePr>
          <p:nvPr>
            <p:extLst>
              <p:ext uri="{D42A27DB-BD31-4B8C-83A1-F6EECF244321}">
                <p14:modId xmlns:p14="http://schemas.microsoft.com/office/powerpoint/2010/main" val="3994391258"/>
              </p:ext>
            </p:extLst>
          </p:nvPr>
        </p:nvGraphicFramePr>
        <p:xfrm>
          <a:off x="923524" y="3021154"/>
          <a:ext cx="7258545" cy="30193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42213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D8FD8440-333A-4B42-865A-84EEEF1C90B1}" type="slidenum">
              <a:rPr lang="en-US" altLang="en-US" smtClean="0"/>
              <a:pPr>
                <a:defRPr/>
              </a:pPr>
              <a:t>67</a:t>
            </a:fld>
            <a:endParaRPr lang="en-US" altLang="en-US" dirty="0"/>
          </a:p>
        </p:txBody>
      </p:sp>
      <p:sp>
        <p:nvSpPr>
          <p:cNvPr id="5" name="Title 1"/>
          <p:cNvSpPr txBox="1">
            <a:spLocks/>
          </p:cNvSpPr>
          <p:nvPr/>
        </p:nvSpPr>
        <p:spPr bwMode="auto">
          <a:xfrm>
            <a:off x="2360613" y="2667000"/>
            <a:ext cx="639286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595959"/>
                </a:solidFill>
                <a:latin typeface="+mj-lt"/>
                <a:ea typeface="+mj-ea"/>
                <a:cs typeface="+mj-cs"/>
              </a:defRPr>
            </a:lvl1pPr>
            <a:lvl2pPr algn="l" rtl="0" eaLnBrk="0" fontAlgn="base" hangingPunct="0">
              <a:spcBef>
                <a:spcPct val="0"/>
              </a:spcBef>
              <a:spcAft>
                <a:spcPct val="0"/>
              </a:spcAft>
              <a:defRPr sz="2400">
                <a:solidFill>
                  <a:srgbClr val="595959"/>
                </a:solidFill>
                <a:latin typeface="Arial" charset="0"/>
                <a:ea typeface="ＭＳ Ｐゴシック" charset="0"/>
                <a:cs typeface="Arial" charset="0"/>
              </a:defRPr>
            </a:lvl2pPr>
            <a:lvl3pPr algn="l" rtl="0" eaLnBrk="0" fontAlgn="base" hangingPunct="0">
              <a:spcBef>
                <a:spcPct val="0"/>
              </a:spcBef>
              <a:spcAft>
                <a:spcPct val="0"/>
              </a:spcAft>
              <a:defRPr sz="2400">
                <a:solidFill>
                  <a:srgbClr val="595959"/>
                </a:solidFill>
                <a:latin typeface="Arial" charset="0"/>
                <a:ea typeface="ＭＳ Ｐゴシック" charset="0"/>
                <a:cs typeface="Arial" charset="0"/>
              </a:defRPr>
            </a:lvl3pPr>
            <a:lvl4pPr algn="l" rtl="0" eaLnBrk="0" fontAlgn="base" hangingPunct="0">
              <a:spcBef>
                <a:spcPct val="0"/>
              </a:spcBef>
              <a:spcAft>
                <a:spcPct val="0"/>
              </a:spcAft>
              <a:defRPr sz="2400">
                <a:solidFill>
                  <a:srgbClr val="595959"/>
                </a:solidFill>
                <a:latin typeface="Arial" charset="0"/>
                <a:ea typeface="ＭＳ Ｐゴシック" charset="0"/>
                <a:cs typeface="Arial" charset="0"/>
              </a:defRPr>
            </a:lvl4pPr>
            <a:lvl5pPr algn="l" rtl="0" eaLnBrk="0" fontAlgn="base" hangingPunct="0">
              <a:spcBef>
                <a:spcPct val="0"/>
              </a:spcBef>
              <a:spcAft>
                <a:spcPct val="0"/>
              </a:spcAft>
              <a:defRPr sz="2400">
                <a:solidFill>
                  <a:srgbClr val="595959"/>
                </a:solidFill>
                <a:latin typeface="Arial" charset="0"/>
                <a:ea typeface="ＭＳ Ｐゴシック" charset="0"/>
                <a:cs typeface="Arial" charset="0"/>
              </a:defRPr>
            </a:lvl5pPr>
            <a:lvl6pPr marL="457200" algn="l" rtl="0" fontAlgn="base">
              <a:spcBef>
                <a:spcPct val="0"/>
              </a:spcBef>
              <a:spcAft>
                <a:spcPct val="0"/>
              </a:spcAft>
              <a:defRPr sz="2400">
                <a:solidFill>
                  <a:srgbClr val="595959"/>
                </a:solidFill>
                <a:latin typeface="Arial" charset="0"/>
                <a:ea typeface="ＭＳ Ｐゴシック" charset="0"/>
                <a:cs typeface="Arial" charset="0"/>
              </a:defRPr>
            </a:lvl6pPr>
            <a:lvl7pPr marL="914400" algn="l" rtl="0" fontAlgn="base">
              <a:spcBef>
                <a:spcPct val="0"/>
              </a:spcBef>
              <a:spcAft>
                <a:spcPct val="0"/>
              </a:spcAft>
              <a:defRPr sz="2400">
                <a:solidFill>
                  <a:srgbClr val="595959"/>
                </a:solidFill>
                <a:latin typeface="Arial" charset="0"/>
                <a:ea typeface="ＭＳ Ｐゴシック" charset="0"/>
                <a:cs typeface="Arial" charset="0"/>
              </a:defRPr>
            </a:lvl7pPr>
            <a:lvl8pPr marL="1371600" algn="l" rtl="0" fontAlgn="base">
              <a:spcBef>
                <a:spcPct val="0"/>
              </a:spcBef>
              <a:spcAft>
                <a:spcPct val="0"/>
              </a:spcAft>
              <a:defRPr sz="2400">
                <a:solidFill>
                  <a:srgbClr val="595959"/>
                </a:solidFill>
                <a:latin typeface="Arial" charset="0"/>
                <a:ea typeface="ＭＳ Ｐゴシック" charset="0"/>
                <a:cs typeface="Arial" charset="0"/>
              </a:defRPr>
            </a:lvl8pPr>
            <a:lvl9pPr marL="1828800" algn="l" rtl="0" fontAlgn="base">
              <a:spcBef>
                <a:spcPct val="0"/>
              </a:spcBef>
              <a:spcAft>
                <a:spcPct val="0"/>
              </a:spcAft>
              <a:defRPr sz="2400">
                <a:solidFill>
                  <a:srgbClr val="595959"/>
                </a:solidFill>
                <a:latin typeface="Arial" charset="0"/>
                <a:ea typeface="ＭＳ Ｐゴシック" charset="0"/>
                <a:cs typeface="Arial" charset="0"/>
              </a:defRPr>
            </a:lvl9pPr>
          </a:lstStyle>
          <a:p>
            <a:pPr>
              <a:defRPr/>
            </a:pPr>
            <a:r>
              <a:rPr lang="en-US" sz="3200" b="1" kern="0" dirty="0"/>
              <a:t>Observations and Conclusions</a:t>
            </a:r>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500" t="77879" r="8137" b="14606"/>
          <a:stretch/>
        </p:blipFill>
        <p:spPr bwMode="auto">
          <a:xfrm>
            <a:off x="533400" y="6547493"/>
            <a:ext cx="3733800" cy="23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844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b="1" dirty="0"/>
              <a:t>Observations and Conclusions:</a:t>
            </a:r>
            <a:br>
              <a:rPr lang="en-US" b="1" dirty="0"/>
            </a:br>
            <a:r>
              <a:rPr lang="en-US" sz="2000" dirty="0"/>
              <a:t>Schedule and Cost Performance</a:t>
            </a:r>
            <a:endParaRPr lang="en-US" dirty="0"/>
          </a:p>
        </p:txBody>
      </p:sp>
      <p:sp>
        <p:nvSpPr>
          <p:cNvPr id="4" name="Slide Number Placeholder 3"/>
          <p:cNvSpPr>
            <a:spLocks noGrp="1"/>
          </p:cNvSpPr>
          <p:nvPr>
            <p:ph type="sldNum" sz="quarter" idx="4294967295"/>
          </p:nvPr>
        </p:nvSpPr>
        <p:spPr>
          <a:xfrm>
            <a:off x="0" y="6543675"/>
            <a:ext cx="457200" cy="201613"/>
          </a:xfrm>
        </p:spPr>
        <p:txBody>
          <a:bodyPr/>
          <a:lstStyle/>
          <a:p>
            <a:pPr>
              <a:defRPr/>
            </a:pPr>
            <a:fld id="{D8FD8440-333A-4B42-865A-84EEEF1C90B1}" type="slidenum">
              <a:rPr lang="en-US" altLang="en-US" smtClean="0"/>
              <a:pPr>
                <a:defRPr/>
              </a:pPr>
              <a:t>68</a:t>
            </a:fld>
            <a:endParaRPr lang="en-US" altLang="en-US" dirty="0"/>
          </a:p>
        </p:txBody>
      </p:sp>
      <p:sp>
        <p:nvSpPr>
          <p:cNvPr id="5" name="Title 1"/>
          <p:cNvSpPr txBox="1">
            <a:spLocks/>
          </p:cNvSpPr>
          <p:nvPr/>
        </p:nvSpPr>
        <p:spPr bwMode="auto">
          <a:xfrm>
            <a:off x="193829" y="1623965"/>
            <a:ext cx="4073371" cy="314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595959"/>
                </a:solidFill>
                <a:latin typeface="+mj-lt"/>
                <a:ea typeface="+mj-ea"/>
                <a:cs typeface="+mj-cs"/>
              </a:defRPr>
            </a:lvl1pPr>
            <a:lvl2pPr algn="l" rtl="0" eaLnBrk="0" fontAlgn="base" hangingPunct="0">
              <a:spcBef>
                <a:spcPct val="0"/>
              </a:spcBef>
              <a:spcAft>
                <a:spcPct val="0"/>
              </a:spcAft>
              <a:defRPr sz="2400">
                <a:solidFill>
                  <a:srgbClr val="595959"/>
                </a:solidFill>
                <a:latin typeface="Arial" charset="0"/>
                <a:ea typeface="ＭＳ Ｐゴシック" charset="0"/>
                <a:cs typeface="Arial" charset="0"/>
              </a:defRPr>
            </a:lvl2pPr>
            <a:lvl3pPr algn="l" rtl="0" eaLnBrk="0" fontAlgn="base" hangingPunct="0">
              <a:spcBef>
                <a:spcPct val="0"/>
              </a:spcBef>
              <a:spcAft>
                <a:spcPct val="0"/>
              </a:spcAft>
              <a:defRPr sz="2400">
                <a:solidFill>
                  <a:srgbClr val="595959"/>
                </a:solidFill>
                <a:latin typeface="Arial" charset="0"/>
                <a:ea typeface="ＭＳ Ｐゴシック" charset="0"/>
                <a:cs typeface="Arial" charset="0"/>
              </a:defRPr>
            </a:lvl3pPr>
            <a:lvl4pPr algn="l" rtl="0" eaLnBrk="0" fontAlgn="base" hangingPunct="0">
              <a:spcBef>
                <a:spcPct val="0"/>
              </a:spcBef>
              <a:spcAft>
                <a:spcPct val="0"/>
              </a:spcAft>
              <a:defRPr sz="2400">
                <a:solidFill>
                  <a:srgbClr val="595959"/>
                </a:solidFill>
                <a:latin typeface="Arial" charset="0"/>
                <a:ea typeface="ＭＳ Ｐゴシック" charset="0"/>
                <a:cs typeface="Arial" charset="0"/>
              </a:defRPr>
            </a:lvl4pPr>
            <a:lvl5pPr algn="l" rtl="0" eaLnBrk="0" fontAlgn="base" hangingPunct="0">
              <a:spcBef>
                <a:spcPct val="0"/>
              </a:spcBef>
              <a:spcAft>
                <a:spcPct val="0"/>
              </a:spcAft>
              <a:defRPr sz="2400">
                <a:solidFill>
                  <a:srgbClr val="595959"/>
                </a:solidFill>
                <a:latin typeface="Arial" charset="0"/>
                <a:ea typeface="ＭＳ Ｐゴシック" charset="0"/>
                <a:cs typeface="Arial" charset="0"/>
              </a:defRPr>
            </a:lvl5pPr>
            <a:lvl6pPr marL="457200" algn="l" rtl="0" fontAlgn="base">
              <a:spcBef>
                <a:spcPct val="0"/>
              </a:spcBef>
              <a:spcAft>
                <a:spcPct val="0"/>
              </a:spcAft>
              <a:defRPr sz="2400">
                <a:solidFill>
                  <a:srgbClr val="595959"/>
                </a:solidFill>
                <a:latin typeface="Arial" charset="0"/>
                <a:ea typeface="ＭＳ Ｐゴシック" charset="0"/>
                <a:cs typeface="Arial" charset="0"/>
              </a:defRPr>
            </a:lvl6pPr>
            <a:lvl7pPr marL="914400" algn="l" rtl="0" fontAlgn="base">
              <a:spcBef>
                <a:spcPct val="0"/>
              </a:spcBef>
              <a:spcAft>
                <a:spcPct val="0"/>
              </a:spcAft>
              <a:defRPr sz="2400">
                <a:solidFill>
                  <a:srgbClr val="595959"/>
                </a:solidFill>
                <a:latin typeface="Arial" charset="0"/>
                <a:ea typeface="ＭＳ Ｐゴシック" charset="0"/>
                <a:cs typeface="Arial" charset="0"/>
              </a:defRPr>
            </a:lvl7pPr>
            <a:lvl8pPr marL="1371600" algn="l" rtl="0" fontAlgn="base">
              <a:spcBef>
                <a:spcPct val="0"/>
              </a:spcBef>
              <a:spcAft>
                <a:spcPct val="0"/>
              </a:spcAft>
              <a:defRPr sz="2400">
                <a:solidFill>
                  <a:srgbClr val="595959"/>
                </a:solidFill>
                <a:latin typeface="Arial" charset="0"/>
                <a:ea typeface="ＭＳ Ｐゴシック" charset="0"/>
                <a:cs typeface="Arial" charset="0"/>
              </a:defRPr>
            </a:lvl8pPr>
            <a:lvl9pPr marL="1828800" algn="l" rtl="0" fontAlgn="base">
              <a:spcBef>
                <a:spcPct val="0"/>
              </a:spcBef>
              <a:spcAft>
                <a:spcPct val="0"/>
              </a:spcAft>
              <a:defRPr sz="2400">
                <a:solidFill>
                  <a:srgbClr val="595959"/>
                </a:solidFill>
                <a:latin typeface="Arial" charset="0"/>
                <a:ea typeface="ＭＳ Ｐゴシック" charset="0"/>
                <a:cs typeface="Arial" charset="0"/>
              </a:defRPr>
            </a:lvl9pPr>
          </a:lstStyle>
          <a:p>
            <a:pPr marL="569912" lvl="1" indent="-285750">
              <a:spcBef>
                <a:spcPct val="55000"/>
              </a:spcBef>
              <a:buFont typeface="Wingdings" panose="05000000000000000000" pitchFamily="2" charset="2"/>
              <a:buChar char="§"/>
            </a:pPr>
            <a:r>
              <a:rPr lang="en-US" sz="1800" dirty="0">
                <a:solidFill>
                  <a:srgbClr val="000000"/>
                </a:solidFill>
              </a:rPr>
              <a:t>Most </a:t>
            </a:r>
            <a:r>
              <a:rPr lang="en-US" sz="1800" b="1" dirty="0">
                <a:solidFill>
                  <a:srgbClr val="000000"/>
                </a:solidFill>
              </a:rPr>
              <a:t>Typical Projects </a:t>
            </a:r>
            <a:r>
              <a:rPr lang="en-US" sz="1800" dirty="0">
                <a:solidFill>
                  <a:srgbClr val="000000"/>
                </a:solidFill>
              </a:rPr>
              <a:t>complete behind schedule, over budget</a:t>
            </a:r>
          </a:p>
          <a:p>
            <a:pPr marL="742950" lvl="1" indent="-285750" eaLnBrk="1" fontAlgn="auto" hangingPunct="1">
              <a:lnSpc>
                <a:spcPts val="1400"/>
              </a:lnSpc>
              <a:spcBef>
                <a:spcPct val="55000"/>
              </a:spcBef>
              <a:spcAft>
                <a:spcPts val="0"/>
              </a:spcAft>
              <a:buFont typeface="Arial" panose="020B0604020202020204" pitchFamily="34" charset="0"/>
              <a:buChar char="•"/>
            </a:pPr>
            <a:r>
              <a:rPr lang="en-US" sz="1400" dirty="0">
                <a:solidFill>
                  <a:srgbClr val="000000"/>
                </a:solidFill>
                <a:latin typeface="Arial"/>
                <a:ea typeface="ＭＳ Ｐゴシック"/>
                <a:cs typeface="Arial"/>
              </a:rPr>
              <a:t>61% are behind schedule and 49% are over budget</a:t>
            </a:r>
            <a:endParaRPr lang="en-US" sz="1800" dirty="0">
              <a:solidFill>
                <a:srgbClr val="000000"/>
              </a:solidFill>
            </a:endParaRPr>
          </a:p>
          <a:p>
            <a:pPr marL="569912" lvl="1" indent="-285750">
              <a:spcBef>
                <a:spcPct val="55000"/>
              </a:spcBef>
              <a:buFont typeface="Wingdings" panose="05000000000000000000" pitchFamily="2" charset="2"/>
              <a:buChar char="§"/>
            </a:pPr>
            <a:r>
              <a:rPr lang="en-US" sz="1800" dirty="0">
                <a:solidFill>
                  <a:srgbClr val="000000"/>
                </a:solidFill>
              </a:rPr>
              <a:t>Cost is improved more than schedule on </a:t>
            </a:r>
            <a:r>
              <a:rPr lang="en-US" sz="1800" b="1" dirty="0">
                <a:solidFill>
                  <a:srgbClr val="000000"/>
                </a:solidFill>
              </a:rPr>
              <a:t>Best Performing Projects</a:t>
            </a:r>
            <a:r>
              <a:rPr lang="en-US" sz="1800" dirty="0">
                <a:solidFill>
                  <a:srgbClr val="000000"/>
                </a:solidFill>
              </a:rPr>
              <a:t>    </a:t>
            </a:r>
          </a:p>
          <a:p>
            <a:pPr marL="742950" lvl="1" indent="-285750" eaLnBrk="1" fontAlgn="auto" hangingPunct="1">
              <a:spcBef>
                <a:spcPct val="55000"/>
              </a:spcBef>
              <a:spcAft>
                <a:spcPts val="0"/>
              </a:spcAft>
              <a:buFont typeface="Arial" panose="020B0604020202020204" pitchFamily="34" charset="0"/>
              <a:buChar char="•"/>
            </a:pPr>
            <a:r>
              <a:rPr lang="en-US" sz="1400" dirty="0">
                <a:solidFill>
                  <a:srgbClr val="000000"/>
                </a:solidFill>
              </a:rPr>
              <a:t>46% complete under budget vs 24% that complete ahead of schedule </a:t>
            </a:r>
          </a:p>
          <a:p>
            <a:pPr marL="742950" lvl="1" indent="-285750" eaLnBrk="1" fontAlgn="auto" hangingPunct="1">
              <a:spcBef>
                <a:spcPct val="55000"/>
              </a:spcBef>
              <a:spcAft>
                <a:spcPts val="0"/>
              </a:spcAft>
              <a:buFont typeface="Arial" panose="020B0604020202020204" pitchFamily="34" charset="0"/>
              <a:buChar char="•"/>
            </a:pPr>
            <a:endParaRPr lang="en-US" sz="1400" dirty="0">
              <a:solidFill>
                <a:srgbClr val="000000"/>
              </a:solidFill>
            </a:endParaRPr>
          </a:p>
          <a:p>
            <a:pPr marL="284162" lvl="1">
              <a:spcBef>
                <a:spcPct val="55000"/>
              </a:spcBef>
            </a:pPr>
            <a:r>
              <a:rPr lang="en-US" sz="1800" dirty="0">
                <a:solidFill>
                  <a:srgbClr val="000000"/>
                </a:solidFill>
              </a:rPr>
              <a:t>                      </a:t>
            </a:r>
            <a:endParaRPr lang="en-US" sz="1600" dirty="0">
              <a:solidFill>
                <a:srgbClr val="000000"/>
              </a:solidFill>
            </a:endParaRPr>
          </a:p>
          <a:p>
            <a:pPr>
              <a:defRPr/>
            </a:pPr>
            <a:endParaRPr lang="en-US" sz="3200" b="1" kern="0" dirty="0"/>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500" t="77879" r="8137" b="14606"/>
          <a:stretch/>
        </p:blipFill>
        <p:spPr bwMode="auto">
          <a:xfrm>
            <a:off x="533400" y="6547493"/>
            <a:ext cx="3733800" cy="23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bwMode="auto">
          <a:xfrm>
            <a:off x="539475" y="5003605"/>
            <a:ext cx="4070930" cy="119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595959"/>
                </a:solidFill>
                <a:latin typeface="+mj-lt"/>
                <a:ea typeface="+mj-ea"/>
                <a:cs typeface="+mj-cs"/>
              </a:defRPr>
            </a:lvl1pPr>
            <a:lvl2pPr algn="l" rtl="0" eaLnBrk="0" fontAlgn="base" hangingPunct="0">
              <a:spcBef>
                <a:spcPct val="0"/>
              </a:spcBef>
              <a:spcAft>
                <a:spcPct val="0"/>
              </a:spcAft>
              <a:defRPr sz="2400">
                <a:solidFill>
                  <a:srgbClr val="595959"/>
                </a:solidFill>
                <a:latin typeface="Arial" charset="0"/>
                <a:ea typeface="ＭＳ Ｐゴシック" charset="0"/>
                <a:cs typeface="Arial" charset="0"/>
              </a:defRPr>
            </a:lvl2pPr>
            <a:lvl3pPr algn="l" rtl="0" eaLnBrk="0" fontAlgn="base" hangingPunct="0">
              <a:spcBef>
                <a:spcPct val="0"/>
              </a:spcBef>
              <a:spcAft>
                <a:spcPct val="0"/>
              </a:spcAft>
              <a:defRPr sz="2400">
                <a:solidFill>
                  <a:srgbClr val="595959"/>
                </a:solidFill>
                <a:latin typeface="Arial" charset="0"/>
                <a:ea typeface="ＭＳ Ｐゴシック" charset="0"/>
                <a:cs typeface="Arial" charset="0"/>
              </a:defRPr>
            </a:lvl3pPr>
            <a:lvl4pPr algn="l" rtl="0" eaLnBrk="0" fontAlgn="base" hangingPunct="0">
              <a:spcBef>
                <a:spcPct val="0"/>
              </a:spcBef>
              <a:spcAft>
                <a:spcPct val="0"/>
              </a:spcAft>
              <a:defRPr sz="2400">
                <a:solidFill>
                  <a:srgbClr val="595959"/>
                </a:solidFill>
                <a:latin typeface="Arial" charset="0"/>
                <a:ea typeface="ＭＳ Ｐゴシック" charset="0"/>
                <a:cs typeface="Arial" charset="0"/>
              </a:defRPr>
            </a:lvl4pPr>
            <a:lvl5pPr algn="l" rtl="0" eaLnBrk="0" fontAlgn="base" hangingPunct="0">
              <a:spcBef>
                <a:spcPct val="0"/>
              </a:spcBef>
              <a:spcAft>
                <a:spcPct val="0"/>
              </a:spcAft>
              <a:defRPr sz="2400">
                <a:solidFill>
                  <a:srgbClr val="595959"/>
                </a:solidFill>
                <a:latin typeface="Arial" charset="0"/>
                <a:ea typeface="ＭＳ Ｐゴシック" charset="0"/>
                <a:cs typeface="Arial" charset="0"/>
              </a:defRPr>
            </a:lvl5pPr>
            <a:lvl6pPr marL="457200" algn="l" rtl="0" fontAlgn="base">
              <a:spcBef>
                <a:spcPct val="0"/>
              </a:spcBef>
              <a:spcAft>
                <a:spcPct val="0"/>
              </a:spcAft>
              <a:defRPr sz="2400">
                <a:solidFill>
                  <a:srgbClr val="595959"/>
                </a:solidFill>
                <a:latin typeface="Arial" charset="0"/>
                <a:ea typeface="ＭＳ Ｐゴシック" charset="0"/>
                <a:cs typeface="Arial" charset="0"/>
              </a:defRPr>
            </a:lvl6pPr>
            <a:lvl7pPr marL="914400" algn="l" rtl="0" fontAlgn="base">
              <a:spcBef>
                <a:spcPct val="0"/>
              </a:spcBef>
              <a:spcAft>
                <a:spcPct val="0"/>
              </a:spcAft>
              <a:defRPr sz="2400">
                <a:solidFill>
                  <a:srgbClr val="595959"/>
                </a:solidFill>
                <a:latin typeface="Arial" charset="0"/>
                <a:ea typeface="ＭＳ Ｐゴシック" charset="0"/>
                <a:cs typeface="Arial" charset="0"/>
              </a:defRPr>
            </a:lvl7pPr>
            <a:lvl8pPr marL="1371600" algn="l" rtl="0" fontAlgn="base">
              <a:spcBef>
                <a:spcPct val="0"/>
              </a:spcBef>
              <a:spcAft>
                <a:spcPct val="0"/>
              </a:spcAft>
              <a:defRPr sz="2400">
                <a:solidFill>
                  <a:srgbClr val="595959"/>
                </a:solidFill>
                <a:latin typeface="Arial" charset="0"/>
                <a:ea typeface="ＭＳ Ｐゴシック" charset="0"/>
                <a:cs typeface="Arial" charset="0"/>
              </a:defRPr>
            </a:lvl8pPr>
            <a:lvl9pPr marL="1828800" algn="l" rtl="0" fontAlgn="base">
              <a:spcBef>
                <a:spcPct val="0"/>
              </a:spcBef>
              <a:spcAft>
                <a:spcPct val="0"/>
              </a:spcAft>
              <a:defRPr sz="2400">
                <a:solidFill>
                  <a:srgbClr val="595959"/>
                </a:solidFill>
                <a:latin typeface="Arial" charset="0"/>
                <a:ea typeface="ＭＳ Ｐゴシック" charset="0"/>
                <a:cs typeface="Arial" charset="0"/>
              </a:defRPr>
            </a:lvl9pPr>
          </a:lstStyle>
          <a:p>
            <a:pPr indent="-173038" eaLnBrk="1" fontAlgn="auto" hangingPunct="1">
              <a:spcBef>
                <a:spcPct val="55000"/>
              </a:spcBef>
              <a:spcAft>
                <a:spcPts val="0"/>
              </a:spcAft>
            </a:pPr>
            <a:r>
              <a:rPr lang="en-US" sz="1000" b="1" dirty="0">
                <a:solidFill>
                  <a:srgbClr val="000000"/>
                </a:solidFill>
              </a:rPr>
              <a:t>NOTES: </a:t>
            </a:r>
          </a:p>
          <a:p>
            <a:pPr marL="171450" indent="-171450" eaLnBrk="1" fontAlgn="auto" hangingPunct="1">
              <a:spcBef>
                <a:spcPct val="55000"/>
              </a:spcBef>
              <a:spcAft>
                <a:spcPts val="0"/>
              </a:spcAft>
              <a:buFont typeface="Arial" panose="020B0604020202020204" pitchFamily="34" charset="0"/>
              <a:buChar char="•"/>
            </a:pPr>
            <a:r>
              <a:rPr lang="en-US" sz="900" dirty="0">
                <a:solidFill>
                  <a:srgbClr val="000000"/>
                </a:solidFill>
              </a:rPr>
              <a:t>Totals do not equal zero. The other projects either completed on schedule or at budget </a:t>
            </a:r>
          </a:p>
          <a:p>
            <a:pPr marL="171450" indent="-171450" eaLnBrk="1" fontAlgn="auto" hangingPunct="1">
              <a:spcBef>
                <a:spcPct val="55000"/>
              </a:spcBef>
              <a:spcAft>
                <a:spcPts val="0"/>
              </a:spcAft>
              <a:buFont typeface="Arial" panose="020B0604020202020204" pitchFamily="34" charset="0"/>
              <a:buChar char="•"/>
            </a:pPr>
            <a:r>
              <a:rPr lang="en-US" sz="900" dirty="0">
                <a:solidFill>
                  <a:srgbClr val="000000"/>
                </a:solidFill>
              </a:rPr>
              <a:t>Performance for this analysis is based on variation between budget and schedule at allocation of original budget and at completion of construction. </a:t>
            </a:r>
          </a:p>
        </p:txBody>
      </p:sp>
      <p:sp>
        <p:nvSpPr>
          <p:cNvPr id="25" name="TextBox 24"/>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graphicFrame>
        <p:nvGraphicFramePr>
          <p:cNvPr id="27" name="Chart 26"/>
          <p:cNvGraphicFramePr>
            <a:graphicFrameLocks/>
          </p:cNvGraphicFramePr>
          <p:nvPr>
            <p:extLst>
              <p:ext uri="{D42A27DB-BD31-4B8C-83A1-F6EECF244321}">
                <p14:modId xmlns:p14="http://schemas.microsoft.com/office/powerpoint/2010/main" val="2292444455"/>
              </p:ext>
            </p:extLst>
          </p:nvPr>
        </p:nvGraphicFramePr>
        <p:xfrm>
          <a:off x="5467841" y="1841066"/>
          <a:ext cx="3151953" cy="3781425"/>
        </p:xfrm>
        <a:graphic>
          <a:graphicData uri="http://schemas.openxmlformats.org/drawingml/2006/chart">
            <c:chart xmlns:c="http://schemas.openxmlformats.org/drawingml/2006/chart" xmlns:r="http://schemas.openxmlformats.org/officeDocument/2006/relationships" r:id="rId3"/>
          </a:graphicData>
        </a:graphic>
      </p:graphicFrame>
      <p:grpSp>
        <p:nvGrpSpPr>
          <p:cNvPr id="34" name="Group 33"/>
          <p:cNvGrpSpPr/>
          <p:nvPr/>
        </p:nvGrpSpPr>
        <p:grpSpPr>
          <a:xfrm>
            <a:off x="4764025" y="1529538"/>
            <a:ext cx="4032525" cy="4526793"/>
            <a:chOff x="4764025" y="1836778"/>
            <a:chExt cx="4032525" cy="4526793"/>
          </a:xfrm>
        </p:grpSpPr>
        <p:sp>
          <p:nvSpPr>
            <p:cNvPr id="3" name="TextBox 2"/>
            <p:cNvSpPr txBox="1"/>
            <p:nvPr/>
          </p:nvSpPr>
          <p:spPr>
            <a:xfrm>
              <a:off x="5349551" y="2583751"/>
              <a:ext cx="921720" cy="553998"/>
            </a:xfrm>
            <a:prstGeom prst="rect">
              <a:avLst/>
            </a:prstGeom>
            <a:noFill/>
          </p:spPr>
          <p:txBody>
            <a:bodyPr wrap="square" rtlCol="0">
              <a:spAutoFit/>
            </a:bodyPr>
            <a:lstStyle/>
            <a:p>
              <a:pPr algn="ctr">
                <a:lnSpc>
                  <a:spcPts val="900"/>
                </a:lnSpc>
              </a:pPr>
              <a:r>
                <a:rPr lang="en-US" sz="1000" b="1" u="sng" dirty="0">
                  <a:solidFill>
                    <a:srgbClr val="000000"/>
                  </a:solidFill>
                </a:rPr>
                <a:t>BEST</a:t>
              </a:r>
            </a:p>
            <a:p>
              <a:pPr algn="ctr">
                <a:lnSpc>
                  <a:spcPts val="900"/>
                </a:lnSpc>
              </a:pPr>
              <a:r>
                <a:rPr lang="en-US" sz="900" dirty="0">
                  <a:solidFill>
                    <a:srgbClr val="000000"/>
                  </a:solidFill>
                </a:rPr>
                <a:t>Completed Ahead of Schedule </a:t>
              </a:r>
            </a:p>
          </p:txBody>
        </p:sp>
        <p:cxnSp>
          <p:nvCxnSpPr>
            <p:cNvPr id="11" name="Straight Connector 10"/>
            <p:cNvCxnSpPr/>
            <p:nvPr/>
          </p:nvCxnSpPr>
          <p:spPr bwMode="auto">
            <a:xfrm>
              <a:off x="4764025" y="3813050"/>
              <a:ext cx="40325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2" name="Group 11"/>
            <p:cNvGrpSpPr/>
            <p:nvPr/>
          </p:nvGrpSpPr>
          <p:grpSpPr>
            <a:xfrm>
              <a:off x="5050962" y="5886920"/>
              <a:ext cx="1287668" cy="246221"/>
              <a:chOff x="2118284" y="6002135"/>
              <a:chExt cx="1287668" cy="246221"/>
            </a:xfrm>
          </p:grpSpPr>
          <p:sp>
            <p:nvSpPr>
              <p:cNvPr id="13" name="Rectangle 12"/>
              <p:cNvSpPr/>
              <p:nvPr/>
            </p:nvSpPr>
            <p:spPr bwMode="auto">
              <a:xfrm>
                <a:off x="2118284" y="6040540"/>
                <a:ext cx="209125" cy="195747"/>
              </a:xfrm>
              <a:prstGeom prst="rect">
                <a:avLst/>
              </a:prstGeom>
              <a:solidFill>
                <a:srgbClr val="84C6B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14" name="TextBox 13"/>
              <p:cNvSpPr txBox="1"/>
              <p:nvPr/>
            </p:nvSpPr>
            <p:spPr>
              <a:xfrm>
                <a:off x="2382915" y="6002135"/>
                <a:ext cx="1023037" cy="246221"/>
              </a:xfrm>
              <a:prstGeom prst="rect">
                <a:avLst/>
              </a:prstGeom>
              <a:noFill/>
            </p:spPr>
            <p:txBody>
              <a:bodyPr wrap="none" rtlCol="0">
                <a:spAutoFit/>
              </a:bodyPr>
              <a:lstStyle/>
              <a:p>
                <a:r>
                  <a:rPr lang="en-US" sz="1000" dirty="0">
                    <a:solidFill>
                      <a:srgbClr val="000000"/>
                    </a:solidFill>
                  </a:rPr>
                  <a:t>Typical Project</a:t>
                </a:r>
              </a:p>
            </p:txBody>
          </p:sp>
        </p:grpSp>
        <p:grpSp>
          <p:nvGrpSpPr>
            <p:cNvPr id="15" name="Group 14"/>
            <p:cNvGrpSpPr/>
            <p:nvPr/>
          </p:nvGrpSpPr>
          <p:grpSpPr>
            <a:xfrm>
              <a:off x="5050962" y="6117350"/>
              <a:ext cx="1797423" cy="246221"/>
              <a:chOff x="2118284" y="6002135"/>
              <a:chExt cx="1797423" cy="246221"/>
            </a:xfrm>
          </p:grpSpPr>
          <p:sp>
            <p:nvSpPr>
              <p:cNvPr id="16" name="Rectangle 15"/>
              <p:cNvSpPr/>
              <p:nvPr/>
            </p:nvSpPr>
            <p:spPr bwMode="auto">
              <a:xfrm>
                <a:off x="2118284" y="6040540"/>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17" name="TextBox 16"/>
              <p:cNvSpPr txBox="1"/>
              <p:nvPr/>
            </p:nvSpPr>
            <p:spPr>
              <a:xfrm>
                <a:off x="2382915" y="6002135"/>
                <a:ext cx="1532792" cy="246221"/>
              </a:xfrm>
              <a:prstGeom prst="rect">
                <a:avLst/>
              </a:prstGeom>
              <a:noFill/>
            </p:spPr>
            <p:txBody>
              <a:bodyPr wrap="none" rtlCol="0">
                <a:spAutoFit/>
              </a:bodyPr>
              <a:lstStyle/>
              <a:p>
                <a:r>
                  <a:rPr lang="en-US" sz="1000" dirty="0">
                    <a:solidFill>
                      <a:srgbClr val="000000"/>
                    </a:solidFill>
                  </a:rPr>
                  <a:t>Best Performing Project</a:t>
                </a:r>
              </a:p>
            </p:txBody>
          </p:sp>
        </p:grpSp>
        <p:sp>
          <p:nvSpPr>
            <p:cNvPr id="18" name="TextBox 17"/>
            <p:cNvSpPr txBox="1"/>
            <p:nvPr/>
          </p:nvSpPr>
          <p:spPr>
            <a:xfrm>
              <a:off x="6031390" y="3028622"/>
              <a:ext cx="921720" cy="553998"/>
            </a:xfrm>
            <a:prstGeom prst="rect">
              <a:avLst/>
            </a:prstGeom>
            <a:noFill/>
          </p:spPr>
          <p:txBody>
            <a:bodyPr wrap="square" rtlCol="0">
              <a:spAutoFit/>
            </a:bodyPr>
            <a:lstStyle/>
            <a:p>
              <a:pPr algn="ctr">
                <a:lnSpc>
                  <a:spcPts val="900"/>
                </a:lnSpc>
              </a:pPr>
              <a:r>
                <a:rPr lang="en-US" sz="1000" b="1" u="sng" dirty="0">
                  <a:solidFill>
                    <a:srgbClr val="000000"/>
                  </a:solidFill>
                </a:rPr>
                <a:t>TYPICAL</a:t>
              </a:r>
            </a:p>
            <a:p>
              <a:pPr algn="ctr">
                <a:lnSpc>
                  <a:spcPts val="900"/>
                </a:lnSpc>
              </a:pPr>
              <a:r>
                <a:rPr lang="en-US" sz="900" dirty="0">
                  <a:solidFill>
                    <a:srgbClr val="000000"/>
                  </a:solidFill>
                </a:rPr>
                <a:t>Completed Ahead of Schedule </a:t>
              </a:r>
            </a:p>
          </p:txBody>
        </p:sp>
        <p:sp>
          <p:nvSpPr>
            <p:cNvPr id="19" name="TextBox 18"/>
            <p:cNvSpPr txBox="1"/>
            <p:nvPr/>
          </p:nvSpPr>
          <p:spPr>
            <a:xfrm>
              <a:off x="6753990" y="2123242"/>
              <a:ext cx="921720" cy="477054"/>
            </a:xfrm>
            <a:prstGeom prst="rect">
              <a:avLst/>
            </a:prstGeom>
            <a:noFill/>
          </p:spPr>
          <p:txBody>
            <a:bodyPr wrap="square" rtlCol="0">
              <a:spAutoFit/>
            </a:bodyPr>
            <a:lstStyle/>
            <a:p>
              <a:pPr algn="ctr">
                <a:lnSpc>
                  <a:spcPts val="1000"/>
                </a:lnSpc>
              </a:pPr>
              <a:r>
                <a:rPr lang="en-US" sz="1000" b="1" u="sng" dirty="0">
                  <a:solidFill>
                    <a:srgbClr val="000000"/>
                  </a:solidFill>
                </a:rPr>
                <a:t>BEST </a:t>
              </a:r>
              <a:r>
                <a:rPr lang="en-US" sz="900" dirty="0">
                  <a:solidFill>
                    <a:srgbClr val="000000"/>
                  </a:solidFill>
                </a:rPr>
                <a:t>Completed Under Budget </a:t>
              </a:r>
            </a:p>
          </p:txBody>
        </p:sp>
        <p:sp>
          <p:nvSpPr>
            <p:cNvPr id="20" name="TextBox 19"/>
            <p:cNvSpPr txBox="1"/>
            <p:nvPr/>
          </p:nvSpPr>
          <p:spPr>
            <a:xfrm>
              <a:off x="7396595" y="3047959"/>
              <a:ext cx="921720" cy="477054"/>
            </a:xfrm>
            <a:prstGeom prst="rect">
              <a:avLst/>
            </a:prstGeom>
            <a:noFill/>
          </p:spPr>
          <p:txBody>
            <a:bodyPr wrap="square" rtlCol="0">
              <a:spAutoFit/>
            </a:bodyPr>
            <a:lstStyle/>
            <a:p>
              <a:pPr algn="ctr">
                <a:lnSpc>
                  <a:spcPts val="1000"/>
                </a:lnSpc>
              </a:pPr>
              <a:r>
                <a:rPr lang="en-US" sz="1000" b="1" u="sng" dirty="0">
                  <a:solidFill>
                    <a:srgbClr val="000000"/>
                  </a:solidFill>
                </a:rPr>
                <a:t>TYPICAL</a:t>
              </a:r>
              <a:r>
                <a:rPr lang="en-US" sz="900" b="1" dirty="0">
                  <a:solidFill>
                    <a:srgbClr val="000000"/>
                  </a:solidFill>
                </a:rPr>
                <a:t> </a:t>
              </a:r>
              <a:r>
                <a:rPr lang="en-US" sz="900" dirty="0">
                  <a:solidFill>
                    <a:srgbClr val="000000"/>
                  </a:solidFill>
                </a:rPr>
                <a:t>Completed Under Budget </a:t>
              </a:r>
            </a:p>
          </p:txBody>
        </p:sp>
        <p:sp>
          <p:nvSpPr>
            <p:cNvPr id="21" name="TextBox 20"/>
            <p:cNvSpPr txBox="1"/>
            <p:nvPr/>
          </p:nvSpPr>
          <p:spPr>
            <a:xfrm>
              <a:off x="5324619" y="4504605"/>
              <a:ext cx="921720" cy="438582"/>
            </a:xfrm>
            <a:prstGeom prst="rect">
              <a:avLst/>
            </a:prstGeom>
            <a:noFill/>
          </p:spPr>
          <p:txBody>
            <a:bodyPr wrap="square" rtlCol="0">
              <a:spAutoFit/>
            </a:bodyPr>
            <a:lstStyle/>
            <a:p>
              <a:pPr algn="ctr">
                <a:lnSpc>
                  <a:spcPts val="900"/>
                </a:lnSpc>
              </a:pPr>
              <a:r>
                <a:rPr lang="en-US" sz="900" dirty="0">
                  <a:solidFill>
                    <a:srgbClr val="000000"/>
                  </a:solidFill>
                </a:rPr>
                <a:t>Completed Behind Schedule </a:t>
              </a:r>
            </a:p>
          </p:txBody>
        </p:sp>
        <p:sp>
          <p:nvSpPr>
            <p:cNvPr id="22" name="TextBox 21"/>
            <p:cNvSpPr txBox="1"/>
            <p:nvPr/>
          </p:nvSpPr>
          <p:spPr>
            <a:xfrm>
              <a:off x="6031390" y="5451482"/>
              <a:ext cx="921720" cy="438582"/>
            </a:xfrm>
            <a:prstGeom prst="rect">
              <a:avLst/>
            </a:prstGeom>
            <a:noFill/>
          </p:spPr>
          <p:txBody>
            <a:bodyPr wrap="square" rtlCol="0">
              <a:spAutoFit/>
            </a:bodyPr>
            <a:lstStyle/>
            <a:p>
              <a:pPr algn="ctr">
                <a:lnSpc>
                  <a:spcPts val="900"/>
                </a:lnSpc>
              </a:pPr>
              <a:r>
                <a:rPr lang="en-US" sz="900" dirty="0">
                  <a:solidFill>
                    <a:srgbClr val="000000"/>
                  </a:solidFill>
                </a:rPr>
                <a:t>Completed Behind Schedule </a:t>
              </a:r>
            </a:p>
          </p:txBody>
        </p:sp>
        <p:sp>
          <p:nvSpPr>
            <p:cNvPr id="23" name="TextBox 22"/>
            <p:cNvSpPr txBox="1"/>
            <p:nvPr/>
          </p:nvSpPr>
          <p:spPr>
            <a:xfrm>
              <a:off x="6753990" y="4288529"/>
              <a:ext cx="921720" cy="348813"/>
            </a:xfrm>
            <a:prstGeom prst="rect">
              <a:avLst/>
            </a:prstGeom>
            <a:noFill/>
          </p:spPr>
          <p:txBody>
            <a:bodyPr wrap="square" rtlCol="0">
              <a:spAutoFit/>
            </a:bodyPr>
            <a:lstStyle/>
            <a:p>
              <a:pPr algn="ctr">
                <a:lnSpc>
                  <a:spcPts val="1000"/>
                </a:lnSpc>
              </a:pPr>
              <a:r>
                <a:rPr lang="en-US" sz="900" dirty="0">
                  <a:solidFill>
                    <a:srgbClr val="000000"/>
                  </a:solidFill>
                </a:rPr>
                <a:t>Completed Over Budget </a:t>
              </a:r>
            </a:p>
          </p:txBody>
        </p:sp>
        <p:sp>
          <p:nvSpPr>
            <p:cNvPr id="24" name="TextBox 23"/>
            <p:cNvSpPr txBox="1"/>
            <p:nvPr/>
          </p:nvSpPr>
          <p:spPr>
            <a:xfrm>
              <a:off x="7413970" y="5198883"/>
              <a:ext cx="921720" cy="348813"/>
            </a:xfrm>
            <a:prstGeom prst="rect">
              <a:avLst/>
            </a:prstGeom>
            <a:noFill/>
          </p:spPr>
          <p:txBody>
            <a:bodyPr wrap="square" rtlCol="0">
              <a:spAutoFit/>
            </a:bodyPr>
            <a:lstStyle/>
            <a:p>
              <a:pPr algn="ctr">
                <a:lnSpc>
                  <a:spcPts val="1000"/>
                </a:lnSpc>
              </a:pPr>
              <a:r>
                <a:rPr lang="en-US" sz="900" dirty="0">
                  <a:solidFill>
                    <a:srgbClr val="000000"/>
                  </a:solidFill>
                </a:rPr>
                <a:t>Completed Over Budget </a:t>
              </a:r>
            </a:p>
          </p:txBody>
        </p:sp>
        <p:cxnSp>
          <p:nvCxnSpPr>
            <p:cNvPr id="31" name="Straight Connector 30"/>
            <p:cNvCxnSpPr/>
            <p:nvPr/>
          </p:nvCxnSpPr>
          <p:spPr bwMode="auto">
            <a:xfrm flipV="1">
              <a:off x="6799490" y="1836778"/>
              <a:ext cx="0" cy="405014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008656348"/>
      </p:ext>
    </p:extLst>
  </p:cSld>
  <p:clrMapOvr>
    <a:masterClrMapping/>
  </p:clrMapOvr>
  <mc:AlternateContent xmlns:mc="http://schemas.openxmlformats.org/markup-compatibility/2006" xmlns:p14="http://schemas.microsoft.com/office/powerpoint/2010/main">
    <mc:Choice Requires="p14">
      <p:transition p14:dur="250">
        <p:randomBar/>
      </p:transition>
    </mc:Choice>
    <mc:Fallback xmlns="">
      <p:transition>
        <p:randomBar/>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p:cNvGraphicFramePr>
            <a:graphicFrameLocks/>
          </p:cNvGraphicFramePr>
          <p:nvPr>
            <p:extLst>
              <p:ext uri="{D42A27DB-BD31-4B8C-83A1-F6EECF244321}">
                <p14:modId xmlns:p14="http://schemas.microsoft.com/office/powerpoint/2010/main" val="3438804512"/>
              </p:ext>
            </p:extLst>
          </p:nvPr>
        </p:nvGraphicFramePr>
        <p:xfrm>
          <a:off x="4475085" y="1485328"/>
          <a:ext cx="4572000" cy="440531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sz="quarter"/>
          </p:nvPr>
        </p:nvSpPr>
        <p:spPr/>
        <p:txBody>
          <a:bodyPr/>
          <a:lstStyle/>
          <a:p>
            <a:r>
              <a:rPr lang="en-US" b="1" dirty="0"/>
              <a:t>Observations and Conclusions:</a:t>
            </a:r>
            <a:br>
              <a:rPr lang="en-US" b="1" dirty="0"/>
            </a:br>
            <a:r>
              <a:rPr lang="en-US" sz="2000" dirty="0"/>
              <a:t>Quality and Safety Performance</a:t>
            </a:r>
            <a:endParaRPr lang="en-US" dirty="0"/>
          </a:p>
        </p:txBody>
      </p:sp>
      <p:sp>
        <p:nvSpPr>
          <p:cNvPr id="4" name="Slide Number Placeholder 3"/>
          <p:cNvSpPr>
            <a:spLocks noGrp="1"/>
          </p:cNvSpPr>
          <p:nvPr>
            <p:ph type="sldNum" sz="quarter" idx="4294967295"/>
          </p:nvPr>
        </p:nvSpPr>
        <p:spPr>
          <a:xfrm>
            <a:off x="0" y="6543675"/>
            <a:ext cx="457200" cy="201613"/>
          </a:xfrm>
        </p:spPr>
        <p:txBody>
          <a:bodyPr/>
          <a:lstStyle/>
          <a:p>
            <a:pPr>
              <a:defRPr/>
            </a:pPr>
            <a:fld id="{D8FD8440-333A-4B42-865A-84EEEF1C90B1}" type="slidenum">
              <a:rPr lang="en-US" altLang="en-US" smtClean="0"/>
              <a:pPr>
                <a:defRPr/>
              </a:pPr>
              <a:t>69</a:t>
            </a:fld>
            <a:endParaRPr lang="en-US" altLang="en-US" dirty="0"/>
          </a:p>
        </p:txBody>
      </p:sp>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500" t="77879" r="8137" b="14606"/>
          <a:stretch/>
        </p:blipFill>
        <p:spPr bwMode="auto">
          <a:xfrm>
            <a:off x="533400" y="6547493"/>
            <a:ext cx="3733800" cy="23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itle 1"/>
          <p:cNvSpPr txBox="1">
            <a:spLocks/>
          </p:cNvSpPr>
          <p:nvPr/>
        </p:nvSpPr>
        <p:spPr bwMode="auto">
          <a:xfrm>
            <a:off x="193829" y="1623965"/>
            <a:ext cx="4073371" cy="23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595959"/>
                </a:solidFill>
                <a:latin typeface="+mj-lt"/>
                <a:ea typeface="+mj-ea"/>
                <a:cs typeface="+mj-cs"/>
              </a:defRPr>
            </a:lvl1pPr>
            <a:lvl2pPr algn="l" rtl="0" eaLnBrk="0" fontAlgn="base" hangingPunct="0">
              <a:spcBef>
                <a:spcPct val="0"/>
              </a:spcBef>
              <a:spcAft>
                <a:spcPct val="0"/>
              </a:spcAft>
              <a:defRPr sz="2400">
                <a:solidFill>
                  <a:srgbClr val="595959"/>
                </a:solidFill>
                <a:latin typeface="Arial" charset="0"/>
                <a:ea typeface="ＭＳ Ｐゴシック" charset="0"/>
                <a:cs typeface="Arial" charset="0"/>
              </a:defRPr>
            </a:lvl2pPr>
            <a:lvl3pPr algn="l" rtl="0" eaLnBrk="0" fontAlgn="base" hangingPunct="0">
              <a:spcBef>
                <a:spcPct val="0"/>
              </a:spcBef>
              <a:spcAft>
                <a:spcPct val="0"/>
              </a:spcAft>
              <a:defRPr sz="2400">
                <a:solidFill>
                  <a:srgbClr val="595959"/>
                </a:solidFill>
                <a:latin typeface="Arial" charset="0"/>
                <a:ea typeface="ＭＳ Ｐゴシック" charset="0"/>
                <a:cs typeface="Arial" charset="0"/>
              </a:defRPr>
            </a:lvl3pPr>
            <a:lvl4pPr algn="l" rtl="0" eaLnBrk="0" fontAlgn="base" hangingPunct="0">
              <a:spcBef>
                <a:spcPct val="0"/>
              </a:spcBef>
              <a:spcAft>
                <a:spcPct val="0"/>
              </a:spcAft>
              <a:defRPr sz="2400">
                <a:solidFill>
                  <a:srgbClr val="595959"/>
                </a:solidFill>
                <a:latin typeface="Arial" charset="0"/>
                <a:ea typeface="ＭＳ Ｐゴシック" charset="0"/>
                <a:cs typeface="Arial" charset="0"/>
              </a:defRPr>
            </a:lvl4pPr>
            <a:lvl5pPr algn="l" rtl="0" eaLnBrk="0" fontAlgn="base" hangingPunct="0">
              <a:spcBef>
                <a:spcPct val="0"/>
              </a:spcBef>
              <a:spcAft>
                <a:spcPct val="0"/>
              </a:spcAft>
              <a:defRPr sz="2400">
                <a:solidFill>
                  <a:srgbClr val="595959"/>
                </a:solidFill>
                <a:latin typeface="Arial" charset="0"/>
                <a:ea typeface="ＭＳ Ｐゴシック" charset="0"/>
                <a:cs typeface="Arial" charset="0"/>
              </a:defRPr>
            </a:lvl5pPr>
            <a:lvl6pPr marL="457200" algn="l" rtl="0" fontAlgn="base">
              <a:spcBef>
                <a:spcPct val="0"/>
              </a:spcBef>
              <a:spcAft>
                <a:spcPct val="0"/>
              </a:spcAft>
              <a:defRPr sz="2400">
                <a:solidFill>
                  <a:srgbClr val="595959"/>
                </a:solidFill>
                <a:latin typeface="Arial" charset="0"/>
                <a:ea typeface="ＭＳ Ｐゴシック" charset="0"/>
                <a:cs typeface="Arial" charset="0"/>
              </a:defRPr>
            </a:lvl6pPr>
            <a:lvl7pPr marL="914400" algn="l" rtl="0" fontAlgn="base">
              <a:spcBef>
                <a:spcPct val="0"/>
              </a:spcBef>
              <a:spcAft>
                <a:spcPct val="0"/>
              </a:spcAft>
              <a:defRPr sz="2400">
                <a:solidFill>
                  <a:srgbClr val="595959"/>
                </a:solidFill>
                <a:latin typeface="Arial" charset="0"/>
                <a:ea typeface="ＭＳ Ｐゴシック" charset="0"/>
                <a:cs typeface="Arial" charset="0"/>
              </a:defRPr>
            </a:lvl7pPr>
            <a:lvl8pPr marL="1371600" algn="l" rtl="0" fontAlgn="base">
              <a:spcBef>
                <a:spcPct val="0"/>
              </a:spcBef>
              <a:spcAft>
                <a:spcPct val="0"/>
              </a:spcAft>
              <a:defRPr sz="2400">
                <a:solidFill>
                  <a:srgbClr val="595959"/>
                </a:solidFill>
                <a:latin typeface="Arial" charset="0"/>
                <a:ea typeface="ＭＳ Ｐゴシック" charset="0"/>
                <a:cs typeface="Arial" charset="0"/>
              </a:defRPr>
            </a:lvl8pPr>
            <a:lvl9pPr marL="1828800" algn="l" rtl="0" fontAlgn="base">
              <a:spcBef>
                <a:spcPct val="0"/>
              </a:spcBef>
              <a:spcAft>
                <a:spcPct val="0"/>
              </a:spcAft>
              <a:defRPr sz="2400">
                <a:solidFill>
                  <a:srgbClr val="595959"/>
                </a:solidFill>
                <a:latin typeface="Arial" charset="0"/>
                <a:ea typeface="ＭＳ Ｐゴシック" charset="0"/>
                <a:cs typeface="Arial" charset="0"/>
              </a:defRPr>
            </a:lvl9pPr>
          </a:lstStyle>
          <a:p>
            <a:pPr marL="569912" lvl="1" indent="-285750">
              <a:spcBef>
                <a:spcPct val="55000"/>
              </a:spcBef>
              <a:buFont typeface="Wingdings" panose="05000000000000000000" pitchFamily="2" charset="2"/>
              <a:buChar char="§"/>
            </a:pPr>
            <a:r>
              <a:rPr lang="en-US" sz="1800" b="1" dirty="0">
                <a:solidFill>
                  <a:srgbClr val="000000"/>
                </a:solidFill>
              </a:rPr>
              <a:t>Typical Projects’</a:t>
            </a:r>
            <a:r>
              <a:rPr lang="en-US" sz="1800" dirty="0">
                <a:solidFill>
                  <a:srgbClr val="000000"/>
                </a:solidFill>
              </a:rPr>
              <a:t> quality and safety performance is already better than cost and schedule </a:t>
            </a:r>
          </a:p>
          <a:p>
            <a:pPr marL="742950" lvl="1" indent="-285750" eaLnBrk="1" fontAlgn="auto" hangingPunct="1">
              <a:spcBef>
                <a:spcPct val="55000"/>
              </a:spcBef>
              <a:spcAft>
                <a:spcPts val="0"/>
              </a:spcAft>
              <a:buFont typeface="Arial" panose="020B0604020202020204" pitchFamily="34" charset="0"/>
              <a:buChar char="•"/>
            </a:pPr>
            <a:r>
              <a:rPr lang="en-US" sz="1400" dirty="0">
                <a:solidFill>
                  <a:srgbClr val="000000"/>
                </a:solidFill>
                <a:latin typeface="Arial"/>
                <a:ea typeface="ＭＳ Ｐゴシック"/>
                <a:cs typeface="Arial"/>
              </a:rPr>
              <a:t>56% positive* quality and 69% positive* safety performance</a:t>
            </a:r>
          </a:p>
          <a:p>
            <a:pPr marL="569912" lvl="1" indent="-285750">
              <a:spcBef>
                <a:spcPct val="55000"/>
              </a:spcBef>
              <a:buFont typeface="Wingdings" panose="05000000000000000000" pitchFamily="2" charset="2"/>
              <a:buChar char="§"/>
            </a:pPr>
            <a:r>
              <a:rPr lang="en-US" sz="1800" b="1" dirty="0">
                <a:solidFill>
                  <a:srgbClr val="000000"/>
                </a:solidFill>
              </a:rPr>
              <a:t>Best Projects </a:t>
            </a:r>
            <a:r>
              <a:rPr lang="en-US" sz="1800" dirty="0">
                <a:solidFill>
                  <a:srgbClr val="000000"/>
                </a:solidFill>
              </a:rPr>
              <a:t>are 15-27 percentage points better, but overall impact is not as dramatic as with cost (35 points)</a:t>
            </a:r>
          </a:p>
          <a:p>
            <a:pPr lvl="1" eaLnBrk="1" fontAlgn="auto" hangingPunct="1">
              <a:spcBef>
                <a:spcPct val="55000"/>
              </a:spcBef>
              <a:spcAft>
                <a:spcPts val="0"/>
              </a:spcAft>
            </a:pPr>
            <a:r>
              <a:rPr lang="en-US" sz="1400" dirty="0">
                <a:solidFill>
                  <a:srgbClr val="000000"/>
                </a:solidFill>
              </a:rPr>
              <a:t> </a:t>
            </a:r>
            <a:r>
              <a:rPr lang="en-US" sz="1200" dirty="0">
                <a:solidFill>
                  <a:srgbClr val="000000"/>
                </a:solidFill>
              </a:rPr>
              <a:t>(* positive = rating of 3 or 4 out of 4)                </a:t>
            </a:r>
          </a:p>
          <a:p>
            <a:pPr>
              <a:defRPr/>
            </a:pPr>
            <a:endParaRPr lang="en-US" sz="3200" b="1" kern="0" dirty="0"/>
          </a:p>
        </p:txBody>
      </p:sp>
      <p:sp>
        <p:nvSpPr>
          <p:cNvPr id="27" name="Title 1"/>
          <p:cNvSpPr txBox="1">
            <a:spLocks/>
          </p:cNvSpPr>
          <p:nvPr/>
        </p:nvSpPr>
        <p:spPr bwMode="auto">
          <a:xfrm>
            <a:off x="539475" y="4999883"/>
            <a:ext cx="3802095" cy="146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595959"/>
                </a:solidFill>
                <a:latin typeface="+mj-lt"/>
                <a:ea typeface="+mj-ea"/>
                <a:cs typeface="+mj-cs"/>
              </a:defRPr>
            </a:lvl1pPr>
            <a:lvl2pPr algn="l" rtl="0" eaLnBrk="0" fontAlgn="base" hangingPunct="0">
              <a:spcBef>
                <a:spcPct val="0"/>
              </a:spcBef>
              <a:spcAft>
                <a:spcPct val="0"/>
              </a:spcAft>
              <a:defRPr sz="2400">
                <a:solidFill>
                  <a:srgbClr val="595959"/>
                </a:solidFill>
                <a:latin typeface="Arial" charset="0"/>
                <a:ea typeface="ＭＳ Ｐゴシック" charset="0"/>
                <a:cs typeface="Arial" charset="0"/>
              </a:defRPr>
            </a:lvl2pPr>
            <a:lvl3pPr algn="l" rtl="0" eaLnBrk="0" fontAlgn="base" hangingPunct="0">
              <a:spcBef>
                <a:spcPct val="0"/>
              </a:spcBef>
              <a:spcAft>
                <a:spcPct val="0"/>
              </a:spcAft>
              <a:defRPr sz="2400">
                <a:solidFill>
                  <a:srgbClr val="595959"/>
                </a:solidFill>
                <a:latin typeface="Arial" charset="0"/>
                <a:ea typeface="ＭＳ Ｐゴシック" charset="0"/>
                <a:cs typeface="Arial" charset="0"/>
              </a:defRPr>
            </a:lvl3pPr>
            <a:lvl4pPr algn="l" rtl="0" eaLnBrk="0" fontAlgn="base" hangingPunct="0">
              <a:spcBef>
                <a:spcPct val="0"/>
              </a:spcBef>
              <a:spcAft>
                <a:spcPct val="0"/>
              </a:spcAft>
              <a:defRPr sz="2400">
                <a:solidFill>
                  <a:srgbClr val="595959"/>
                </a:solidFill>
                <a:latin typeface="Arial" charset="0"/>
                <a:ea typeface="ＭＳ Ｐゴシック" charset="0"/>
                <a:cs typeface="Arial" charset="0"/>
              </a:defRPr>
            </a:lvl4pPr>
            <a:lvl5pPr algn="l" rtl="0" eaLnBrk="0" fontAlgn="base" hangingPunct="0">
              <a:spcBef>
                <a:spcPct val="0"/>
              </a:spcBef>
              <a:spcAft>
                <a:spcPct val="0"/>
              </a:spcAft>
              <a:defRPr sz="2400">
                <a:solidFill>
                  <a:srgbClr val="595959"/>
                </a:solidFill>
                <a:latin typeface="Arial" charset="0"/>
                <a:ea typeface="ＭＳ Ｐゴシック" charset="0"/>
                <a:cs typeface="Arial" charset="0"/>
              </a:defRPr>
            </a:lvl5pPr>
            <a:lvl6pPr marL="457200" algn="l" rtl="0" fontAlgn="base">
              <a:spcBef>
                <a:spcPct val="0"/>
              </a:spcBef>
              <a:spcAft>
                <a:spcPct val="0"/>
              </a:spcAft>
              <a:defRPr sz="2400">
                <a:solidFill>
                  <a:srgbClr val="595959"/>
                </a:solidFill>
                <a:latin typeface="Arial" charset="0"/>
                <a:ea typeface="ＭＳ Ｐゴシック" charset="0"/>
                <a:cs typeface="Arial" charset="0"/>
              </a:defRPr>
            </a:lvl6pPr>
            <a:lvl7pPr marL="914400" algn="l" rtl="0" fontAlgn="base">
              <a:spcBef>
                <a:spcPct val="0"/>
              </a:spcBef>
              <a:spcAft>
                <a:spcPct val="0"/>
              </a:spcAft>
              <a:defRPr sz="2400">
                <a:solidFill>
                  <a:srgbClr val="595959"/>
                </a:solidFill>
                <a:latin typeface="Arial" charset="0"/>
                <a:ea typeface="ＭＳ Ｐゴシック" charset="0"/>
                <a:cs typeface="Arial" charset="0"/>
              </a:defRPr>
            </a:lvl7pPr>
            <a:lvl8pPr marL="1371600" algn="l" rtl="0" fontAlgn="base">
              <a:spcBef>
                <a:spcPct val="0"/>
              </a:spcBef>
              <a:spcAft>
                <a:spcPct val="0"/>
              </a:spcAft>
              <a:defRPr sz="2400">
                <a:solidFill>
                  <a:srgbClr val="595959"/>
                </a:solidFill>
                <a:latin typeface="Arial" charset="0"/>
                <a:ea typeface="ＭＳ Ｐゴシック" charset="0"/>
                <a:cs typeface="Arial" charset="0"/>
              </a:defRPr>
            </a:lvl8pPr>
            <a:lvl9pPr marL="1828800" algn="l" rtl="0" fontAlgn="base">
              <a:spcBef>
                <a:spcPct val="0"/>
              </a:spcBef>
              <a:spcAft>
                <a:spcPct val="0"/>
              </a:spcAft>
              <a:defRPr sz="2400">
                <a:solidFill>
                  <a:srgbClr val="595959"/>
                </a:solidFill>
                <a:latin typeface="Arial" charset="0"/>
                <a:ea typeface="ＭＳ Ｐゴシック" charset="0"/>
                <a:cs typeface="Arial" charset="0"/>
              </a:defRPr>
            </a:lvl9pPr>
          </a:lstStyle>
          <a:p>
            <a:pPr indent="-173038" eaLnBrk="1" fontAlgn="auto" hangingPunct="1">
              <a:spcBef>
                <a:spcPct val="55000"/>
              </a:spcBef>
              <a:spcAft>
                <a:spcPts val="0"/>
              </a:spcAft>
            </a:pPr>
            <a:r>
              <a:rPr lang="en-US" sz="1000" b="1" dirty="0">
                <a:solidFill>
                  <a:srgbClr val="000000"/>
                </a:solidFill>
              </a:rPr>
              <a:t>NOTES: </a:t>
            </a:r>
          </a:p>
          <a:p>
            <a:pPr marL="171450" indent="-171450" eaLnBrk="1" fontAlgn="auto" hangingPunct="1">
              <a:spcBef>
                <a:spcPct val="55000"/>
              </a:spcBef>
              <a:spcAft>
                <a:spcPts val="0"/>
              </a:spcAft>
              <a:buFont typeface="Arial" panose="020B0604020202020204" pitchFamily="34" charset="0"/>
              <a:buChar char="•"/>
            </a:pPr>
            <a:r>
              <a:rPr lang="en-US" sz="900" u="sng" dirty="0">
                <a:solidFill>
                  <a:srgbClr val="000000"/>
                </a:solidFill>
              </a:rPr>
              <a:t>Quality Ratings</a:t>
            </a:r>
            <a:r>
              <a:rPr lang="en-US" sz="900" dirty="0">
                <a:solidFill>
                  <a:srgbClr val="000000"/>
                </a:solidFill>
              </a:rPr>
              <a:t>: [4] Breakthrough performance/industry leading;    [3] More/Most expectations met; [2] Few/Some expectations met, but not all; [1] Significantly below initial expectations/failure </a:t>
            </a:r>
          </a:p>
          <a:p>
            <a:pPr marL="171450" indent="-171450" eaLnBrk="1" fontAlgn="auto" hangingPunct="1">
              <a:spcBef>
                <a:spcPct val="55000"/>
              </a:spcBef>
              <a:spcAft>
                <a:spcPts val="0"/>
              </a:spcAft>
              <a:buFont typeface="Arial" panose="020B0604020202020204" pitchFamily="34" charset="0"/>
              <a:buChar char="•"/>
            </a:pPr>
            <a:r>
              <a:rPr lang="en-US" sz="900" u="sng" dirty="0">
                <a:solidFill>
                  <a:srgbClr val="000000"/>
                </a:solidFill>
              </a:rPr>
              <a:t>Safety Ratings</a:t>
            </a:r>
            <a:r>
              <a:rPr lang="en-US" sz="900" dirty="0">
                <a:solidFill>
                  <a:srgbClr val="000000"/>
                </a:solidFill>
              </a:rPr>
              <a:t>: [4] Industry leading safety culture and no fatalities/lost time accidents or recordables; [3] No fatalities or lost time accidents; [2] No fatalities but lost time accidents occurred;    [1] Project incurred fatalities</a:t>
            </a:r>
          </a:p>
          <a:p>
            <a:pPr marL="171450" indent="-171450" eaLnBrk="1" fontAlgn="auto" hangingPunct="1">
              <a:spcBef>
                <a:spcPct val="55000"/>
              </a:spcBef>
              <a:spcAft>
                <a:spcPts val="0"/>
              </a:spcAft>
              <a:buFont typeface="Arial" panose="020B0604020202020204" pitchFamily="34" charset="0"/>
              <a:buChar char="•"/>
            </a:pPr>
            <a:endParaRPr lang="en-US" sz="900" dirty="0">
              <a:solidFill>
                <a:srgbClr val="000000"/>
              </a:solidFill>
            </a:endParaRPr>
          </a:p>
        </p:txBody>
      </p:sp>
      <p:sp>
        <p:nvSpPr>
          <p:cNvPr id="3" name="TextBox 2"/>
          <p:cNvSpPr txBox="1"/>
          <p:nvPr/>
        </p:nvSpPr>
        <p:spPr>
          <a:xfrm>
            <a:off x="4728060" y="1609831"/>
            <a:ext cx="921720" cy="438582"/>
          </a:xfrm>
          <a:prstGeom prst="rect">
            <a:avLst/>
          </a:prstGeom>
          <a:noFill/>
        </p:spPr>
        <p:txBody>
          <a:bodyPr wrap="square" rtlCol="0">
            <a:spAutoFit/>
          </a:bodyPr>
          <a:lstStyle/>
          <a:p>
            <a:pPr algn="ctr">
              <a:lnSpc>
                <a:spcPts val="900"/>
              </a:lnSpc>
            </a:pPr>
            <a:r>
              <a:rPr lang="en-US" sz="1000" b="1" u="sng" dirty="0">
                <a:solidFill>
                  <a:srgbClr val="000000"/>
                </a:solidFill>
              </a:rPr>
              <a:t>BEST</a:t>
            </a:r>
          </a:p>
          <a:p>
            <a:pPr algn="ctr">
              <a:lnSpc>
                <a:spcPts val="900"/>
              </a:lnSpc>
            </a:pPr>
            <a:r>
              <a:rPr lang="en-US" sz="900" dirty="0">
                <a:solidFill>
                  <a:srgbClr val="000000"/>
                </a:solidFill>
              </a:rPr>
              <a:t>Rated 3 or 4 for Quality</a:t>
            </a:r>
          </a:p>
        </p:txBody>
      </p:sp>
      <p:sp>
        <p:nvSpPr>
          <p:cNvPr id="18" name="TextBox 17"/>
          <p:cNvSpPr txBox="1"/>
          <p:nvPr/>
        </p:nvSpPr>
        <p:spPr>
          <a:xfrm>
            <a:off x="5740413" y="2284268"/>
            <a:ext cx="921720" cy="438582"/>
          </a:xfrm>
          <a:prstGeom prst="rect">
            <a:avLst/>
          </a:prstGeom>
          <a:noFill/>
        </p:spPr>
        <p:txBody>
          <a:bodyPr wrap="square" rtlCol="0">
            <a:spAutoFit/>
          </a:bodyPr>
          <a:lstStyle/>
          <a:p>
            <a:pPr algn="ctr">
              <a:lnSpc>
                <a:spcPts val="900"/>
              </a:lnSpc>
            </a:pPr>
            <a:r>
              <a:rPr lang="en-US" sz="1000" b="1" u="sng" dirty="0">
                <a:solidFill>
                  <a:srgbClr val="000000"/>
                </a:solidFill>
              </a:rPr>
              <a:t>TYPICAL</a:t>
            </a:r>
          </a:p>
          <a:p>
            <a:pPr algn="ctr">
              <a:lnSpc>
                <a:spcPts val="900"/>
              </a:lnSpc>
            </a:pPr>
            <a:r>
              <a:rPr lang="en-US" sz="900" dirty="0">
                <a:solidFill>
                  <a:srgbClr val="000000"/>
                </a:solidFill>
              </a:rPr>
              <a:t>Rated 3 or 4 for Quality</a:t>
            </a:r>
          </a:p>
        </p:txBody>
      </p:sp>
      <p:sp>
        <p:nvSpPr>
          <p:cNvPr id="19" name="TextBox 18"/>
          <p:cNvSpPr txBox="1"/>
          <p:nvPr/>
        </p:nvSpPr>
        <p:spPr>
          <a:xfrm>
            <a:off x="6826378" y="1551368"/>
            <a:ext cx="921720" cy="477054"/>
          </a:xfrm>
          <a:prstGeom prst="rect">
            <a:avLst/>
          </a:prstGeom>
          <a:noFill/>
        </p:spPr>
        <p:txBody>
          <a:bodyPr wrap="square" rtlCol="0">
            <a:spAutoFit/>
          </a:bodyPr>
          <a:lstStyle/>
          <a:p>
            <a:pPr algn="ctr">
              <a:lnSpc>
                <a:spcPts val="1000"/>
              </a:lnSpc>
            </a:pPr>
            <a:r>
              <a:rPr lang="en-US" sz="1000" b="1" u="sng" dirty="0">
                <a:solidFill>
                  <a:srgbClr val="000000"/>
                </a:solidFill>
              </a:rPr>
              <a:t>BEST</a:t>
            </a:r>
            <a:r>
              <a:rPr lang="en-US" sz="900" b="1" dirty="0">
                <a:solidFill>
                  <a:srgbClr val="000000"/>
                </a:solidFill>
              </a:rPr>
              <a:t>    </a:t>
            </a:r>
            <a:r>
              <a:rPr lang="en-US" sz="900" dirty="0">
                <a:solidFill>
                  <a:srgbClr val="000000"/>
                </a:solidFill>
              </a:rPr>
              <a:t>Rated 3 or 4 for Safety</a:t>
            </a:r>
          </a:p>
        </p:txBody>
      </p:sp>
      <p:sp>
        <p:nvSpPr>
          <p:cNvPr id="20" name="TextBox 19"/>
          <p:cNvSpPr txBox="1"/>
          <p:nvPr/>
        </p:nvSpPr>
        <p:spPr>
          <a:xfrm>
            <a:off x="7913235" y="1981621"/>
            <a:ext cx="921720" cy="605294"/>
          </a:xfrm>
          <a:prstGeom prst="rect">
            <a:avLst/>
          </a:prstGeom>
          <a:noFill/>
        </p:spPr>
        <p:txBody>
          <a:bodyPr wrap="square" rtlCol="0">
            <a:spAutoFit/>
          </a:bodyPr>
          <a:lstStyle/>
          <a:p>
            <a:pPr algn="ctr">
              <a:lnSpc>
                <a:spcPts val="1000"/>
              </a:lnSpc>
            </a:pPr>
            <a:r>
              <a:rPr lang="en-US" sz="1000" b="1" u="sng" dirty="0">
                <a:solidFill>
                  <a:srgbClr val="000000"/>
                </a:solidFill>
              </a:rPr>
              <a:t>TYPICAL</a:t>
            </a:r>
            <a:r>
              <a:rPr lang="en-US" sz="900" b="1" dirty="0">
                <a:solidFill>
                  <a:srgbClr val="000000"/>
                </a:solidFill>
              </a:rPr>
              <a:t>   </a:t>
            </a:r>
            <a:r>
              <a:rPr lang="en-US" sz="900" dirty="0">
                <a:solidFill>
                  <a:srgbClr val="000000"/>
                </a:solidFill>
              </a:rPr>
              <a:t>Rated 3 or 4 for Safety</a:t>
            </a:r>
          </a:p>
          <a:p>
            <a:pPr algn="ctr">
              <a:lnSpc>
                <a:spcPts val="1000"/>
              </a:lnSpc>
            </a:pPr>
            <a:endParaRPr lang="en-US" sz="900" dirty="0">
              <a:solidFill>
                <a:srgbClr val="000000"/>
              </a:solidFill>
            </a:endParaRPr>
          </a:p>
        </p:txBody>
      </p:sp>
      <p:sp>
        <p:nvSpPr>
          <p:cNvPr id="21" name="TextBox 20"/>
          <p:cNvSpPr txBox="1"/>
          <p:nvPr/>
        </p:nvSpPr>
        <p:spPr>
          <a:xfrm>
            <a:off x="4694664" y="4642035"/>
            <a:ext cx="921720" cy="323165"/>
          </a:xfrm>
          <a:prstGeom prst="rect">
            <a:avLst/>
          </a:prstGeom>
          <a:noFill/>
        </p:spPr>
        <p:txBody>
          <a:bodyPr wrap="square" rtlCol="0">
            <a:spAutoFit/>
          </a:bodyPr>
          <a:lstStyle/>
          <a:p>
            <a:pPr algn="ctr">
              <a:lnSpc>
                <a:spcPts val="900"/>
              </a:lnSpc>
            </a:pPr>
            <a:r>
              <a:rPr lang="en-US" sz="900" dirty="0">
                <a:solidFill>
                  <a:srgbClr val="000000"/>
                </a:solidFill>
              </a:rPr>
              <a:t>Rated 1 or 2 for Quality</a:t>
            </a:r>
          </a:p>
        </p:txBody>
      </p:sp>
      <p:sp>
        <p:nvSpPr>
          <p:cNvPr id="22" name="TextBox 21"/>
          <p:cNvSpPr txBox="1"/>
          <p:nvPr/>
        </p:nvSpPr>
        <p:spPr>
          <a:xfrm>
            <a:off x="5740413" y="5395823"/>
            <a:ext cx="921720" cy="323165"/>
          </a:xfrm>
          <a:prstGeom prst="rect">
            <a:avLst/>
          </a:prstGeom>
          <a:noFill/>
        </p:spPr>
        <p:txBody>
          <a:bodyPr wrap="square" rtlCol="0">
            <a:spAutoFit/>
          </a:bodyPr>
          <a:lstStyle/>
          <a:p>
            <a:pPr algn="ctr">
              <a:lnSpc>
                <a:spcPts val="900"/>
              </a:lnSpc>
            </a:pPr>
            <a:r>
              <a:rPr lang="en-US" sz="900" dirty="0">
                <a:solidFill>
                  <a:srgbClr val="000000"/>
                </a:solidFill>
              </a:rPr>
              <a:t>Rated 1 or 2 for Quality</a:t>
            </a:r>
          </a:p>
        </p:txBody>
      </p:sp>
      <p:sp>
        <p:nvSpPr>
          <p:cNvPr id="23" name="TextBox 22"/>
          <p:cNvSpPr txBox="1"/>
          <p:nvPr/>
        </p:nvSpPr>
        <p:spPr>
          <a:xfrm>
            <a:off x="6876300" y="4651070"/>
            <a:ext cx="921720" cy="348813"/>
          </a:xfrm>
          <a:prstGeom prst="rect">
            <a:avLst/>
          </a:prstGeom>
          <a:noFill/>
        </p:spPr>
        <p:txBody>
          <a:bodyPr wrap="square" rtlCol="0">
            <a:spAutoFit/>
          </a:bodyPr>
          <a:lstStyle/>
          <a:p>
            <a:pPr algn="ctr">
              <a:lnSpc>
                <a:spcPts val="1000"/>
              </a:lnSpc>
            </a:pPr>
            <a:r>
              <a:rPr lang="en-US" sz="900" dirty="0">
                <a:solidFill>
                  <a:srgbClr val="000000"/>
                </a:solidFill>
              </a:rPr>
              <a:t>Rated 1 or 2 for Safety</a:t>
            </a:r>
          </a:p>
        </p:txBody>
      </p:sp>
      <p:sp>
        <p:nvSpPr>
          <p:cNvPr id="24" name="TextBox 23"/>
          <p:cNvSpPr txBox="1"/>
          <p:nvPr/>
        </p:nvSpPr>
        <p:spPr>
          <a:xfrm>
            <a:off x="7916624" y="4999883"/>
            <a:ext cx="921720" cy="348813"/>
          </a:xfrm>
          <a:prstGeom prst="rect">
            <a:avLst/>
          </a:prstGeom>
          <a:noFill/>
        </p:spPr>
        <p:txBody>
          <a:bodyPr wrap="square" rtlCol="0">
            <a:spAutoFit/>
          </a:bodyPr>
          <a:lstStyle/>
          <a:p>
            <a:pPr algn="ctr">
              <a:lnSpc>
                <a:spcPts val="1000"/>
              </a:lnSpc>
            </a:pPr>
            <a:r>
              <a:rPr lang="en-US" sz="900" dirty="0">
                <a:solidFill>
                  <a:srgbClr val="000000"/>
                </a:solidFill>
              </a:rPr>
              <a:t>Rated 1 or 2 for Safety</a:t>
            </a:r>
          </a:p>
        </p:txBody>
      </p:sp>
      <p:cxnSp>
        <p:nvCxnSpPr>
          <p:cNvPr id="11" name="Straight Connector 10"/>
          <p:cNvCxnSpPr/>
          <p:nvPr/>
        </p:nvCxnSpPr>
        <p:spPr bwMode="auto">
          <a:xfrm>
            <a:off x="4764025" y="4197100"/>
            <a:ext cx="40325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Straight Connector 27"/>
          <p:cNvCxnSpPr/>
          <p:nvPr/>
        </p:nvCxnSpPr>
        <p:spPr bwMode="auto">
          <a:xfrm flipV="1">
            <a:off x="6799490" y="1644753"/>
            <a:ext cx="0" cy="405014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9" name="Rectangle 28"/>
          <p:cNvSpPr/>
          <p:nvPr/>
        </p:nvSpPr>
        <p:spPr bwMode="auto">
          <a:xfrm>
            <a:off x="5050962" y="5733300"/>
            <a:ext cx="209125" cy="195747"/>
          </a:xfrm>
          <a:prstGeom prst="rect">
            <a:avLst/>
          </a:prstGeom>
          <a:solidFill>
            <a:srgbClr val="84C6B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30" name="TextBox 29"/>
          <p:cNvSpPr txBox="1"/>
          <p:nvPr/>
        </p:nvSpPr>
        <p:spPr>
          <a:xfrm>
            <a:off x="5315593" y="5694895"/>
            <a:ext cx="1023037" cy="246221"/>
          </a:xfrm>
          <a:prstGeom prst="rect">
            <a:avLst/>
          </a:prstGeom>
          <a:noFill/>
        </p:spPr>
        <p:txBody>
          <a:bodyPr wrap="none" rtlCol="0">
            <a:spAutoFit/>
          </a:bodyPr>
          <a:lstStyle/>
          <a:p>
            <a:r>
              <a:rPr lang="en-US" sz="1000" dirty="0">
                <a:solidFill>
                  <a:srgbClr val="000000"/>
                </a:solidFill>
              </a:rPr>
              <a:t>Typical Project</a:t>
            </a:r>
          </a:p>
        </p:txBody>
      </p:sp>
      <p:sp>
        <p:nvSpPr>
          <p:cNvPr id="31" name="Rectangle 30"/>
          <p:cNvSpPr/>
          <p:nvPr/>
        </p:nvSpPr>
        <p:spPr bwMode="auto">
          <a:xfrm>
            <a:off x="5050962" y="5963730"/>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32" name="TextBox 31"/>
          <p:cNvSpPr txBox="1"/>
          <p:nvPr/>
        </p:nvSpPr>
        <p:spPr>
          <a:xfrm>
            <a:off x="5315593" y="5925325"/>
            <a:ext cx="1532792" cy="246221"/>
          </a:xfrm>
          <a:prstGeom prst="rect">
            <a:avLst/>
          </a:prstGeom>
          <a:noFill/>
        </p:spPr>
        <p:txBody>
          <a:bodyPr wrap="none" rtlCol="0">
            <a:spAutoFit/>
          </a:bodyPr>
          <a:lstStyle/>
          <a:p>
            <a:r>
              <a:rPr lang="en-US" sz="1000" dirty="0">
                <a:solidFill>
                  <a:srgbClr val="000000"/>
                </a:solidFill>
              </a:rPr>
              <a:t>Best Performing Project</a:t>
            </a:r>
          </a:p>
        </p:txBody>
      </p:sp>
      <p:sp>
        <p:nvSpPr>
          <p:cNvPr id="33" name="TextBox 32"/>
          <p:cNvSpPr txBox="1"/>
          <p:nvPr/>
        </p:nvSpPr>
        <p:spPr>
          <a:xfrm>
            <a:off x="7479805" y="5855740"/>
            <a:ext cx="1355150" cy="261610"/>
          </a:xfrm>
          <a:prstGeom prst="rect">
            <a:avLst/>
          </a:prstGeom>
          <a:noFill/>
        </p:spPr>
        <p:txBody>
          <a:bodyPr wrap="square" rtlCol="0">
            <a:spAutoFit/>
          </a:bodyPr>
          <a:lstStyle/>
          <a:p>
            <a:pPr algn="r" fontAlgn="base">
              <a:spcBef>
                <a:spcPct val="50000"/>
              </a:spcBef>
              <a:spcAft>
                <a:spcPct val="0"/>
              </a:spcAft>
            </a:pPr>
            <a:r>
              <a:rPr lang="en-US" sz="1100" dirty="0">
                <a:solidFill>
                  <a:srgbClr val="000000"/>
                </a:solidFill>
              </a:rPr>
              <a:t>Total (n=81)</a:t>
            </a:r>
          </a:p>
        </p:txBody>
      </p:sp>
    </p:spTree>
    <p:extLst>
      <p:ext uri="{BB962C8B-B14F-4D97-AF65-F5344CB8AC3E}">
        <p14:creationId xmlns:p14="http://schemas.microsoft.com/office/powerpoint/2010/main" val="1155143588"/>
      </p:ext>
    </p:extLst>
  </p:cSld>
  <p:clrMapOvr>
    <a:masterClrMapping/>
  </p:clrMapOvr>
  <mc:AlternateContent xmlns:mc="http://schemas.openxmlformats.org/markup-compatibility/2006" xmlns:p14="http://schemas.microsoft.com/office/powerpoint/2010/main">
    <mc:Choice Requires="p14">
      <p:transition p14:dur="250">
        <p:randomBar/>
      </p:transition>
    </mc:Choice>
    <mc:Fallback xmlns="">
      <p:transition>
        <p:randomBa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496" y="1379517"/>
            <a:ext cx="8991600" cy="5467528"/>
            <a:chOff x="9496" y="1390472"/>
            <a:chExt cx="8991600" cy="5467528"/>
          </a:xfrm>
        </p:grpSpPr>
        <p:sp>
          <p:nvSpPr>
            <p:cNvPr id="6" name="Rectangle 5"/>
            <p:cNvSpPr/>
            <p:nvPr/>
          </p:nvSpPr>
          <p:spPr bwMode="auto">
            <a:xfrm>
              <a:off x="9496" y="1390472"/>
              <a:ext cx="8991600" cy="5467528"/>
            </a:xfrm>
            <a:prstGeom prst="rect">
              <a:avLst/>
            </a:prstGeom>
            <a:solidFill>
              <a:schemeClr val="bg1">
                <a:lumMod val="95000"/>
              </a:schemeClr>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dirty="0">
                <a:solidFill>
                  <a:srgbClr val="595959"/>
                </a:solidFill>
              </a:endParaRPr>
            </a:p>
          </p:txBody>
        </p:sp>
        <p:pic>
          <p:nvPicPr>
            <p:cNvPr id="7"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4696" y="6548260"/>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21"/>
          <p:cNvSpPr/>
          <p:nvPr/>
        </p:nvSpPr>
        <p:spPr bwMode="auto">
          <a:xfrm>
            <a:off x="457199" y="2507281"/>
            <a:ext cx="8032111" cy="3993532"/>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a:solidFill>
                <a:srgbClr val="595959"/>
              </a:solidFill>
            </a:endParaRPr>
          </a:p>
        </p:txBody>
      </p:sp>
      <p:sp>
        <p:nvSpPr>
          <p:cNvPr id="8" name="Title 23"/>
          <p:cNvSpPr>
            <a:spLocks noGrp="1"/>
          </p:cNvSpPr>
          <p:nvPr>
            <p:ph type="ctrTitle" sz="quarter"/>
          </p:nvPr>
        </p:nvSpPr>
        <p:spPr>
          <a:xfrm>
            <a:off x="455612" y="173038"/>
            <a:ext cx="8535987" cy="1106487"/>
          </a:xfrm>
        </p:spPr>
        <p:txBody>
          <a:bodyPr/>
          <a:lstStyle/>
          <a:p>
            <a:br>
              <a:rPr lang="en-US" b="1" dirty="0"/>
            </a:br>
            <a:r>
              <a:rPr lang="en-US" b="1" dirty="0"/>
              <a:t>Summary</a:t>
            </a:r>
            <a:br>
              <a:rPr lang="en-US" b="1" dirty="0"/>
            </a:br>
            <a:r>
              <a:rPr lang="en-US" sz="2000" dirty="0"/>
              <a:t>Schedule Performance (Typical vs. Best Project)</a:t>
            </a:r>
            <a:endParaRPr lang="en-US" sz="2000" dirty="0">
              <a:solidFill>
                <a:schemeClr val="bg1"/>
              </a:solidFill>
            </a:endParaRPr>
          </a:p>
        </p:txBody>
      </p:sp>
      <p:sp>
        <p:nvSpPr>
          <p:cNvPr id="10" name="Rectangle 9"/>
          <p:cNvSpPr>
            <a:spLocks noChangeArrowheads="1"/>
          </p:cNvSpPr>
          <p:nvPr/>
        </p:nvSpPr>
        <p:spPr bwMode="auto">
          <a:xfrm>
            <a:off x="76200" y="1447800"/>
            <a:ext cx="8450262" cy="1524000"/>
          </a:xfrm>
          <a:prstGeom prst="rect">
            <a:avLst/>
          </a:prstGeom>
          <a:noFill/>
          <a:ln w="12700">
            <a:noFill/>
            <a:miter lim="800000"/>
            <a:headEnd/>
            <a:tailEnd/>
          </a:ln>
          <a:effectLst/>
        </p:spPr>
        <p:txBody>
          <a:bodyPr lIns="90488" tIns="44450" rIns="90488" bIns="44450"/>
          <a:lstStyle/>
          <a:p>
            <a:pPr lvl="1" indent="-173038">
              <a:spcBef>
                <a:spcPct val="55000"/>
              </a:spcBef>
              <a:buFont typeface="Wingdings" pitchFamily="2" charset="2"/>
              <a:buChar char="§"/>
            </a:pPr>
            <a:endParaRPr lang="en-US" sz="1200" dirty="0">
              <a:solidFill>
                <a:srgbClr val="000000"/>
              </a:solidFill>
            </a:endParaRPr>
          </a:p>
        </p:txBody>
      </p:sp>
      <p:sp>
        <p:nvSpPr>
          <p:cNvPr id="12" name="Rectangle 11"/>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7</a:t>
            </a:fld>
            <a:endParaRPr lang="en-US" altLang="en-US" sz="1200" b="1" dirty="0">
              <a:solidFill>
                <a:srgbClr val="6D6D6D"/>
              </a:solidFill>
            </a:endParaRPr>
          </a:p>
        </p:txBody>
      </p:sp>
      <p:graphicFrame>
        <p:nvGraphicFramePr>
          <p:cNvPr id="11" name="Chart 10"/>
          <p:cNvGraphicFramePr/>
          <p:nvPr>
            <p:extLst>
              <p:ext uri="{D42A27DB-BD31-4B8C-83A1-F6EECF244321}">
                <p14:modId xmlns:p14="http://schemas.microsoft.com/office/powerpoint/2010/main" val="4279307391"/>
              </p:ext>
            </p:extLst>
          </p:nvPr>
        </p:nvGraphicFramePr>
        <p:xfrm>
          <a:off x="228600" y="2841094"/>
          <a:ext cx="8516028" cy="339519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a:spLocks noChangeArrowheads="1"/>
          </p:cNvSpPr>
          <p:nvPr/>
        </p:nvSpPr>
        <p:spPr bwMode="auto">
          <a:xfrm>
            <a:off x="228600" y="1402565"/>
            <a:ext cx="8450262" cy="1524000"/>
          </a:xfrm>
          <a:prstGeom prst="rect">
            <a:avLst/>
          </a:prstGeom>
          <a:noFill/>
          <a:ln w="12700">
            <a:noFill/>
            <a:miter lim="800000"/>
            <a:headEnd/>
            <a:tailEnd/>
          </a:ln>
          <a:effectLst/>
        </p:spPr>
        <p:txBody>
          <a:bodyPr lIns="90488" tIns="44450" rIns="90488" bIns="44450"/>
          <a:lstStyle/>
          <a:p>
            <a:pPr lvl="1" indent="-173038">
              <a:spcBef>
                <a:spcPct val="55000"/>
              </a:spcBef>
              <a:buFont typeface="Wingdings" pitchFamily="2" charset="2"/>
              <a:buChar char="§"/>
            </a:pPr>
            <a:r>
              <a:rPr lang="en-US" sz="1200" dirty="0">
                <a:solidFill>
                  <a:srgbClr val="000000"/>
                </a:solidFill>
              </a:rPr>
              <a:t>On a </a:t>
            </a:r>
            <a:r>
              <a:rPr lang="en-US" sz="1200" b="1" dirty="0">
                <a:solidFill>
                  <a:srgbClr val="000000"/>
                </a:solidFill>
              </a:rPr>
              <a:t>Typical Project</a:t>
            </a:r>
            <a:r>
              <a:rPr lang="en-US" sz="1200" dirty="0">
                <a:solidFill>
                  <a:srgbClr val="000000"/>
                </a:solidFill>
              </a:rPr>
              <a:t>, the schedule tends to fall behind the original projection dates (ranging anywhere from 1% to 25% of the schedule).  </a:t>
            </a:r>
          </a:p>
          <a:p>
            <a:pPr lvl="1" indent="-173038">
              <a:spcBef>
                <a:spcPct val="55000"/>
              </a:spcBef>
              <a:buFont typeface="Wingdings" pitchFamily="2" charset="2"/>
              <a:buChar char="§"/>
            </a:pPr>
            <a:r>
              <a:rPr lang="en-US" sz="1200" b="1" dirty="0">
                <a:solidFill>
                  <a:srgbClr val="000000"/>
                </a:solidFill>
              </a:rPr>
              <a:t>Best Performing Projects</a:t>
            </a:r>
            <a:r>
              <a:rPr lang="en-US" sz="1200" dirty="0">
                <a:solidFill>
                  <a:srgbClr val="000000"/>
                </a:solidFill>
              </a:rPr>
              <a:t> tend to either finish on-schedule or ahead of schedule (if finishing ahead of schedule, the variance is 10% or less of the schedule).</a:t>
            </a:r>
          </a:p>
        </p:txBody>
      </p:sp>
      <p:sp>
        <p:nvSpPr>
          <p:cNvPr id="2" name="TextBox 1"/>
          <p:cNvSpPr txBox="1"/>
          <p:nvPr/>
        </p:nvSpPr>
        <p:spPr>
          <a:xfrm>
            <a:off x="589656" y="2614063"/>
            <a:ext cx="3521484" cy="430887"/>
          </a:xfrm>
          <a:prstGeom prst="rect">
            <a:avLst/>
          </a:prstGeom>
          <a:noFill/>
        </p:spPr>
        <p:txBody>
          <a:bodyPr wrap="square" rtlCol="0">
            <a:spAutoFit/>
          </a:bodyPr>
          <a:lstStyle/>
          <a:p>
            <a:pPr algn="ctr"/>
            <a:r>
              <a:rPr lang="en-US" sz="1100" b="1" dirty="0">
                <a:solidFill>
                  <a:srgbClr val="C00000"/>
                </a:solidFill>
              </a:rPr>
              <a:t>Original Project Schedule </a:t>
            </a:r>
            <a:r>
              <a:rPr lang="en-US" sz="1100" b="1" dirty="0">
                <a:solidFill>
                  <a:srgbClr val="000000"/>
                </a:solidFill>
              </a:rPr>
              <a:t>vs. Final Schedule	</a:t>
            </a:r>
          </a:p>
        </p:txBody>
      </p:sp>
      <p:sp>
        <p:nvSpPr>
          <p:cNvPr id="13" name="TextBox 12"/>
          <p:cNvSpPr txBox="1"/>
          <p:nvPr/>
        </p:nvSpPr>
        <p:spPr>
          <a:xfrm>
            <a:off x="5378504" y="2584090"/>
            <a:ext cx="2957186" cy="430887"/>
          </a:xfrm>
          <a:prstGeom prst="rect">
            <a:avLst/>
          </a:prstGeom>
          <a:noFill/>
        </p:spPr>
        <p:txBody>
          <a:bodyPr wrap="square" rtlCol="0">
            <a:spAutoFit/>
          </a:bodyPr>
          <a:lstStyle/>
          <a:p>
            <a:pPr algn="ctr"/>
            <a:r>
              <a:rPr lang="en-US" sz="1100" b="1" dirty="0">
                <a:solidFill>
                  <a:srgbClr val="C00000"/>
                </a:solidFill>
              </a:rPr>
              <a:t>Schedule at the Start of Construction </a:t>
            </a:r>
            <a:r>
              <a:rPr lang="en-US" sz="1100" b="1" dirty="0">
                <a:solidFill>
                  <a:srgbClr val="000000"/>
                </a:solidFill>
              </a:rPr>
              <a:t>vs. Final Schedule	</a:t>
            </a:r>
          </a:p>
        </p:txBody>
      </p:sp>
      <p:sp>
        <p:nvSpPr>
          <p:cNvPr id="14" name="Oval 13"/>
          <p:cNvSpPr/>
          <p:nvPr/>
        </p:nvSpPr>
        <p:spPr bwMode="auto">
          <a:xfrm>
            <a:off x="5148075" y="3198570"/>
            <a:ext cx="384050" cy="345645"/>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dirty="0">
              <a:solidFill>
                <a:srgbClr val="595959"/>
              </a:solidFill>
            </a:endParaRPr>
          </a:p>
        </p:txBody>
      </p:sp>
      <p:sp>
        <p:nvSpPr>
          <p:cNvPr id="15" name="Oval 14"/>
          <p:cNvSpPr/>
          <p:nvPr/>
        </p:nvSpPr>
        <p:spPr bwMode="auto">
          <a:xfrm>
            <a:off x="654690" y="3160165"/>
            <a:ext cx="384050" cy="370373"/>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dirty="0">
              <a:solidFill>
                <a:srgbClr val="595959"/>
              </a:solidFill>
            </a:endParaRPr>
          </a:p>
        </p:txBody>
      </p:sp>
      <p:grpSp>
        <p:nvGrpSpPr>
          <p:cNvPr id="16" name="Group 15"/>
          <p:cNvGrpSpPr/>
          <p:nvPr/>
        </p:nvGrpSpPr>
        <p:grpSpPr>
          <a:xfrm>
            <a:off x="2863871" y="6143149"/>
            <a:ext cx="1287668" cy="246221"/>
            <a:chOff x="2118284" y="6002135"/>
            <a:chExt cx="1287668" cy="246221"/>
          </a:xfrm>
        </p:grpSpPr>
        <p:sp>
          <p:nvSpPr>
            <p:cNvPr id="17" name="Rectangle 16"/>
            <p:cNvSpPr/>
            <p:nvPr/>
          </p:nvSpPr>
          <p:spPr bwMode="auto">
            <a:xfrm>
              <a:off x="2118284" y="6040540"/>
              <a:ext cx="209125" cy="195747"/>
            </a:xfrm>
            <a:prstGeom prst="rect">
              <a:avLst/>
            </a:prstGeom>
            <a:solidFill>
              <a:srgbClr val="84C6B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18" name="TextBox 17"/>
            <p:cNvSpPr txBox="1"/>
            <p:nvPr/>
          </p:nvSpPr>
          <p:spPr>
            <a:xfrm>
              <a:off x="2382915" y="6002135"/>
              <a:ext cx="1023037" cy="246221"/>
            </a:xfrm>
            <a:prstGeom prst="rect">
              <a:avLst/>
            </a:prstGeom>
            <a:noFill/>
          </p:spPr>
          <p:txBody>
            <a:bodyPr wrap="none" rtlCol="0">
              <a:spAutoFit/>
            </a:bodyPr>
            <a:lstStyle/>
            <a:p>
              <a:r>
                <a:rPr lang="en-US" sz="1000" dirty="0">
                  <a:solidFill>
                    <a:srgbClr val="000000"/>
                  </a:solidFill>
                </a:rPr>
                <a:t>Typical Project</a:t>
              </a:r>
            </a:p>
          </p:txBody>
        </p:sp>
      </p:grpSp>
      <p:grpSp>
        <p:nvGrpSpPr>
          <p:cNvPr id="19" name="Group 18"/>
          <p:cNvGrpSpPr/>
          <p:nvPr/>
        </p:nvGrpSpPr>
        <p:grpSpPr>
          <a:xfrm>
            <a:off x="4343904" y="6143149"/>
            <a:ext cx="1797423" cy="246221"/>
            <a:chOff x="2118284" y="6002135"/>
            <a:chExt cx="1797423" cy="246221"/>
          </a:xfrm>
        </p:grpSpPr>
        <p:sp>
          <p:nvSpPr>
            <p:cNvPr id="20" name="Rectangle 19"/>
            <p:cNvSpPr/>
            <p:nvPr/>
          </p:nvSpPr>
          <p:spPr bwMode="auto">
            <a:xfrm>
              <a:off x="2118284" y="6040540"/>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1" name="TextBox 20"/>
            <p:cNvSpPr txBox="1"/>
            <p:nvPr/>
          </p:nvSpPr>
          <p:spPr>
            <a:xfrm>
              <a:off x="2382915" y="6002135"/>
              <a:ext cx="1532792" cy="246221"/>
            </a:xfrm>
            <a:prstGeom prst="rect">
              <a:avLst/>
            </a:prstGeom>
            <a:noFill/>
          </p:spPr>
          <p:txBody>
            <a:bodyPr wrap="none" rtlCol="0">
              <a:spAutoFit/>
            </a:bodyPr>
            <a:lstStyle/>
            <a:p>
              <a:r>
                <a:rPr lang="en-US" sz="1000" dirty="0">
                  <a:solidFill>
                    <a:srgbClr val="000000"/>
                  </a:solidFill>
                </a:rPr>
                <a:t>Best Performing Project</a:t>
              </a:r>
            </a:p>
          </p:txBody>
        </p:sp>
      </p:grpSp>
    </p:spTree>
    <p:extLst>
      <p:ext uri="{BB962C8B-B14F-4D97-AF65-F5344CB8AC3E}">
        <p14:creationId xmlns:p14="http://schemas.microsoft.com/office/powerpoint/2010/main" val="94880598"/>
      </p:ext>
    </p:extLst>
  </p:cSld>
  <p:clrMapOvr>
    <a:masterClrMapping/>
  </p:clrMapOvr>
  <mc:AlternateContent xmlns:mc="http://schemas.openxmlformats.org/markup-compatibility/2006" xmlns:p14="http://schemas.microsoft.com/office/powerpoint/2010/main">
    <mc:Choice Requires="p14">
      <p:transition p14:dur="250">
        <p:randomBar/>
      </p:transition>
    </mc:Choice>
    <mc:Fallback xmlns="">
      <p:transition>
        <p:randomBar/>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b="1" dirty="0"/>
              <a:t>Observations and Conclusions:</a:t>
            </a:r>
            <a:br>
              <a:rPr lang="en-US" b="1" dirty="0"/>
            </a:br>
            <a:r>
              <a:rPr lang="en-US" sz="2000" dirty="0"/>
              <a:t>Positive Impact of Project Team-related Factors </a:t>
            </a:r>
            <a:endParaRPr lang="en-US" dirty="0"/>
          </a:p>
        </p:txBody>
      </p:sp>
      <p:sp>
        <p:nvSpPr>
          <p:cNvPr id="4" name="Slide Number Placeholder 3"/>
          <p:cNvSpPr>
            <a:spLocks noGrp="1"/>
          </p:cNvSpPr>
          <p:nvPr>
            <p:ph type="sldNum" sz="quarter" idx="4294967295"/>
          </p:nvPr>
        </p:nvSpPr>
        <p:spPr>
          <a:xfrm>
            <a:off x="0" y="6543675"/>
            <a:ext cx="457200" cy="201613"/>
          </a:xfrm>
        </p:spPr>
        <p:txBody>
          <a:bodyPr/>
          <a:lstStyle/>
          <a:p>
            <a:pPr>
              <a:defRPr/>
            </a:pPr>
            <a:fld id="{D8FD8440-333A-4B42-865A-84EEEF1C90B1}" type="slidenum">
              <a:rPr lang="en-US" altLang="en-US" smtClean="0"/>
              <a:pPr>
                <a:defRPr/>
              </a:pPr>
              <a:t>70</a:t>
            </a:fld>
            <a:endParaRPr lang="en-US" altLang="en-US" dirty="0"/>
          </a:p>
        </p:txBody>
      </p:sp>
      <p:sp>
        <p:nvSpPr>
          <p:cNvPr id="5" name="Title 1"/>
          <p:cNvSpPr txBox="1">
            <a:spLocks/>
          </p:cNvSpPr>
          <p:nvPr/>
        </p:nvSpPr>
        <p:spPr bwMode="auto">
          <a:xfrm>
            <a:off x="193830" y="1470345"/>
            <a:ext cx="8602720" cy="49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595959"/>
                </a:solidFill>
                <a:latin typeface="+mj-lt"/>
                <a:ea typeface="+mj-ea"/>
                <a:cs typeface="+mj-cs"/>
              </a:defRPr>
            </a:lvl1pPr>
            <a:lvl2pPr algn="l" rtl="0" eaLnBrk="0" fontAlgn="base" hangingPunct="0">
              <a:spcBef>
                <a:spcPct val="0"/>
              </a:spcBef>
              <a:spcAft>
                <a:spcPct val="0"/>
              </a:spcAft>
              <a:defRPr sz="2400">
                <a:solidFill>
                  <a:srgbClr val="595959"/>
                </a:solidFill>
                <a:latin typeface="Arial" charset="0"/>
                <a:ea typeface="ＭＳ Ｐゴシック" charset="0"/>
                <a:cs typeface="Arial" charset="0"/>
              </a:defRPr>
            </a:lvl2pPr>
            <a:lvl3pPr algn="l" rtl="0" eaLnBrk="0" fontAlgn="base" hangingPunct="0">
              <a:spcBef>
                <a:spcPct val="0"/>
              </a:spcBef>
              <a:spcAft>
                <a:spcPct val="0"/>
              </a:spcAft>
              <a:defRPr sz="2400">
                <a:solidFill>
                  <a:srgbClr val="595959"/>
                </a:solidFill>
                <a:latin typeface="Arial" charset="0"/>
                <a:ea typeface="ＭＳ Ｐゴシック" charset="0"/>
                <a:cs typeface="Arial" charset="0"/>
              </a:defRPr>
            </a:lvl3pPr>
            <a:lvl4pPr algn="l" rtl="0" eaLnBrk="0" fontAlgn="base" hangingPunct="0">
              <a:spcBef>
                <a:spcPct val="0"/>
              </a:spcBef>
              <a:spcAft>
                <a:spcPct val="0"/>
              </a:spcAft>
              <a:defRPr sz="2400">
                <a:solidFill>
                  <a:srgbClr val="595959"/>
                </a:solidFill>
                <a:latin typeface="Arial" charset="0"/>
                <a:ea typeface="ＭＳ Ｐゴシック" charset="0"/>
                <a:cs typeface="Arial" charset="0"/>
              </a:defRPr>
            </a:lvl4pPr>
            <a:lvl5pPr algn="l" rtl="0" eaLnBrk="0" fontAlgn="base" hangingPunct="0">
              <a:spcBef>
                <a:spcPct val="0"/>
              </a:spcBef>
              <a:spcAft>
                <a:spcPct val="0"/>
              </a:spcAft>
              <a:defRPr sz="2400">
                <a:solidFill>
                  <a:srgbClr val="595959"/>
                </a:solidFill>
                <a:latin typeface="Arial" charset="0"/>
                <a:ea typeface="ＭＳ Ｐゴシック" charset="0"/>
                <a:cs typeface="Arial" charset="0"/>
              </a:defRPr>
            </a:lvl5pPr>
            <a:lvl6pPr marL="457200" algn="l" rtl="0" fontAlgn="base">
              <a:spcBef>
                <a:spcPct val="0"/>
              </a:spcBef>
              <a:spcAft>
                <a:spcPct val="0"/>
              </a:spcAft>
              <a:defRPr sz="2400">
                <a:solidFill>
                  <a:srgbClr val="595959"/>
                </a:solidFill>
                <a:latin typeface="Arial" charset="0"/>
                <a:ea typeface="ＭＳ Ｐゴシック" charset="0"/>
                <a:cs typeface="Arial" charset="0"/>
              </a:defRPr>
            </a:lvl6pPr>
            <a:lvl7pPr marL="914400" algn="l" rtl="0" fontAlgn="base">
              <a:spcBef>
                <a:spcPct val="0"/>
              </a:spcBef>
              <a:spcAft>
                <a:spcPct val="0"/>
              </a:spcAft>
              <a:defRPr sz="2400">
                <a:solidFill>
                  <a:srgbClr val="595959"/>
                </a:solidFill>
                <a:latin typeface="Arial" charset="0"/>
                <a:ea typeface="ＭＳ Ｐゴシック" charset="0"/>
                <a:cs typeface="Arial" charset="0"/>
              </a:defRPr>
            </a:lvl7pPr>
            <a:lvl8pPr marL="1371600" algn="l" rtl="0" fontAlgn="base">
              <a:spcBef>
                <a:spcPct val="0"/>
              </a:spcBef>
              <a:spcAft>
                <a:spcPct val="0"/>
              </a:spcAft>
              <a:defRPr sz="2400">
                <a:solidFill>
                  <a:srgbClr val="595959"/>
                </a:solidFill>
                <a:latin typeface="Arial" charset="0"/>
                <a:ea typeface="ＭＳ Ｐゴシック" charset="0"/>
                <a:cs typeface="Arial" charset="0"/>
              </a:defRPr>
            </a:lvl8pPr>
            <a:lvl9pPr marL="1828800" algn="l" rtl="0" fontAlgn="base">
              <a:spcBef>
                <a:spcPct val="0"/>
              </a:spcBef>
              <a:spcAft>
                <a:spcPct val="0"/>
              </a:spcAft>
              <a:defRPr sz="2400">
                <a:solidFill>
                  <a:srgbClr val="595959"/>
                </a:solidFill>
                <a:latin typeface="Arial" charset="0"/>
                <a:ea typeface="ＭＳ Ｐゴシック" charset="0"/>
                <a:cs typeface="Arial" charset="0"/>
              </a:defRPr>
            </a:lvl9pPr>
          </a:lstStyle>
          <a:p>
            <a:pPr marL="569912" lvl="1" indent="-285750">
              <a:spcBef>
                <a:spcPct val="55000"/>
              </a:spcBef>
              <a:buFont typeface="Wingdings" panose="05000000000000000000" pitchFamily="2" charset="2"/>
              <a:buChar char="§"/>
            </a:pPr>
            <a:r>
              <a:rPr lang="en-US" sz="1800" dirty="0">
                <a:solidFill>
                  <a:srgbClr val="000000"/>
                </a:solidFill>
              </a:rPr>
              <a:t>Findings point to many project team-related factors for performance improvement.</a:t>
            </a:r>
          </a:p>
          <a:p>
            <a:pPr marL="1027112" lvl="2" indent="-285750">
              <a:spcBef>
                <a:spcPct val="55000"/>
              </a:spcBef>
              <a:buFont typeface="Arial" panose="020B0604020202020204" pitchFamily="34" charset="0"/>
              <a:buChar char="•"/>
            </a:pPr>
            <a:r>
              <a:rPr lang="en-US" sz="1200" b="1" dirty="0">
                <a:solidFill>
                  <a:srgbClr val="000000"/>
                </a:solidFill>
              </a:rPr>
              <a:t>Owners’ Perspective on Single Most Important Contributor to Performance:</a:t>
            </a:r>
          </a:p>
          <a:p>
            <a:pPr marL="1484312" lvl="3" indent="-285750">
              <a:spcBef>
                <a:spcPct val="55000"/>
              </a:spcBef>
              <a:buFont typeface="Courier New" panose="02070309020205020404" pitchFamily="49" charset="0"/>
              <a:buChar char="o"/>
            </a:pPr>
            <a:r>
              <a:rPr lang="en-US" sz="1200" dirty="0">
                <a:solidFill>
                  <a:srgbClr val="000000"/>
                </a:solidFill>
              </a:rPr>
              <a:t>Owners rate project team as the most important factor contributing to project performance by a large margin. (43% versus 21% for next closest-rated factor) </a:t>
            </a:r>
          </a:p>
          <a:p>
            <a:pPr marL="1027112" lvl="2" indent="-285750">
              <a:spcBef>
                <a:spcPct val="55000"/>
              </a:spcBef>
              <a:buFont typeface="Arial" panose="020B0604020202020204" pitchFamily="34" charset="0"/>
              <a:buChar char="•"/>
            </a:pPr>
            <a:r>
              <a:rPr lang="en-US" sz="1200" b="1" dirty="0">
                <a:solidFill>
                  <a:srgbClr val="000000"/>
                </a:solidFill>
              </a:rPr>
              <a:t>Organizational/Team Dynamics Factors: </a:t>
            </a:r>
          </a:p>
          <a:p>
            <a:pPr marL="1484312" lvl="3" indent="-285750">
              <a:spcBef>
                <a:spcPct val="55000"/>
              </a:spcBef>
              <a:buFont typeface="Courier New" panose="02070309020205020404" pitchFamily="49" charset="0"/>
              <a:buChar char="o"/>
            </a:pPr>
            <a:r>
              <a:rPr lang="en-US" sz="1200" dirty="0">
                <a:solidFill>
                  <a:srgbClr val="000000"/>
                </a:solidFill>
              </a:rPr>
              <a:t>Among the specific team dynamics studied in this research, </a:t>
            </a:r>
            <a:r>
              <a:rPr lang="en-US" sz="1200" b="1" dirty="0">
                <a:solidFill>
                  <a:srgbClr val="000000"/>
                </a:solidFill>
              </a:rPr>
              <a:t>Perception of Team Chemistry</a:t>
            </a:r>
            <a:r>
              <a:rPr lang="en-US" sz="1200" dirty="0">
                <a:solidFill>
                  <a:srgbClr val="000000"/>
                </a:solidFill>
              </a:rPr>
              <a:t>, </a:t>
            </a:r>
            <a:r>
              <a:rPr lang="en-US" sz="1200" b="1" dirty="0">
                <a:solidFill>
                  <a:srgbClr val="000000"/>
                </a:solidFill>
              </a:rPr>
              <a:t>Commitment of Team Members to Same Project Goals</a:t>
            </a:r>
            <a:r>
              <a:rPr lang="en-US" sz="1200" dirty="0">
                <a:solidFill>
                  <a:srgbClr val="000000"/>
                </a:solidFill>
              </a:rPr>
              <a:t>, and </a:t>
            </a:r>
            <a:r>
              <a:rPr lang="en-US" sz="1200" b="1" dirty="0">
                <a:solidFill>
                  <a:srgbClr val="000000"/>
                </a:solidFill>
              </a:rPr>
              <a:t>Integration of Project Team Members </a:t>
            </a:r>
            <a:r>
              <a:rPr lang="en-US" sz="1200" dirty="0">
                <a:solidFill>
                  <a:srgbClr val="000000"/>
                </a:solidFill>
              </a:rPr>
              <a:t>are key factors to focus on because:</a:t>
            </a:r>
          </a:p>
          <a:p>
            <a:pPr marL="1941512" lvl="4" indent="-285750">
              <a:spcBef>
                <a:spcPct val="55000"/>
              </a:spcBef>
              <a:buFont typeface="Arial" panose="020B0604020202020204" pitchFamily="34" charset="0"/>
              <a:buChar char="•"/>
            </a:pPr>
            <a:r>
              <a:rPr lang="en-US" sz="1050" i="1" u="sng" dirty="0">
                <a:solidFill>
                  <a:srgbClr val="000000"/>
                </a:solidFill>
              </a:rPr>
              <a:t>FREQUENCY</a:t>
            </a:r>
            <a:r>
              <a:rPr lang="en-US" sz="1050" i="1" dirty="0">
                <a:solidFill>
                  <a:srgbClr val="000000"/>
                </a:solidFill>
              </a:rPr>
              <a:t>: Each occurs at the highest-rated frequency on more than half of the Best Performing Projects.</a:t>
            </a:r>
          </a:p>
          <a:p>
            <a:pPr marL="1941512" lvl="4" indent="-285750">
              <a:spcBef>
                <a:spcPct val="55000"/>
              </a:spcBef>
              <a:buFont typeface="Arial" panose="020B0604020202020204" pitchFamily="34" charset="0"/>
              <a:buChar char="•"/>
            </a:pPr>
            <a:r>
              <a:rPr lang="en-US" sz="1050" i="1" u="sng" dirty="0">
                <a:solidFill>
                  <a:srgbClr val="000000"/>
                </a:solidFill>
              </a:rPr>
              <a:t>IMPACT</a:t>
            </a:r>
            <a:r>
              <a:rPr lang="en-US" sz="1050" i="1" dirty="0">
                <a:solidFill>
                  <a:srgbClr val="000000"/>
                </a:solidFill>
              </a:rPr>
              <a:t>: The relatively large gaps between their high level occurrence on Typical and Best Performing Projects indicate a potentially significant lift of performance from their increased occurrence.</a:t>
            </a:r>
            <a:r>
              <a:rPr lang="en-US" sz="1000" i="1" dirty="0">
                <a:solidFill>
                  <a:srgbClr val="000000"/>
                </a:solidFill>
              </a:rPr>
              <a:t>  </a:t>
            </a:r>
          </a:p>
          <a:p>
            <a:pPr marL="1027112" lvl="2" indent="-285750">
              <a:spcBef>
                <a:spcPct val="55000"/>
              </a:spcBef>
              <a:buFont typeface="Arial" panose="020B0604020202020204" pitchFamily="34" charset="0"/>
              <a:buChar char="•"/>
            </a:pPr>
            <a:r>
              <a:rPr lang="en-US" sz="1200" b="1" dirty="0">
                <a:solidFill>
                  <a:srgbClr val="000000"/>
                </a:solidFill>
              </a:rPr>
              <a:t>Timing of Engagement of Key Stakeholders</a:t>
            </a:r>
          </a:p>
          <a:p>
            <a:pPr marL="1484312" lvl="3" indent="-285750">
              <a:spcBef>
                <a:spcPct val="55000"/>
              </a:spcBef>
              <a:buFont typeface="Courier New" panose="02070309020205020404" pitchFamily="49" charset="0"/>
              <a:buChar char="o"/>
            </a:pPr>
            <a:r>
              <a:rPr lang="en-US" sz="1200" dirty="0">
                <a:solidFill>
                  <a:srgbClr val="000000"/>
                </a:solidFill>
              </a:rPr>
              <a:t>Key stakeholders were engaged early (i.e. prior to schematic design phase) on 76% of the Best Performing Projects, versus only 34% of the Typical Projects</a:t>
            </a:r>
          </a:p>
          <a:p>
            <a:pPr marL="1027112" lvl="2" indent="-285750">
              <a:spcBef>
                <a:spcPct val="55000"/>
              </a:spcBef>
              <a:buFont typeface="Arial" panose="020B0604020202020204" pitchFamily="34" charset="0"/>
              <a:buChar char="•"/>
            </a:pPr>
            <a:r>
              <a:rPr lang="en-US" sz="1200" b="1" dirty="0">
                <a:solidFill>
                  <a:srgbClr val="000000"/>
                </a:solidFill>
              </a:rPr>
              <a:t>Operational Factors</a:t>
            </a:r>
          </a:p>
          <a:p>
            <a:pPr marL="1484312" lvl="3" indent="-285750">
              <a:spcBef>
                <a:spcPct val="55000"/>
              </a:spcBef>
              <a:buFont typeface="Courier New" panose="02070309020205020404" pitchFamily="49" charset="0"/>
              <a:buChar char="o"/>
            </a:pPr>
            <a:r>
              <a:rPr lang="en-US" sz="1200" dirty="0">
                <a:solidFill>
                  <a:srgbClr val="000000"/>
                </a:solidFill>
              </a:rPr>
              <a:t>Among all factors in this study, </a:t>
            </a:r>
            <a:r>
              <a:rPr lang="en-US" sz="1200" b="1" dirty="0">
                <a:solidFill>
                  <a:srgbClr val="000000"/>
                </a:solidFill>
              </a:rPr>
              <a:t>Co-location Big Room</a:t>
            </a:r>
            <a:r>
              <a:rPr lang="en-US" sz="1200" dirty="0">
                <a:solidFill>
                  <a:srgbClr val="000000"/>
                </a:solidFill>
              </a:rPr>
              <a:t> has the largest differential between high level use on Best and Typical Projects, suggesting a powerful potential for performance improvement. It is also a great enabler of team chemistry and related positive team-oriented benefits</a:t>
            </a:r>
            <a:r>
              <a:rPr lang="en-US" sz="1100" dirty="0">
                <a:solidFill>
                  <a:srgbClr val="000000"/>
                </a:solidFill>
              </a:rPr>
              <a:t>.  </a:t>
            </a:r>
            <a:endParaRPr lang="en-US" sz="1200" dirty="0">
              <a:solidFill>
                <a:srgbClr val="000000"/>
              </a:solidFill>
            </a:endParaRPr>
          </a:p>
          <a:p>
            <a:pPr lvl="1" indent="-173038">
              <a:lnSpc>
                <a:spcPts val="1600"/>
              </a:lnSpc>
              <a:spcBef>
                <a:spcPct val="55000"/>
              </a:spcBef>
              <a:buFont typeface="Wingdings" pitchFamily="2" charset="2"/>
              <a:buChar char="§"/>
            </a:pPr>
            <a:endParaRPr lang="en-US" sz="1400" dirty="0">
              <a:solidFill>
                <a:srgbClr val="000000"/>
              </a:solidFill>
            </a:endParaRPr>
          </a:p>
          <a:p>
            <a:pPr>
              <a:defRPr/>
            </a:pPr>
            <a:endParaRPr lang="en-US" sz="3200" b="1" kern="0" dirty="0"/>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500" t="77879" r="8137" b="14606"/>
          <a:stretch/>
        </p:blipFill>
        <p:spPr bwMode="auto">
          <a:xfrm>
            <a:off x="533400" y="6547493"/>
            <a:ext cx="3733800" cy="23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198398"/>
      </p:ext>
    </p:extLst>
  </p:cSld>
  <p:clrMapOvr>
    <a:masterClrMapping/>
  </p:clrMapOvr>
  <mc:AlternateContent xmlns:mc="http://schemas.openxmlformats.org/markup-compatibility/2006" xmlns:p14="http://schemas.microsoft.com/office/powerpoint/2010/main">
    <mc:Choice Requires="p14">
      <p:transition p14:dur="250">
        <p:randomBar/>
      </p:transition>
    </mc:Choice>
    <mc:Fallback xmlns="">
      <p:transition>
        <p:randomBar/>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b="1" dirty="0"/>
              <a:t>Observations and Conclusions:</a:t>
            </a:r>
            <a:br>
              <a:rPr lang="en-US" b="1" dirty="0"/>
            </a:br>
            <a:r>
              <a:rPr lang="en-US" sz="2000" dirty="0"/>
              <a:t>Most Impactful Factors </a:t>
            </a:r>
            <a:endParaRPr lang="en-US" dirty="0"/>
          </a:p>
        </p:txBody>
      </p:sp>
      <p:sp>
        <p:nvSpPr>
          <p:cNvPr id="4" name="Slide Number Placeholder 3"/>
          <p:cNvSpPr>
            <a:spLocks noGrp="1"/>
          </p:cNvSpPr>
          <p:nvPr>
            <p:ph type="sldNum" sz="quarter" idx="4294967295"/>
          </p:nvPr>
        </p:nvSpPr>
        <p:spPr>
          <a:xfrm>
            <a:off x="0" y="6543675"/>
            <a:ext cx="457200" cy="201613"/>
          </a:xfrm>
        </p:spPr>
        <p:txBody>
          <a:bodyPr/>
          <a:lstStyle/>
          <a:p>
            <a:pPr>
              <a:defRPr/>
            </a:pPr>
            <a:fld id="{D8FD8440-333A-4B42-865A-84EEEF1C90B1}" type="slidenum">
              <a:rPr lang="en-US" altLang="en-US" smtClean="0"/>
              <a:pPr>
                <a:defRPr/>
              </a:pPr>
              <a:t>71</a:t>
            </a:fld>
            <a:endParaRPr lang="en-US" altLang="en-US" dirty="0"/>
          </a:p>
        </p:txBody>
      </p:sp>
      <p:sp>
        <p:nvSpPr>
          <p:cNvPr id="5" name="Title 1"/>
          <p:cNvSpPr txBox="1">
            <a:spLocks/>
          </p:cNvSpPr>
          <p:nvPr/>
        </p:nvSpPr>
        <p:spPr bwMode="auto">
          <a:xfrm>
            <a:off x="193830" y="1470345"/>
            <a:ext cx="8602720" cy="49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595959"/>
                </a:solidFill>
                <a:latin typeface="+mj-lt"/>
                <a:ea typeface="+mj-ea"/>
                <a:cs typeface="+mj-cs"/>
              </a:defRPr>
            </a:lvl1pPr>
            <a:lvl2pPr algn="l" rtl="0" eaLnBrk="0" fontAlgn="base" hangingPunct="0">
              <a:spcBef>
                <a:spcPct val="0"/>
              </a:spcBef>
              <a:spcAft>
                <a:spcPct val="0"/>
              </a:spcAft>
              <a:defRPr sz="2400">
                <a:solidFill>
                  <a:srgbClr val="595959"/>
                </a:solidFill>
                <a:latin typeface="Arial" charset="0"/>
                <a:ea typeface="ＭＳ Ｐゴシック" charset="0"/>
                <a:cs typeface="Arial" charset="0"/>
              </a:defRPr>
            </a:lvl2pPr>
            <a:lvl3pPr algn="l" rtl="0" eaLnBrk="0" fontAlgn="base" hangingPunct="0">
              <a:spcBef>
                <a:spcPct val="0"/>
              </a:spcBef>
              <a:spcAft>
                <a:spcPct val="0"/>
              </a:spcAft>
              <a:defRPr sz="2400">
                <a:solidFill>
                  <a:srgbClr val="595959"/>
                </a:solidFill>
                <a:latin typeface="Arial" charset="0"/>
                <a:ea typeface="ＭＳ Ｐゴシック" charset="0"/>
                <a:cs typeface="Arial" charset="0"/>
              </a:defRPr>
            </a:lvl3pPr>
            <a:lvl4pPr algn="l" rtl="0" eaLnBrk="0" fontAlgn="base" hangingPunct="0">
              <a:spcBef>
                <a:spcPct val="0"/>
              </a:spcBef>
              <a:spcAft>
                <a:spcPct val="0"/>
              </a:spcAft>
              <a:defRPr sz="2400">
                <a:solidFill>
                  <a:srgbClr val="595959"/>
                </a:solidFill>
                <a:latin typeface="Arial" charset="0"/>
                <a:ea typeface="ＭＳ Ｐゴシック" charset="0"/>
                <a:cs typeface="Arial" charset="0"/>
              </a:defRPr>
            </a:lvl4pPr>
            <a:lvl5pPr algn="l" rtl="0" eaLnBrk="0" fontAlgn="base" hangingPunct="0">
              <a:spcBef>
                <a:spcPct val="0"/>
              </a:spcBef>
              <a:spcAft>
                <a:spcPct val="0"/>
              </a:spcAft>
              <a:defRPr sz="2400">
                <a:solidFill>
                  <a:srgbClr val="595959"/>
                </a:solidFill>
                <a:latin typeface="Arial" charset="0"/>
                <a:ea typeface="ＭＳ Ｐゴシック" charset="0"/>
                <a:cs typeface="Arial" charset="0"/>
              </a:defRPr>
            </a:lvl5pPr>
            <a:lvl6pPr marL="457200" algn="l" rtl="0" fontAlgn="base">
              <a:spcBef>
                <a:spcPct val="0"/>
              </a:spcBef>
              <a:spcAft>
                <a:spcPct val="0"/>
              </a:spcAft>
              <a:defRPr sz="2400">
                <a:solidFill>
                  <a:srgbClr val="595959"/>
                </a:solidFill>
                <a:latin typeface="Arial" charset="0"/>
                <a:ea typeface="ＭＳ Ｐゴシック" charset="0"/>
                <a:cs typeface="Arial" charset="0"/>
              </a:defRPr>
            </a:lvl6pPr>
            <a:lvl7pPr marL="914400" algn="l" rtl="0" fontAlgn="base">
              <a:spcBef>
                <a:spcPct val="0"/>
              </a:spcBef>
              <a:spcAft>
                <a:spcPct val="0"/>
              </a:spcAft>
              <a:defRPr sz="2400">
                <a:solidFill>
                  <a:srgbClr val="595959"/>
                </a:solidFill>
                <a:latin typeface="Arial" charset="0"/>
                <a:ea typeface="ＭＳ Ｐゴシック" charset="0"/>
                <a:cs typeface="Arial" charset="0"/>
              </a:defRPr>
            </a:lvl7pPr>
            <a:lvl8pPr marL="1371600" algn="l" rtl="0" fontAlgn="base">
              <a:spcBef>
                <a:spcPct val="0"/>
              </a:spcBef>
              <a:spcAft>
                <a:spcPct val="0"/>
              </a:spcAft>
              <a:defRPr sz="2400">
                <a:solidFill>
                  <a:srgbClr val="595959"/>
                </a:solidFill>
                <a:latin typeface="Arial" charset="0"/>
                <a:ea typeface="ＭＳ Ｐゴシック" charset="0"/>
                <a:cs typeface="Arial" charset="0"/>
              </a:defRPr>
            </a:lvl8pPr>
            <a:lvl9pPr marL="1828800" algn="l" rtl="0" fontAlgn="base">
              <a:spcBef>
                <a:spcPct val="0"/>
              </a:spcBef>
              <a:spcAft>
                <a:spcPct val="0"/>
              </a:spcAft>
              <a:defRPr sz="2400">
                <a:solidFill>
                  <a:srgbClr val="595959"/>
                </a:solidFill>
                <a:latin typeface="Arial" charset="0"/>
                <a:ea typeface="ＭＳ Ｐゴシック" charset="0"/>
                <a:cs typeface="Arial" charset="0"/>
              </a:defRPr>
            </a:lvl9pPr>
          </a:lstStyle>
          <a:p>
            <a:pPr marL="569912" lvl="1" indent="-285750">
              <a:spcBef>
                <a:spcPct val="55000"/>
              </a:spcBef>
              <a:buFont typeface="Wingdings" panose="05000000000000000000" pitchFamily="2" charset="2"/>
              <a:buChar char="§"/>
            </a:pPr>
            <a:r>
              <a:rPr lang="en-US" sz="1800" dirty="0">
                <a:solidFill>
                  <a:srgbClr val="000000"/>
                </a:solidFill>
              </a:rPr>
              <a:t>Findings point to these activities as most likely to generate improved project performance</a:t>
            </a:r>
          </a:p>
          <a:p>
            <a:pPr marL="1027112" lvl="2" indent="-285750">
              <a:spcBef>
                <a:spcPct val="55000"/>
              </a:spcBef>
              <a:buFont typeface="Arial" panose="020B0604020202020204" pitchFamily="34" charset="0"/>
              <a:buChar char="•"/>
            </a:pPr>
            <a:r>
              <a:rPr lang="en-US" sz="1400" b="1" dirty="0">
                <a:solidFill>
                  <a:srgbClr val="000000"/>
                </a:solidFill>
              </a:rPr>
              <a:t>Engage key stakeholders as early as possible </a:t>
            </a:r>
            <a:r>
              <a:rPr lang="en-US" sz="1400" dirty="0">
                <a:solidFill>
                  <a:srgbClr val="000000"/>
                </a:solidFill>
              </a:rPr>
              <a:t>(prior to schematic design) </a:t>
            </a:r>
          </a:p>
          <a:p>
            <a:pPr marL="1027112" lvl="2" indent="-285750">
              <a:spcBef>
                <a:spcPct val="55000"/>
              </a:spcBef>
              <a:buFont typeface="Arial" panose="020B0604020202020204" pitchFamily="34" charset="0"/>
              <a:buChar char="•"/>
            </a:pPr>
            <a:r>
              <a:rPr lang="en-US" sz="1400" dirty="0">
                <a:solidFill>
                  <a:srgbClr val="000000"/>
                </a:solidFill>
              </a:rPr>
              <a:t>Use </a:t>
            </a:r>
            <a:r>
              <a:rPr lang="en-US" sz="1400" b="1" dirty="0">
                <a:solidFill>
                  <a:srgbClr val="000000"/>
                </a:solidFill>
              </a:rPr>
              <a:t>Best Value </a:t>
            </a:r>
            <a:r>
              <a:rPr lang="en-US" sz="1400" dirty="0">
                <a:solidFill>
                  <a:srgbClr val="000000"/>
                </a:solidFill>
              </a:rPr>
              <a:t>for team selection </a:t>
            </a:r>
          </a:p>
          <a:p>
            <a:pPr marL="1027112" lvl="2" indent="-285750">
              <a:spcBef>
                <a:spcPct val="55000"/>
              </a:spcBef>
              <a:buFont typeface="Arial" panose="020B0604020202020204" pitchFamily="34" charset="0"/>
              <a:buChar char="•"/>
            </a:pPr>
            <a:r>
              <a:rPr lang="en-US" sz="1400" dirty="0">
                <a:solidFill>
                  <a:srgbClr val="000000"/>
                </a:solidFill>
              </a:rPr>
              <a:t>Employ an </a:t>
            </a:r>
            <a:r>
              <a:rPr lang="en-US" sz="1400" b="1" dirty="0">
                <a:solidFill>
                  <a:srgbClr val="000000"/>
                </a:solidFill>
              </a:rPr>
              <a:t>IPD form of agreement </a:t>
            </a:r>
            <a:r>
              <a:rPr lang="en-US" sz="1400" dirty="0">
                <a:solidFill>
                  <a:srgbClr val="000000"/>
                </a:solidFill>
              </a:rPr>
              <a:t>as the project delivery method </a:t>
            </a:r>
            <a:endParaRPr lang="en-US" sz="1400" b="1" dirty="0">
              <a:solidFill>
                <a:srgbClr val="000000"/>
              </a:solidFill>
            </a:endParaRPr>
          </a:p>
          <a:p>
            <a:pPr marL="1027112" lvl="2" indent="-285750">
              <a:spcBef>
                <a:spcPct val="55000"/>
              </a:spcBef>
              <a:buFont typeface="Arial" panose="020B0604020202020204" pitchFamily="34" charset="0"/>
              <a:buChar char="•"/>
            </a:pPr>
            <a:r>
              <a:rPr lang="en-US" sz="1400" dirty="0">
                <a:solidFill>
                  <a:srgbClr val="000000"/>
                </a:solidFill>
              </a:rPr>
              <a:t>Work with a </a:t>
            </a:r>
            <a:r>
              <a:rPr lang="en-US" sz="1400" b="1" dirty="0">
                <a:solidFill>
                  <a:srgbClr val="000000"/>
                </a:solidFill>
              </a:rPr>
              <a:t>Guaranteed Maximum Price </a:t>
            </a:r>
            <a:r>
              <a:rPr lang="en-US" sz="1400" dirty="0">
                <a:solidFill>
                  <a:srgbClr val="000000"/>
                </a:solidFill>
              </a:rPr>
              <a:t>(with or without savings) as the contract type/compensation method for key stakeholders contracted to the owner </a:t>
            </a:r>
          </a:p>
          <a:p>
            <a:pPr marL="1484312" lvl="3" indent="-285750">
              <a:spcBef>
                <a:spcPct val="55000"/>
              </a:spcBef>
              <a:buFont typeface="Courier New" panose="02070309020205020404" pitchFamily="49" charset="0"/>
              <a:buChar char="o"/>
            </a:pPr>
            <a:r>
              <a:rPr lang="en-US" sz="1400" dirty="0">
                <a:solidFill>
                  <a:srgbClr val="000000"/>
                </a:solidFill>
              </a:rPr>
              <a:t>Or </a:t>
            </a:r>
            <a:r>
              <a:rPr lang="en-US" sz="1400" b="1" dirty="0">
                <a:solidFill>
                  <a:srgbClr val="000000"/>
                </a:solidFill>
              </a:rPr>
              <a:t>Cost Reimbursable with Target and Shared Risk/ Reward </a:t>
            </a:r>
          </a:p>
          <a:p>
            <a:pPr marL="1027112" lvl="2" indent="-285750">
              <a:spcBef>
                <a:spcPct val="55000"/>
              </a:spcBef>
              <a:buFont typeface="Arial" panose="020B0604020202020204" pitchFamily="34" charset="0"/>
              <a:buChar char="•"/>
            </a:pPr>
            <a:r>
              <a:rPr lang="en-US" sz="1400" dirty="0">
                <a:solidFill>
                  <a:srgbClr val="000000"/>
                </a:solidFill>
              </a:rPr>
              <a:t>Use (at least) these four highly-rated project management and operating methods:</a:t>
            </a:r>
          </a:p>
          <a:p>
            <a:pPr marL="1484312" lvl="3" indent="-285750">
              <a:spcBef>
                <a:spcPct val="55000"/>
              </a:spcBef>
              <a:buFont typeface="Courier New" panose="02070309020205020404" pitchFamily="49" charset="0"/>
              <a:buChar char="o"/>
            </a:pPr>
            <a:r>
              <a:rPr lang="en-US" sz="1400" b="1" dirty="0">
                <a:solidFill>
                  <a:srgbClr val="000000"/>
                </a:solidFill>
              </a:rPr>
              <a:t>Co-location Big Room</a:t>
            </a:r>
          </a:p>
          <a:p>
            <a:pPr marL="1484312" lvl="3" indent="-285750">
              <a:spcBef>
                <a:spcPct val="55000"/>
              </a:spcBef>
              <a:buFont typeface="Courier New" panose="02070309020205020404" pitchFamily="49" charset="0"/>
              <a:buChar char="o"/>
            </a:pPr>
            <a:r>
              <a:rPr lang="en-US" sz="1400" b="1" dirty="0">
                <a:solidFill>
                  <a:srgbClr val="000000"/>
                </a:solidFill>
              </a:rPr>
              <a:t>Target Value Design</a:t>
            </a:r>
          </a:p>
          <a:p>
            <a:pPr marL="1484312" lvl="3" indent="-285750">
              <a:spcBef>
                <a:spcPct val="55000"/>
              </a:spcBef>
              <a:buFont typeface="Courier New" panose="02070309020205020404" pitchFamily="49" charset="0"/>
              <a:buChar char="o"/>
            </a:pPr>
            <a:r>
              <a:rPr lang="en-US" sz="1400" b="1" dirty="0">
                <a:solidFill>
                  <a:srgbClr val="000000"/>
                </a:solidFill>
              </a:rPr>
              <a:t>Conceptual/Continuous Estimating</a:t>
            </a:r>
          </a:p>
          <a:p>
            <a:pPr marL="1484312" lvl="3" indent="-285750">
              <a:spcBef>
                <a:spcPct val="55000"/>
              </a:spcBef>
              <a:buFont typeface="Courier New" panose="02070309020205020404" pitchFamily="49" charset="0"/>
              <a:buChar char="o"/>
            </a:pPr>
            <a:r>
              <a:rPr lang="en-US" sz="1400" b="1" dirty="0">
                <a:solidFill>
                  <a:srgbClr val="000000"/>
                </a:solidFill>
              </a:rPr>
              <a:t>Prefabrication/Modularization</a:t>
            </a:r>
          </a:p>
          <a:p>
            <a:pPr>
              <a:defRPr/>
            </a:pPr>
            <a:endParaRPr lang="en-US" sz="3200" b="1" kern="0" dirty="0"/>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500" t="77879" r="8137" b="14606"/>
          <a:stretch/>
        </p:blipFill>
        <p:spPr bwMode="auto">
          <a:xfrm>
            <a:off x="533400" y="6547493"/>
            <a:ext cx="3733800" cy="23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3365486"/>
      </p:ext>
    </p:extLst>
  </p:cSld>
  <p:clrMapOvr>
    <a:masterClrMapping/>
  </p:clrMapOvr>
  <mc:AlternateContent xmlns:mc="http://schemas.openxmlformats.org/markup-compatibility/2006" xmlns:p14="http://schemas.microsoft.com/office/powerpoint/2010/main">
    <mc:Choice Requires="p14">
      <p:transition p14:dur="250">
        <p:randomBar/>
      </p:transition>
    </mc:Choice>
    <mc:Fallback xmlns="">
      <p:transition>
        <p:randomBar/>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b="1" dirty="0"/>
              <a:t>Observations and Conclusions:</a:t>
            </a:r>
            <a:br>
              <a:rPr lang="en-US" b="1" dirty="0"/>
            </a:br>
            <a:r>
              <a:rPr lang="en-US" sz="2000" dirty="0"/>
              <a:t>High Intensity Users Versus Low Intensity Users</a:t>
            </a:r>
            <a:endParaRPr lang="en-US" dirty="0"/>
          </a:p>
        </p:txBody>
      </p:sp>
      <p:sp>
        <p:nvSpPr>
          <p:cNvPr id="4" name="Slide Number Placeholder 3"/>
          <p:cNvSpPr>
            <a:spLocks noGrp="1"/>
          </p:cNvSpPr>
          <p:nvPr>
            <p:ph type="sldNum" sz="quarter" idx="4294967295"/>
          </p:nvPr>
        </p:nvSpPr>
        <p:spPr>
          <a:xfrm>
            <a:off x="0" y="6543675"/>
            <a:ext cx="457200" cy="201613"/>
          </a:xfrm>
        </p:spPr>
        <p:txBody>
          <a:bodyPr/>
          <a:lstStyle/>
          <a:p>
            <a:pPr>
              <a:defRPr/>
            </a:pPr>
            <a:fld id="{D8FD8440-333A-4B42-865A-84EEEF1C90B1}" type="slidenum">
              <a:rPr lang="en-US" altLang="en-US" smtClean="0"/>
              <a:pPr>
                <a:defRPr/>
              </a:pPr>
              <a:t>72</a:t>
            </a:fld>
            <a:endParaRPr lang="en-US" altLang="en-US" dirty="0"/>
          </a:p>
        </p:txBody>
      </p:sp>
      <p:sp>
        <p:nvSpPr>
          <p:cNvPr id="5" name="Title 1"/>
          <p:cNvSpPr txBox="1">
            <a:spLocks/>
          </p:cNvSpPr>
          <p:nvPr/>
        </p:nvSpPr>
        <p:spPr bwMode="auto">
          <a:xfrm>
            <a:off x="193830" y="1470345"/>
            <a:ext cx="8602720" cy="495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595959"/>
                </a:solidFill>
                <a:latin typeface="+mj-lt"/>
                <a:ea typeface="+mj-ea"/>
                <a:cs typeface="+mj-cs"/>
              </a:defRPr>
            </a:lvl1pPr>
            <a:lvl2pPr algn="l" rtl="0" eaLnBrk="0" fontAlgn="base" hangingPunct="0">
              <a:spcBef>
                <a:spcPct val="0"/>
              </a:spcBef>
              <a:spcAft>
                <a:spcPct val="0"/>
              </a:spcAft>
              <a:defRPr sz="2400">
                <a:solidFill>
                  <a:srgbClr val="595959"/>
                </a:solidFill>
                <a:latin typeface="Arial" charset="0"/>
                <a:ea typeface="ＭＳ Ｐゴシック" charset="0"/>
                <a:cs typeface="Arial" charset="0"/>
              </a:defRPr>
            </a:lvl2pPr>
            <a:lvl3pPr algn="l" rtl="0" eaLnBrk="0" fontAlgn="base" hangingPunct="0">
              <a:spcBef>
                <a:spcPct val="0"/>
              </a:spcBef>
              <a:spcAft>
                <a:spcPct val="0"/>
              </a:spcAft>
              <a:defRPr sz="2400">
                <a:solidFill>
                  <a:srgbClr val="595959"/>
                </a:solidFill>
                <a:latin typeface="Arial" charset="0"/>
                <a:ea typeface="ＭＳ Ｐゴシック" charset="0"/>
                <a:cs typeface="Arial" charset="0"/>
              </a:defRPr>
            </a:lvl3pPr>
            <a:lvl4pPr algn="l" rtl="0" eaLnBrk="0" fontAlgn="base" hangingPunct="0">
              <a:spcBef>
                <a:spcPct val="0"/>
              </a:spcBef>
              <a:spcAft>
                <a:spcPct val="0"/>
              </a:spcAft>
              <a:defRPr sz="2400">
                <a:solidFill>
                  <a:srgbClr val="595959"/>
                </a:solidFill>
                <a:latin typeface="Arial" charset="0"/>
                <a:ea typeface="ＭＳ Ｐゴシック" charset="0"/>
                <a:cs typeface="Arial" charset="0"/>
              </a:defRPr>
            </a:lvl4pPr>
            <a:lvl5pPr algn="l" rtl="0" eaLnBrk="0" fontAlgn="base" hangingPunct="0">
              <a:spcBef>
                <a:spcPct val="0"/>
              </a:spcBef>
              <a:spcAft>
                <a:spcPct val="0"/>
              </a:spcAft>
              <a:defRPr sz="2400">
                <a:solidFill>
                  <a:srgbClr val="595959"/>
                </a:solidFill>
                <a:latin typeface="Arial" charset="0"/>
                <a:ea typeface="ＭＳ Ｐゴシック" charset="0"/>
                <a:cs typeface="Arial" charset="0"/>
              </a:defRPr>
            </a:lvl5pPr>
            <a:lvl6pPr marL="457200" algn="l" rtl="0" fontAlgn="base">
              <a:spcBef>
                <a:spcPct val="0"/>
              </a:spcBef>
              <a:spcAft>
                <a:spcPct val="0"/>
              </a:spcAft>
              <a:defRPr sz="2400">
                <a:solidFill>
                  <a:srgbClr val="595959"/>
                </a:solidFill>
                <a:latin typeface="Arial" charset="0"/>
                <a:ea typeface="ＭＳ Ｐゴシック" charset="0"/>
                <a:cs typeface="Arial" charset="0"/>
              </a:defRPr>
            </a:lvl6pPr>
            <a:lvl7pPr marL="914400" algn="l" rtl="0" fontAlgn="base">
              <a:spcBef>
                <a:spcPct val="0"/>
              </a:spcBef>
              <a:spcAft>
                <a:spcPct val="0"/>
              </a:spcAft>
              <a:defRPr sz="2400">
                <a:solidFill>
                  <a:srgbClr val="595959"/>
                </a:solidFill>
                <a:latin typeface="Arial" charset="0"/>
                <a:ea typeface="ＭＳ Ｐゴシック" charset="0"/>
                <a:cs typeface="Arial" charset="0"/>
              </a:defRPr>
            </a:lvl7pPr>
            <a:lvl8pPr marL="1371600" algn="l" rtl="0" fontAlgn="base">
              <a:spcBef>
                <a:spcPct val="0"/>
              </a:spcBef>
              <a:spcAft>
                <a:spcPct val="0"/>
              </a:spcAft>
              <a:defRPr sz="2400">
                <a:solidFill>
                  <a:srgbClr val="595959"/>
                </a:solidFill>
                <a:latin typeface="Arial" charset="0"/>
                <a:ea typeface="ＭＳ Ｐゴシック" charset="0"/>
                <a:cs typeface="Arial" charset="0"/>
              </a:defRPr>
            </a:lvl8pPr>
            <a:lvl9pPr marL="1828800" algn="l" rtl="0" fontAlgn="base">
              <a:spcBef>
                <a:spcPct val="0"/>
              </a:spcBef>
              <a:spcAft>
                <a:spcPct val="0"/>
              </a:spcAft>
              <a:defRPr sz="2400">
                <a:solidFill>
                  <a:srgbClr val="595959"/>
                </a:solidFill>
                <a:latin typeface="Arial" charset="0"/>
                <a:ea typeface="ＭＳ Ｐゴシック" charset="0"/>
                <a:cs typeface="Arial" charset="0"/>
              </a:defRPr>
            </a:lvl9pPr>
          </a:lstStyle>
          <a:p>
            <a:pPr marL="569912" lvl="1" indent="-285750">
              <a:spcBef>
                <a:spcPct val="55000"/>
              </a:spcBef>
              <a:buFont typeface="Wingdings" panose="05000000000000000000" pitchFamily="2" charset="2"/>
              <a:buChar char="§"/>
            </a:pPr>
            <a:r>
              <a:rPr lang="en-US" sz="1800" dirty="0">
                <a:solidFill>
                  <a:srgbClr val="000000"/>
                </a:solidFill>
              </a:rPr>
              <a:t>High Intensity Users see better performance on their best projects for the two quantitative measures (schedule and cost), but less consistent better performance on more subjective measures.</a:t>
            </a:r>
          </a:p>
          <a:p>
            <a:pPr marL="569912" lvl="1" indent="-285750">
              <a:spcBef>
                <a:spcPct val="55000"/>
              </a:spcBef>
              <a:buFont typeface="Wingdings" panose="05000000000000000000" pitchFamily="2" charset="2"/>
              <a:buChar char="§"/>
            </a:pPr>
            <a:r>
              <a:rPr lang="en-US" sz="1800" dirty="0">
                <a:solidFill>
                  <a:srgbClr val="000000"/>
                </a:solidFill>
              </a:rPr>
              <a:t>High Intensity Users tend to use more collaborative delivery methods both on their typical projects (CM at Risk) and on their best projects (IPD) than low intensity users. </a:t>
            </a:r>
          </a:p>
          <a:p>
            <a:pPr marL="569912" lvl="1" indent="-285750">
              <a:spcBef>
                <a:spcPct val="55000"/>
              </a:spcBef>
              <a:buFont typeface="Wingdings" panose="05000000000000000000" pitchFamily="2" charset="2"/>
              <a:buChar char="§"/>
            </a:pPr>
            <a:endParaRPr lang="en-US" sz="1800" dirty="0">
              <a:solidFill>
                <a:srgbClr val="000000"/>
              </a:solidFill>
            </a:endParaRPr>
          </a:p>
          <a:p>
            <a:pPr marL="569912" lvl="1" indent="-285750">
              <a:spcBef>
                <a:spcPct val="55000"/>
              </a:spcBef>
              <a:buFont typeface="Wingdings" panose="05000000000000000000" pitchFamily="2" charset="2"/>
              <a:buChar char="§"/>
            </a:pPr>
            <a:endParaRPr lang="en-US" sz="1800" dirty="0">
              <a:solidFill>
                <a:srgbClr val="000000"/>
              </a:solidFill>
            </a:endParaRPr>
          </a:p>
          <a:p>
            <a:pPr>
              <a:defRPr/>
            </a:pPr>
            <a:endParaRPr lang="en-US" sz="3200" b="1" kern="0" dirty="0"/>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500" t="77879" r="8137" b="14606"/>
          <a:stretch/>
        </p:blipFill>
        <p:spPr bwMode="auto">
          <a:xfrm>
            <a:off x="533400" y="6547493"/>
            <a:ext cx="3733800" cy="23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9164571"/>
      </p:ext>
    </p:extLst>
  </p:cSld>
  <p:clrMapOvr>
    <a:masterClrMapping/>
  </p:clrMapOvr>
  <mc:AlternateContent xmlns:mc="http://schemas.openxmlformats.org/markup-compatibility/2006" xmlns:p14="http://schemas.microsoft.com/office/powerpoint/2010/main">
    <mc:Choice Requires="p14">
      <p:transition p14:dur="250">
        <p:randomBar/>
      </p:transition>
    </mc:Choice>
    <mc:Fallback xmlns="">
      <p:transition>
        <p:randomBar/>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D8FD8440-333A-4B42-865A-84EEEF1C90B1}" type="slidenum">
              <a:rPr lang="en-US" altLang="en-US" smtClean="0"/>
              <a:pPr>
                <a:defRPr/>
              </a:pPr>
              <a:t>73</a:t>
            </a:fld>
            <a:endParaRPr lang="en-US" altLang="en-US" dirty="0"/>
          </a:p>
        </p:txBody>
      </p:sp>
      <p:sp>
        <p:nvSpPr>
          <p:cNvPr id="5" name="Title 1"/>
          <p:cNvSpPr txBox="1">
            <a:spLocks/>
          </p:cNvSpPr>
          <p:nvPr/>
        </p:nvSpPr>
        <p:spPr bwMode="auto">
          <a:xfrm>
            <a:off x="2360613" y="2667000"/>
            <a:ext cx="639286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595959"/>
                </a:solidFill>
                <a:latin typeface="+mj-lt"/>
                <a:ea typeface="+mj-ea"/>
                <a:cs typeface="+mj-cs"/>
              </a:defRPr>
            </a:lvl1pPr>
            <a:lvl2pPr algn="l" rtl="0" eaLnBrk="0" fontAlgn="base" hangingPunct="0">
              <a:spcBef>
                <a:spcPct val="0"/>
              </a:spcBef>
              <a:spcAft>
                <a:spcPct val="0"/>
              </a:spcAft>
              <a:defRPr sz="2400">
                <a:solidFill>
                  <a:srgbClr val="595959"/>
                </a:solidFill>
                <a:latin typeface="Arial" charset="0"/>
                <a:ea typeface="ＭＳ Ｐゴシック" charset="0"/>
                <a:cs typeface="Arial" charset="0"/>
              </a:defRPr>
            </a:lvl2pPr>
            <a:lvl3pPr algn="l" rtl="0" eaLnBrk="0" fontAlgn="base" hangingPunct="0">
              <a:spcBef>
                <a:spcPct val="0"/>
              </a:spcBef>
              <a:spcAft>
                <a:spcPct val="0"/>
              </a:spcAft>
              <a:defRPr sz="2400">
                <a:solidFill>
                  <a:srgbClr val="595959"/>
                </a:solidFill>
                <a:latin typeface="Arial" charset="0"/>
                <a:ea typeface="ＭＳ Ｐゴシック" charset="0"/>
                <a:cs typeface="Arial" charset="0"/>
              </a:defRPr>
            </a:lvl3pPr>
            <a:lvl4pPr algn="l" rtl="0" eaLnBrk="0" fontAlgn="base" hangingPunct="0">
              <a:spcBef>
                <a:spcPct val="0"/>
              </a:spcBef>
              <a:spcAft>
                <a:spcPct val="0"/>
              </a:spcAft>
              <a:defRPr sz="2400">
                <a:solidFill>
                  <a:srgbClr val="595959"/>
                </a:solidFill>
                <a:latin typeface="Arial" charset="0"/>
                <a:ea typeface="ＭＳ Ｐゴシック" charset="0"/>
                <a:cs typeface="Arial" charset="0"/>
              </a:defRPr>
            </a:lvl4pPr>
            <a:lvl5pPr algn="l" rtl="0" eaLnBrk="0" fontAlgn="base" hangingPunct="0">
              <a:spcBef>
                <a:spcPct val="0"/>
              </a:spcBef>
              <a:spcAft>
                <a:spcPct val="0"/>
              </a:spcAft>
              <a:defRPr sz="2400">
                <a:solidFill>
                  <a:srgbClr val="595959"/>
                </a:solidFill>
                <a:latin typeface="Arial" charset="0"/>
                <a:ea typeface="ＭＳ Ｐゴシック" charset="0"/>
                <a:cs typeface="Arial" charset="0"/>
              </a:defRPr>
            </a:lvl5pPr>
            <a:lvl6pPr marL="457200" algn="l" rtl="0" fontAlgn="base">
              <a:spcBef>
                <a:spcPct val="0"/>
              </a:spcBef>
              <a:spcAft>
                <a:spcPct val="0"/>
              </a:spcAft>
              <a:defRPr sz="2400">
                <a:solidFill>
                  <a:srgbClr val="595959"/>
                </a:solidFill>
                <a:latin typeface="Arial" charset="0"/>
                <a:ea typeface="ＭＳ Ｐゴシック" charset="0"/>
                <a:cs typeface="Arial" charset="0"/>
              </a:defRPr>
            </a:lvl6pPr>
            <a:lvl7pPr marL="914400" algn="l" rtl="0" fontAlgn="base">
              <a:spcBef>
                <a:spcPct val="0"/>
              </a:spcBef>
              <a:spcAft>
                <a:spcPct val="0"/>
              </a:spcAft>
              <a:defRPr sz="2400">
                <a:solidFill>
                  <a:srgbClr val="595959"/>
                </a:solidFill>
                <a:latin typeface="Arial" charset="0"/>
                <a:ea typeface="ＭＳ Ｐゴシック" charset="0"/>
                <a:cs typeface="Arial" charset="0"/>
              </a:defRPr>
            </a:lvl7pPr>
            <a:lvl8pPr marL="1371600" algn="l" rtl="0" fontAlgn="base">
              <a:spcBef>
                <a:spcPct val="0"/>
              </a:spcBef>
              <a:spcAft>
                <a:spcPct val="0"/>
              </a:spcAft>
              <a:defRPr sz="2400">
                <a:solidFill>
                  <a:srgbClr val="595959"/>
                </a:solidFill>
                <a:latin typeface="Arial" charset="0"/>
                <a:ea typeface="ＭＳ Ｐゴシック" charset="0"/>
                <a:cs typeface="Arial" charset="0"/>
              </a:defRPr>
            </a:lvl8pPr>
            <a:lvl9pPr marL="1828800" algn="l" rtl="0" fontAlgn="base">
              <a:spcBef>
                <a:spcPct val="0"/>
              </a:spcBef>
              <a:spcAft>
                <a:spcPct val="0"/>
              </a:spcAft>
              <a:defRPr sz="2400">
                <a:solidFill>
                  <a:srgbClr val="595959"/>
                </a:solidFill>
                <a:latin typeface="Arial" charset="0"/>
                <a:ea typeface="ＭＳ Ｐゴシック" charset="0"/>
                <a:cs typeface="Arial" charset="0"/>
              </a:defRPr>
            </a:lvl9pPr>
          </a:lstStyle>
          <a:p>
            <a:pPr>
              <a:defRPr/>
            </a:pPr>
            <a:r>
              <a:rPr lang="en-US" sz="3200" b="1" kern="0" dirty="0"/>
              <a:t>Respondent Profile</a:t>
            </a:r>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500" t="77879" r="8137" b="14606"/>
          <a:stretch/>
        </p:blipFill>
        <p:spPr bwMode="auto">
          <a:xfrm>
            <a:off x="533400" y="6547493"/>
            <a:ext cx="3733800" cy="23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22905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57175" y="831380"/>
            <a:ext cx="8358188" cy="384175"/>
          </a:xfrm>
          <a:prstGeom prst="rect">
            <a:avLst/>
          </a:prstGeom>
          <a:noFill/>
          <a:ln w="12700">
            <a:noFill/>
            <a:miter lim="800000"/>
            <a:headEnd/>
            <a:tailEnd/>
          </a:ln>
          <a:effectLst/>
        </p:spPr>
        <p:txBody>
          <a:bodyPr>
            <a:spAutoFit/>
          </a:bodyPr>
          <a:lstStyle/>
          <a:p>
            <a:pPr fontAlgn="base">
              <a:lnSpc>
                <a:spcPct val="80000"/>
              </a:lnSpc>
              <a:spcBef>
                <a:spcPct val="50000"/>
              </a:spcBef>
              <a:spcAft>
                <a:spcPct val="0"/>
              </a:spcAft>
            </a:pPr>
            <a:r>
              <a:rPr lang="en-US" sz="2400" dirty="0">
                <a:solidFill>
                  <a:srgbClr val="595959"/>
                </a:solidFill>
              </a:rPr>
              <a:t>Types of Firms/Companies</a:t>
            </a:r>
          </a:p>
        </p:txBody>
      </p:sp>
      <p:sp>
        <p:nvSpPr>
          <p:cNvPr id="16" name="Rectangle 15"/>
          <p:cNvSpPr/>
          <p:nvPr/>
        </p:nvSpPr>
        <p:spPr>
          <a:xfrm>
            <a:off x="457200" y="6400800"/>
            <a:ext cx="6455664" cy="230832"/>
          </a:xfrm>
          <a:prstGeom prst="rect">
            <a:avLst/>
          </a:prstGeom>
        </p:spPr>
        <p:txBody>
          <a:bodyPr wrap="square">
            <a:spAutoFit/>
          </a:bodyPr>
          <a:lstStyle/>
          <a:p>
            <a:pPr fontAlgn="base">
              <a:spcAft>
                <a:spcPct val="0"/>
              </a:spcAft>
            </a:pPr>
            <a:r>
              <a:rPr lang="en-US" sz="900" dirty="0">
                <a:solidFill>
                  <a:srgbClr val="595959"/>
                </a:solidFill>
              </a:rPr>
              <a:t>A1. Which of the following best describes the type of firm/company at which you are currently employed?</a:t>
            </a:r>
          </a:p>
        </p:txBody>
      </p:sp>
      <p:sp>
        <p:nvSpPr>
          <p:cNvPr id="20" name="Rectangle 19"/>
          <p:cNvSpPr/>
          <p:nvPr/>
        </p:nvSpPr>
        <p:spPr bwMode="auto">
          <a:xfrm>
            <a:off x="299021" y="1419558"/>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graphicFrame>
        <p:nvGraphicFramePr>
          <p:cNvPr id="9" name="Chart 8"/>
          <p:cNvGraphicFramePr/>
          <p:nvPr>
            <p:extLst>
              <p:ext uri="{D42A27DB-BD31-4B8C-83A1-F6EECF244321}">
                <p14:modId xmlns:p14="http://schemas.microsoft.com/office/powerpoint/2010/main" val="353482617"/>
              </p:ext>
            </p:extLst>
          </p:nvPr>
        </p:nvGraphicFramePr>
        <p:xfrm>
          <a:off x="155423" y="2085362"/>
          <a:ext cx="8295481" cy="398138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958990" y="1931473"/>
            <a:ext cx="1355150" cy="253916"/>
          </a:xfrm>
          <a:prstGeom prst="rect">
            <a:avLst/>
          </a:prstGeom>
          <a:noFill/>
        </p:spPr>
        <p:txBody>
          <a:bodyPr wrap="square" rtlCol="0">
            <a:spAutoFit/>
          </a:bodyPr>
          <a:lstStyle/>
          <a:p>
            <a:pPr algn="ctr" fontAlgn="base">
              <a:spcBef>
                <a:spcPct val="50000"/>
              </a:spcBef>
              <a:spcAft>
                <a:spcPct val="0"/>
              </a:spcAft>
            </a:pPr>
            <a:r>
              <a:rPr lang="en-US" sz="1050" u="sng" dirty="0">
                <a:solidFill>
                  <a:srgbClr val="000000"/>
                </a:solidFill>
              </a:rPr>
              <a:t>Total (n=81)</a:t>
            </a:r>
          </a:p>
        </p:txBody>
      </p:sp>
      <p:sp>
        <p:nvSpPr>
          <p:cNvPr id="2" name="TextBox 1"/>
          <p:cNvSpPr txBox="1"/>
          <p:nvPr/>
        </p:nvSpPr>
        <p:spPr>
          <a:xfrm>
            <a:off x="5493720" y="5649385"/>
            <a:ext cx="3154221" cy="400110"/>
          </a:xfrm>
          <a:prstGeom prst="rect">
            <a:avLst/>
          </a:prstGeom>
          <a:noFill/>
          <a:ln>
            <a:solidFill>
              <a:schemeClr val="tx1"/>
            </a:solidFill>
            <a:prstDash val="dash"/>
          </a:ln>
        </p:spPr>
        <p:txBody>
          <a:bodyPr wrap="square" rtlCol="0">
            <a:spAutoFit/>
          </a:bodyPr>
          <a:lstStyle/>
          <a:p>
            <a:r>
              <a:rPr lang="en-US" sz="1000" i="1" dirty="0"/>
              <a:t>Other includes: Owner, Semi-Public Authority, Resort, Religious, Retailer and Cloud Computing</a:t>
            </a:r>
          </a:p>
        </p:txBody>
      </p:sp>
      <p:sp>
        <p:nvSpPr>
          <p:cNvPr id="10" name="Text Box 7"/>
          <p:cNvSpPr txBox="1">
            <a:spLocks noChangeArrowheads="1"/>
          </p:cNvSpPr>
          <p:nvPr/>
        </p:nvSpPr>
        <p:spPr bwMode="auto">
          <a:xfrm>
            <a:off x="257175" y="1379621"/>
            <a:ext cx="8510588" cy="461665"/>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spcBef>
                <a:spcPts val="0"/>
              </a:spcBef>
              <a:buFont typeface="Wingdings" panose="05000000000000000000" pitchFamily="2" charset="2"/>
              <a:buChar char="§"/>
              <a:defRPr/>
            </a:pPr>
            <a:r>
              <a:rPr lang="en-US" sz="1200" b="0" i="0" dirty="0"/>
              <a:t>Most respondents are employed by firms/companies described as Institutional Organizations, Industrial Businesses, Developers or Government. </a:t>
            </a:r>
          </a:p>
        </p:txBody>
      </p:sp>
      <p:sp>
        <p:nvSpPr>
          <p:cNvPr id="14" name="TextBox 13"/>
          <p:cNvSpPr txBox="1"/>
          <p:nvPr/>
        </p:nvSpPr>
        <p:spPr>
          <a:xfrm>
            <a:off x="6156244" y="2886246"/>
            <a:ext cx="2688734" cy="861774"/>
          </a:xfrm>
          <a:prstGeom prst="rect">
            <a:avLst/>
          </a:prstGeom>
          <a:solidFill>
            <a:srgbClr val="FF9987"/>
          </a:solidFill>
          <a:ln>
            <a:solidFill>
              <a:srgbClr val="EC5A24"/>
            </a:solidFill>
          </a:ln>
        </p:spPr>
        <p:txBody>
          <a:bodyPr wrap="square" rtlCol="0">
            <a:spAutoFit/>
          </a:bodyPr>
          <a:lstStyle>
            <a:defPPr>
              <a:defRPr lang="en-US"/>
            </a:defPPr>
          </a:lstStyle>
          <a:p>
            <a:r>
              <a:rPr lang="en-US" sz="1000" dirty="0"/>
              <a:t>Higher among Companies with US &amp; International Project Locations</a:t>
            </a:r>
          </a:p>
          <a:p>
            <a:r>
              <a:rPr lang="en-US" sz="1000" dirty="0"/>
              <a:t>Higher among  Companies with $250  Million or More in Total Capital Expenditure on Construction Activity</a:t>
            </a:r>
          </a:p>
        </p:txBody>
      </p:sp>
      <p:cxnSp>
        <p:nvCxnSpPr>
          <p:cNvPr id="17" name="Straight Arrow Connector 16"/>
          <p:cNvCxnSpPr/>
          <p:nvPr/>
        </p:nvCxnSpPr>
        <p:spPr bwMode="auto">
          <a:xfrm flipH="1">
            <a:off x="5823729" y="3060781"/>
            <a:ext cx="322496" cy="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3" name="TextBox 12"/>
          <p:cNvSpPr txBox="1"/>
          <p:nvPr/>
        </p:nvSpPr>
        <p:spPr>
          <a:xfrm>
            <a:off x="6138428" y="3860168"/>
            <a:ext cx="2688734" cy="553998"/>
          </a:xfrm>
          <a:prstGeom prst="rect">
            <a:avLst/>
          </a:prstGeom>
          <a:solidFill>
            <a:srgbClr val="FF9987"/>
          </a:solidFill>
          <a:ln>
            <a:solidFill>
              <a:srgbClr val="EC5A24"/>
            </a:solidFill>
          </a:ln>
        </p:spPr>
        <p:txBody>
          <a:bodyPr wrap="square" rtlCol="0">
            <a:spAutoFit/>
          </a:bodyPr>
          <a:lstStyle>
            <a:defPPr>
              <a:defRPr lang="en-US"/>
            </a:defPPr>
          </a:lstStyle>
          <a:p>
            <a:r>
              <a:rPr lang="en-US" sz="1000" dirty="0"/>
              <a:t>Higher among  Companies with &lt; $250  Million in Total Capital Expenditure on Construction Activity</a:t>
            </a:r>
          </a:p>
        </p:txBody>
      </p:sp>
      <p:cxnSp>
        <p:nvCxnSpPr>
          <p:cNvPr id="15" name="Straight Arrow Connector 14"/>
          <p:cNvCxnSpPr/>
          <p:nvPr/>
        </p:nvCxnSpPr>
        <p:spPr bwMode="auto">
          <a:xfrm flipH="1" flipV="1">
            <a:off x="5685745" y="3748020"/>
            <a:ext cx="451632" cy="531235"/>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673229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57175" y="831380"/>
            <a:ext cx="8358188" cy="384175"/>
          </a:xfrm>
          <a:prstGeom prst="rect">
            <a:avLst/>
          </a:prstGeom>
          <a:noFill/>
          <a:ln w="12700">
            <a:noFill/>
            <a:miter lim="800000"/>
            <a:headEnd/>
            <a:tailEnd/>
          </a:ln>
          <a:effectLst/>
        </p:spPr>
        <p:txBody>
          <a:bodyPr>
            <a:spAutoFit/>
          </a:bodyPr>
          <a:lstStyle/>
          <a:p>
            <a:pPr fontAlgn="base">
              <a:lnSpc>
                <a:spcPct val="80000"/>
              </a:lnSpc>
              <a:spcBef>
                <a:spcPct val="50000"/>
              </a:spcBef>
              <a:spcAft>
                <a:spcPct val="0"/>
              </a:spcAft>
            </a:pPr>
            <a:r>
              <a:rPr lang="en-US" sz="2400" dirty="0">
                <a:solidFill>
                  <a:srgbClr val="595959"/>
                </a:solidFill>
              </a:rPr>
              <a:t>Respondent Knowledge about Construction Projects</a:t>
            </a:r>
          </a:p>
        </p:txBody>
      </p:sp>
      <p:sp>
        <p:nvSpPr>
          <p:cNvPr id="20" name="Rectangle 19"/>
          <p:cNvSpPr/>
          <p:nvPr/>
        </p:nvSpPr>
        <p:spPr bwMode="auto">
          <a:xfrm>
            <a:off x="299021" y="1419558"/>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graphicFrame>
        <p:nvGraphicFramePr>
          <p:cNvPr id="13" name="Chart 12"/>
          <p:cNvGraphicFramePr/>
          <p:nvPr>
            <p:extLst>
              <p:ext uri="{D42A27DB-BD31-4B8C-83A1-F6EECF244321}">
                <p14:modId xmlns:p14="http://schemas.microsoft.com/office/powerpoint/2010/main" val="4281094868"/>
              </p:ext>
            </p:extLst>
          </p:nvPr>
        </p:nvGraphicFramePr>
        <p:xfrm>
          <a:off x="943047" y="2085362"/>
          <a:ext cx="4840836" cy="364847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483489" y="6400800"/>
            <a:ext cx="6455664" cy="230832"/>
          </a:xfrm>
          <a:prstGeom prst="rect">
            <a:avLst/>
          </a:prstGeom>
        </p:spPr>
        <p:txBody>
          <a:bodyPr wrap="square">
            <a:spAutoFit/>
          </a:bodyPr>
          <a:lstStyle/>
          <a:p>
            <a:pPr fontAlgn="base">
              <a:spcAft>
                <a:spcPct val="0"/>
              </a:spcAft>
            </a:pPr>
            <a:r>
              <a:rPr lang="en-US" sz="900" dirty="0">
                <a:solidFill>
                  <a:srgbClr val="595959"/>
                </a:solidFill>
              </a:rPr>
              <a:t>A2. How knowledgeable are you about construction projects (new construction or renovation) at your organization?</a:t>
            </a:r>
          </a:p>
        </p:txBody>
      </p:sp>
      <p:sp>
        <p:nvSpPr>
          <p:cNvPr id="7" name="TextBox 6"/>
          <p:cNvSpPr txBox="1"/>
          <p:nvPr/>
        </p:nvSpPr>
        <p:spPr>
          <a:xfrm>
            <a:off x="2958990" y="1777585"/>
            <a:ext cx="1355150" cy="307777"/>
          </a:xfrm>
          <a:prstGeom prst="rect">
            <a:avLst/>
          </a:prstGeom>
          <a:noFill/>
        </p:spPr>
        <p:txBody>
          <a:bodyPr wrap="square" rtlCol="0">
            <a:spAutoFit/>
          </a:bodyPr>
          <a:lstStyle/>
          <a:p>
            <a:pPr algn="ctr" fontAlgn="base">
              <a:spcBef>
                <a:spcPct val="50000"/>
              </a:spcBef>
              <a:spcAft>
                <a:spcPct val="0"/>
              </a:spcAft>
            </a:pPr>
            <a:r>
              <a:rPr lang="en-US" sz="1400" b="1" u="sng" dirty="0">
                <a:solidFill>
                  <a:srgbClr val="000000"/>
                </a:solidFill>
              </a:rPr>
              <a:t>Total (n=81)</a:t>
            </a:r>
          </a:p>
        </p:txBody>
      </p:sp>
      <p:sp>
        <p:nvSpPr>
          <p:cNvPr id="8" name="Text Box 7"/>
          <p:cNvSpPr txBox="1">
            <a:spLocks noChangeArrowheads="1"/>
          </p:cNvSpPr>
          <p:nvPr/>
        </p:nvSpPr>
        <p:spPr bwMode="auto">
          <a:xfrm>
            <a:off x="257175" y="1383144"/>
            <a:ext cx="8510588" cy="461665"/>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spcBef>
                <a:spcPts val="0"/>
              </a:spcBef>
              <a:buFont typeface="Wingdings" panose="05000000000000000000" pitchFamily="2" charset="2"/>
              <a:buChar char="§"/>
              <a:defRPr/>
            </a:pPr>
            <a:r>
              <a:rPr lang="en-US" sz="1200" b="0" i="0" dirty="0"/>
              <a:t>In order to take part in the survey, respondents had to be knowledgeable about construction projects in their organization. </a:t>
            </a:r>
          </a:p>
        </p:txBody>
      </p:sp>
    </p:spTree>
    <p:extLst>
      <p:ext uri="{BB962C8B-B14F-4D97-AF65-F5344CB8AC3E}">
        <p14:creationId xmlns:p14="http://schemas.microsoft.com/office/powerpoint/2010/main" val="678108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981398419"/>
              </p:ext>
            </p:extLst>
          </p:nvPr>
        </p:nvGraphicFramePr>
        <p:xfrm>
          <a:off x="705608" y="2337567"/>
          <a:ext cx="4272978" cy="318573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3"/>
          <p:cNvSpPr txBox="1">
            <a:spLocks noChangeArrowheads="1"/>
          </p:cNvSpPr>
          <p:nvPr/>
        </p:nvSpPr>
        <p:spPr bwMode="auto">
          <a:xfrm>
            <a:off x="257175" y="831380"/>
            <a:ext cx="8358188" cy="384175"/>
          </a:xfrm>
          <a:prstGeom prst="rect">
            <a:avLst/>
          </a:prstGeom>
          <a:noFill/>
          <a:ln w="12700">
            <a:noFill/>
            <a:miter lim="800000"/>
            <a:headEnd/>
            <a:tailEnd/>
          </a:ln>
          <a:effectLst/>
        </p:spPr>
        <p:txBody>
          <a:bodyPr>
            <a:spAutoFit/>
          </a:bodyPr>
          <a:lstStyle/>
          <a:p>
            <a:pPr fontAlgn="base">
              <a:lnSpc>
                <a:spcPct val="80000"/>
              </a:lnSpc>
              <a:spcBef>
                <a:spcPct val="50000"/>
              </a:spcBef>
              <a:spcAft>
                <a:spcPct val="0"/>
              </a:spcAft>
            </a:pPr>
            <a:r>
              <a:rPr lang="en-US" sz="2400" dirty="0">
                <a:solidFill>
                  <a:srgbClr val="595959"/>
                </a:solidFill>
              </a:rPr>
              <a:t>Recent Capital Construction Projects</a:t>
            </a: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13" name="Rectangle 12"/>
          <p:cNvSpPr/>
          <p:nvPr/>
        </p:nvSpPr>
        <p:spPr>
          <a:xfrm>
            <a:off x="457200" y="6400800"/>
            <a:ext cx="6455664" cy="369332"/>
          </a:xfrm>
          <a:prstGeom prst="rect">
            <a:avLst/>
          </a:prstGeom>
        </p:spPr>
        <p:txBody>
          <a:bodyPr wrap="square">
            <a:spAutoFit/>
          </a:bodyPr>
          <a:lstStyle/>
          <a:p>
            <a:pPr fontAlgn="base">
              <a:spcAft>
                <a:spcPct val="0"/>
              </a:spcAft>
            </a:pPr>
            <a:r>
              <a:rPr lang="en-US" sz="900" dirty="0">
                <a:solidFill>
                  <a:srgbClr val="595959"/>
                </a:solidFill>
              </a:rPr>
              <a:t>A3. In the last 3 years, how many capital construction projects (new build or renovation/conversion) has your company completed?</a:t>
            </a:r>
          </a:p>
        </p:txBody>
      </p:sp>
      <p:sp>
        <p:nvSpPr>
          <p:cNvPr id="7" name="TextBox 6"/>
          <p:cNvSpPr txBox="1"/>
          <p:nvPr/>
        </p:nvSpPr>
        <p:spPr>
          <a:xfrm>
            <a:off x="1845625" y="2200040"/>
            <a:ext cx="1355150" cy="307777"/>
          </a:xfrm>
          <a:prstGeom prst="rect">
            <a:avLst/>
          </a:prstGeom>
          <a:noFill/>
        </p:spPr>
        <p:txBody>
          <a:bodyPr wrap="square" rtlCol="0">
            <a:spAutoFit/>
          </a:bodyPr>
          <a:lstStyle/>
          <a:p>
            <a:pPr algn="ctr" fontAlgn="base">
              <a:spcBef>
                <a:spcPct val="50000"/>
              </a:spcBef>
              <a:spcAft>
                <a:spcPct val="0"/>
              </a:spcAft>
            </a:pPr>
            <a:r>
              <a:rPr lang="en-US" sz="1400" b="1" u="sng" dirty="0">
                <a:solidFill>
                  <a:srgbClr val="000000"/>
                </a:solidFill>
              </a:rPr>
              <a:t>Total (n=81)</a:t>
            </a:r>
          </a:p>
        </p:txBody>
      </p:sp>
      <p:sp>
        <p:nvSpPr>
          <p:cNvPr id="9" name="Text Box 7"/>
          <p:cNvSpPr txBox="1">
            <a:spLocks noChangeArrowheads="1"/>
          </p:cNvSpPr>
          <p:nvPr/>
        </p:nvSpPr>
        <p:spPr bwMode="auto">
          <a:xfrm>
            <a:off x="257175" y="1379622"/>
            <a:ext cx="8510588" cy="461665"/>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spcBef>
                <a:spcPts val="0"/>
              </a:spcBef>
              <a:buFont typeface="Wingdings" panose="05000000000000000000" pitchFamily="2" charset="2"/>
              <a:buChar char="§"/>
              <a:defRPr/>
            </a:pPr>
            <a:r>
              <a:rPr lang="en-US" sz="1200" b="0" i="0" dirty="0"/>
              <a:t>In order to be part of the investigation, respondents had to have completed more than 5 capital construction projects in the last 3 years. Most (90%) have completed more than 10 projects. </a:t>
            </a:r>
          </a:p>
        </p:txBody>
      </p:sp>
      <p:sp>
        <p:nvSpPr>
          <p:cNvPr id="8" name="TextBox 7"/>
          <p:cNvSpPr txBox="1"/>
          <p:nvPr/>
        </p:nvSpPr>
        <p:spPr>
          <a:xfrm>
            <a:off x="6156244" y="2886246"/>
            <a:ext cx="2688734" cy="861774"/>
          </a:xfrm>
          <a:prstGeom prst="rect">
            <a:avLst/>
          </a:prstGeom>
          <a:solidFill>
            <a:srgbClr val="FF9987"/>
          </a:solidFill>
          <a:ln>
            <a:solidFill>
              <a:srgbClr val="EC5A24"/>
            </a:solidFill>
          </a:ln>
        </p:spPr>
        <p:txBody>
          <a:bodyPr wrap="square" rtlCol="0">
            <a:spAutoFit/>
          </a:bodyPr>
          <a:lstStyle>
            <a:defPPr>
              <a:defRPr lang="en-US"/>
            </a:defPPr>
          </a:lstStyle>
          <a:p>
            <a:r>
              <a:rPr lang="en-US" sz="1000" dirty="0"/>
              <a:t>Higher among Companies with US &amp; International Project Locations</a:t>
            </a:r>
          </a:p>
          <a:p>
            <a:r>
              <a:rPr lang="en-US" sz="1000" dirty="0"/>
              <a:t>Higher among  Companies with $250  Million or More in Total Capital Expenditure on Construction Activity</a:t>
            </a:r>
          </a:p>
        </p:txBody>
      </p:sp>
      <p:cxnSp>
        <p:nvCxnSpPr>
          <p:cNvPr id="10" name="Straight Arrow Connector 9"/>
          <p:cNvCxnSpPr/>
          <p:nvPr/>
        </p:nvCxnSpPr>
        <p:spPr bwMode="auto">
          <a:xfrm flipH="1">
            <a:off x="4978586" y="3198570"/>
            <a:ext cx="1177658" cy="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029843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57175" y="831380"/>
            <a:ext cx="8358188" cy="384175"/>
          </a:xfrm>
          <a:prstGeom prst="rect">
            <a:avLst/>
          </a:prstGeom>
          <a:noFill/>
          <a:ln w="12700">
            <a:noFill/>
            <a:miter lim="800000"/>
            <a:headEnd/>
            <a:tailEnd/>
          </a:ln>
          <a:effectLst/>
        </p:spPr>
        <p:txBody>
          <a:bodyPr>
            <a:spAutoFit/>
          </a:bodyPr>
          <a:lstStyle/>
          <a:p>
            <a:pPr fontAlgn="base">
              <a:lnSpc>
                <a:spcPct val="80000"/>
              </a:lnSpc>
              <a:spcBef>
                <a:spcPct val="50000"/>
              </a:spcBef>
              <a:spcAft>
                <a:spcPct val="0"/>
              </a:spcAft>
            </a:pPr>
            <a:r>
              <a:rPr lang="en-US" sz="2400" dirty="0">
                <a:solidFill>
                  <a:srgbClr val="595959"/>
                </a:solidFill>
              </a:rPr>
              <a:t>Projects with Capital Expenditure of $10 Million or More</a:t>
            </a: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graphicFrame>
        <p:nvGraphicFramePr>
          <p:cNvPr id="15" name="Chart 14"/>
          <p:cNvGraphicFramePr/>
          <p:nvPr>
            <p:extLst>
              <p:ext uri="{D42A27DB-BD31-4B8C-83A1-F6EECF244321}">
                <p14:modId xmlns:p14="http://schemas.microsoft.com/office/powerpoint/2010/main" val="3934490326"/>
              </p:ext>
            </p:extLst>
          </p:nvPr>
        </p:nvGraphicFramePr>
        <p:xfrm>
          <a:off x="1710933" y="2307965"/>
          <a:ext cx="4377771" cy="366836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457200" y="6400800"/>
            <a:ext cx="6455664" cy="369332"/>
          </a:xfrm>
          <a:prstGeom prst="rect">
            <a:avLst/>
          </a:prstGeom>
        </p:spPr>
        <p:txBody>
          <a:bodyPr wrap="square">
            <a:spAutoFit/>
          </a:bodyPr>
          <a:lstStyle/>
          <a:p>
            <a:pPr fontAlgn="base">
              <a:spcAft>
                <a:spcPct val="0"/>
              </a:spcAft>
            </a:pPr>
            <a:r>
              <a:rPr lang="en-US" sz="900" dirty="0">
                <a:solidFill>
                  <a:srgbClr val="595959"/>
                </a:solidFill>
              </a:rPr>
              <a:t>A4. Out of the number of capital construction projects identified in the previous question, how many had a total capital expenditure of $10 million or over (new build or renovation/conversion)?</a:t>
            </a:r>
          </a:p>
        </p:txBody>
      </p:sp>
      <p:sp>
        <p:nvSpPr>
          <p:cNvPr id="7" name="TextBox 6"/>
          <p:cNvSpPr txBox="1"/>
          <p:nvPr/>
        </p:nvSpPr>
        <p:spPr>
          <a:xfrm>
            <a:off x="2965804" y="2106253"/>
            <a:ext cx="1355150" cy="307777"/>
          </a:xfrm>
          <a:prstGeom prst="rect">
            <a:avLst/>
          </a:prstGeom>
          <a:noFill/>
        </p:spPr>
        <p:txBody>
          <a:bodyPr wrap="square" rtlCol="0">
            <a:spAutoFit/>
          </a:bodyPr>
          <a:lstStyle/>
          <a:p>
            <a:pPr algn="ctr" fontAlgn="base">
              <a:spcBef>
                <a:spcPct val="50000"/>
              </a:spcBef>
              <a:spcAft>
                <a:spcPct val="0"/>
              </a:spcAft>
            </a:pPr>
            <a:r>
              <a:rPr lang="en-US" sz="1400" b="1" u="sng" dirty="0">
                <a:solidFill>
                  <a:srgbClr val="000000"/>
                </a:solidFill>
              </a:rPr>
              <a:t>Total (n=81)</a:t>
            </a:r>
          </a:p>
        </p:txBody>
      </p:sp>
      <p:sp>
        <p:nvSpPr>
          <p:cNvPr id="8" name="Text Box 7"/>
          <p:cNvSpPr txBox="1">
            <a:spLocks noChangeArrowheads="1"/>
          </p:cNvSpPr>
          <p:nvPr/>
        </p:nvSpPr>
        <p:spPr bwMode="auto">
          <a:xfrm>
            <a:off x="257175" y="1365215"/>
            <a:ext cx="8510588" cy="461665"/>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spcBef>
                <a:spcPts val="0"/>
              </a:spcBef>
              <a:buFont typeface="Wingdings" panose="05000000000000000000" pitchFamily="2" charset="2"/>
              <a:buChar char="§"/>
              <a:defRPr/>
            </a:pPr>
            <a:r>
              <a:rPr lang="en-US" sz="1200" b="0" i="0" dirty="0"/>
              <a:t>A large majority of respondents reported that their company has completed more than 10 capital construction projects in the last three years with a capital expenditure of $10 Million or more. </a:t>
            </a:r>
          </a:p>
        </p:txBody>
      </p:sp>
      <p:cxnSp>
        <p:nvCxnSpPr>
          <p:cNvPr id="10" name="Straight Arrow Connector 9"/>
          <p:cNvCxnSpPr/>
          <p:nvPr/>
        </p:nvCxnSpPr>
        <p:spPr bwMode="auto">
          <a:xfrm flipH="1">
            <a:off x="5342154" y="3083355"/>
            <a:ext cx="381996" cy="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3" name="TextBox 12"/>
          <p:cNvSpPr txBox="1"/>
          <p:nvPr/>
        </p:nvSpPr>
        <p:spPr>
          <a:xfrm>
            <a:off x="5804948" y="2823390"/>
            <a:ext cx="2881856" cy="1015663"/>
          </a:xfrm>
          <a:prstGeom prst="rect">
            <a:avLst/>
          </a:prstGeom>
          <a:solidFill>
            <a:srgbClr val="EC5A24">
              <a:tint val="66000"/>
              <a:satMod val="160000"/>
            </a:srgbClr>
          </a:solidFill>
          <a:ln>
            <a:solidFill>
              <a:srgbClr val="EC5A24"/>
            </a:solidFill>
          </a:ln>
        </p:spPr>
        <p:txBody>
          <a:bodyPr wrap="square" rtlCol="0">
            <a:spAutoFit/>
          </a:bodyPr>
          <a:lstStyle>
            <a:defPPr>
              <a:defRPr lang="en-US"/>
            </a:defPPr>
          </a:lstStyle>
          <a:p>
            <a:r>
              <a:rPr lang="en-US" sz="1000" dirty="0"/>
              <a:t>Higher among Companies with US &amp; International Project Locations</a:t>
            </a:r>
          </a:p>
          <a:p>
            <a:r>
              <a:rPr lang="en-US" sz="1000" dirty="0"/>
              <a:t>Higher among  Companies with $250  Million or More in Total Capital Expenditure on Construction Activity</a:t>
            </a:r>
          </a:p>
          <a:p>
            <a:endParaRPr lang="en-US" sz="1000" dirty="0"/>
          </a:p>
        </p:txBody>
      </p:sp>
      <p:sp>
        <p:nvSpPr>
          <p:cNvPr id="14" name="TextBox 13"/>
          <p:cNvSpPr txBox="1"/>
          <p:nvPr/>
        </p:nvSpPr>
        <p:spPr>
          <a:xfrm>
            <a:off x="5819588" y="4327865"/>
            <a:ext cx="2881856" cy="1015663"/>
          </a:xfrm>
          <a:prstGeom prst="rect">
            <a:avLst/>
          </a:prstGeom>
          <a:solidFill>
            <a:srgbClr val="EC5A24">
              <a:tint val="66000"/>
              <a:satMod val="160000"/>
            </a:srgbClr>
          </a:solidFill>
          <a:ln>
            <a:solidFill>
              <a:srgbClr val="EC5A24"/>
            </a:solidFill>
          </a:ln>
        </p:spPr>
        <p:txBody>
          <a:bodyPr wrap="square" rtlCol="0">
            <a:spAutoFit/>
          </a:bodyPr>
          <a:lstStyle>
            <a:defPPr>
              <a:defRPr lang="en-US"/>
            </a:defPPr>
          </a:lstStyle>
          <a:p>
            <a:r>
              <a:rPr lang="en-US" sz="1000" dirty="0"/>
              <a:t>Higher among Companies with US Only Project Locations</a:t>
            </a:r>
          </a:p>
          <a:p>
            <a:r>
              <a:rPr lang="en-US" sz="1000" dirty="0"/>
              <a:t>Higher among  Companies with &lt; $250  Million or More in Total Capital Expenditure on Construction Activity</a:t>
            </a:r>
          </a:p>
          <a:p>
            <a:endParaRPr lang="en-US" sz="1000" dirty="0"/>
          </a:p>
        </p:txBody>
      </p:sp>
      <p:cxnSp>
        <p:nvCxnSpPr>
          <p:cNvPr id="16" name="Straight Arrow Connector 15"/>
          <p:cNvCxnSpPr/>
          <p:nvPr/>
        </p:nvCxnSpPr>
        <p:spPr bwMode="auto">
          <a:xfrm flipH="1" flipV="1">
            <a:off x="4187950" y="4327866"/>
            <a:ext cx="1616998" cy="421089"/>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Straight Arrow Connector 16"/>
          <p:cNvCxnSpPr/>
          <p:nvPr/>
        </p:nvCxnSpPr>
        <p:spPr bwMode="auto">
          <a:xfrm flipH="1">
            <a:off x="4187950" y="4756849"/>
            <a:ext cx="1631638" cy="586679"/>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1014386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57175" y="831380"/>
            <a:ext cx="8358188" cy="384175"/>
          </a:xfrm>
          <a:prstGeom prst="rect">
            <a:avLst/>
          </a:prstGeom>
          <a:noFill/>
          <a:ln w="12700">
            <a:noFill/>
            <a:miter lim="800000"/>
            <a:headEnd/>
            <a:tailEnd/>
          </a:ln>
          <a:effectLst/>
        </p:spPr>
        <p:txBody>
          <a:bodyPr>
            <a:spAutoFit/>
          </a:bodyPr>
          <a:lstStyle/>
          <a:p>
            <a:pPr fontAlgn="base">
              <a:lnSpc>
                <a:spcPct val="80000"/>
              </a:lnSpc>
              <a:spcBef>
                <a:spcPct val="50000"/>
              </a:spcBef>
              <a:spcAft>
                <a:spcPct val="0"/>
              </a:spcAft>
            </a:pPr>
            <a:r>
              <a:rPr lang="en-US" sz="2400" dirty="0">
                <a:solidFill>
                  <a:srgbClr val="595959"/>
                </a:solidFill>
              </a:rPr>
              <a:t>Percentage of Projects that are Renovations/Conversions</a:t>
            </a: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graphicFrame>
        <p:nvGraphicFramePr>
          <p:cNvPr id="11" name="Chart 10"/>
          <p:cNvGraphicFramePr/>
          <p:nvPr>
            <p:extLst>
              <p:ext uri="{D42A27DB-BD31-4B8C-83A1-F6EECF244321}">
                <p14:modId xmlns:p14="http://schemas.microsoft.com/office/powerpoint/2010/main" val="2931958286"/>
              </p:ext>
            </p:extLst>
          </p:nvPr>
        </p:nvGraphicFramePr>
        <p:xfrm>
          <a:off x="1970608" y="2755284"/>
          <a:ext cx="4199822" cy="318573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457200" y="6356324"/>
            <a:ext cx="6455664" cy="507831"/>
          </a:xfrm>
          <a:prstGeom prst="rect">
            <a:avLst/>
          </a:prstGeom>
        </p:spPr>
        <p:txBody>
          <a:bodyPr wrap="square">
            <a:spAutoFit/>
          </a:bodyPr>
          <a:lstStyle/>
          <a:p>
            <a:pPr fontAlgn="base">
              <a:spcAft>
                <a:spcPct val="0"/>
              </a:spcAft>
            </a:pPr>
            <a:r>
              <a:rPr lang="en-US" sz="900" dirty="0">
                <a:solidFill>
                  <a:srgbClr val="595959"/>
                </a:solidFill>
              </a:rPr>
              <a:t>A5. What percentage (by value) of the capital construction projects completed by your company in the last 3 years are renovations or conversions? (If full data are not easily available, please feel free to provide your best estimate of the percentage.)</a:t>
            </a:r>
          </a:p>
        </p:txBody>
      </p:sp>
      <p:sp>
        <p:nvSpPr>
          <p:cNvPr id="7" name="TextBox 6"/>
          <p:cNvSpPr txBox="1"/>
          <p:nvPr/>
        </p:nvSpPr>
        <p:spPr>
          <a:xfrm>
            <a:off x="2969003" y="2482163"/>
            <a:ext cx="1355150" cy="307777"/>
          </a:xfrm>
          <a:prstGeom prst="rect">
            <a:avLst/>
          </a:prstGeom>
          <a:noFill/>
        </p:spPr>
        <p:txBody>
          <a:bodyPr wrap="square" rtlCol="0">
            <a:spAutoFit/>
          </a:bodyPr>
          <a:lstStyle/>
          <a:p>
            <a:pPr algn="ctr" fontAlgn="base">
              <a:spcBef>
                <a:spcPct val="50000"/>
              </a:spcBef>
              <a:spcAft>
                <a:spcPct val="0"/>
              </a:spcAft>
            </a:pPr>
            <a:r>
              <a:rPr lang="en-US" sz="1400" b="1" u="sng" dirty="0">
                <a:solidFill>
                  <a:srgbClr val="000000"/>
                </a:solidFill>
              </a:rPr>
              <a:t>Total (n=81)</a:t>
            </a:r>
          </a:p>
        </p:txBody>
      </p:sp>
      <p:sp>
        <p:nvSpPr>
          <p:cNvPr id="8" name="Text Box 7"/>
          <p:cNvSpPr txBox="1">
            <a:spLocks noChangeArrowheads="1"/>
          </p:cNvSpPr>
          <p:nvPr/>
        </p:nvSpPr>
        <p:spPr bwMode="auto">
          <a:xfrm>
            <a:off x="289268" y="1374180"/>
            <a:ext cx="8510588" cy="461665"/>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spcBef>
                <a:spcPts val="0"/>
              </a:spcBef>
              <a:buFont typeface="Wingdings" panose="05000000000000000000" pitchFamily="2" charset="2"/>
              <a:buChar char="§"/>
              <a:defRPr/>
            </a:pPr>
            <a:r>
              <a:rPr lang="en-US" sz="1200" b="0" i="0" dirty="0"/>
              <a:t>35% of respondents report that less than 30% of the capital construction projects completed by their company in the last 3 years were renovations or conversions.</a:t>
            </a:r>
          </a:p>
        </p:txBody>
      </p:sp>
    </p:spTree>
    <p:extLst>
      <p:ext uri="{BB962C8B-B14F-4D97-AF65-F5344CB8AC3E}">
        <p14:creationId xmlns:p14="http://schemas.microsoft.com/office/powerpoint/2010/main" val="2733910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57175" y="831380"/>
            <a:ext cx="8358188" cy="384175"/>
          </a:xfrm>
          <a:prstGeom prst="rect">
            <a:avLst/>
          </a:prstGeom>
          <a:noFill/>
          <a:ln w="12700">
            <a:noFill/>
            <a:miter lim="800000"/>
            <a:headEnd/>
            <a:tailEnd/>
          </a:ln>
          <a:effectLst/>
        </p:spPr>
        <p:txBody>
          <a:bodyPr>
            <a:spAutoFit/>
          </a:bodyPr>
          <a:lstStyle/>
          <a:p>
            <a:pPr fontAlgn="base">
              <a:lnSpc>
                <a:spcPct val="80000"/>
              </a:lnSpc>
              <a:spcBef>
                <a:spcPct val="50000"/>
              </a:spcBef>
              <a:spcAft>
                <a:spcPct val="0"/>
              </a:spcAft>
            </a:pPr>
            <a:r>
              <a:rPr lang="en-US" sz="2400" dirty="0">
                <a:solidFill>
                  <a:srgbClr val="595959"/>
                </a:solidFill>
              </a:rPr>
              <a:t>2014 Total Capital Expenditure</a:t>
            </a: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sp>
        <p:nvSpPr>
          <p:cNvPr id="9" name="Rectangle 8"/>
          <p:cNvSpPr/>
          <p:nvPr/>
        </p:nvSpPr>
        <p:spPr>
          <a:xfrm>
            <a:off x="457200" y="6400800"/>
            <a:ext cx="6455664" cy="230832"/>
          </a:xfrm>
          <a:prstGeom prst="rect">
            <a:avLst/>
          </a:prstGeom>
        </p:spPr>
        <p:txBody>
          <a:bodyPr wrap="square">
            <a:spAutoFit/>
          </a:bodyPr>
          <a:lstStyle/>
          <a:p>
            <a:pPr fontAlgn="base">
              <a:spcAft>
                <a:spcPct val="0"/>
              </a:spcAft>
            </a:pPr>
            <a:r>
              <a:rPr lang="en-US" sz="900" dirty="0">
                <a:solidFill>
                  <a:srgbClr val="595959"/>
                </a:solidFill>
              </a:rPr>
              <a:t>A6. What was the total capital expenditure for your company’s capital construction activity in 2014?</a:t>
            </a:r>
          </a:p>
        </p:txBody>
      </p:sp>
      <p:graphicFrame>
        <p:nvGraphicFramePr>
          <p:cNvPr id="10" name="Chart 9"/>
          <p:cNvGraphicFramePr/>
          <p:nvPr>
            <p:extLst>
              <p:ext uri="{D42A27DB-BD31-4B8C-83A1-F6EECF244321}">
                <p14:modId xmlns:p14="http://schemas.microsoft.com/office/powerpoint/2010/main" val="3074070042"/>
              </p:ext>
            </p:extLst>
          </p:nvPr>
        </p:nvGraphicFramePr>
        <p:xfrm>
          <a:off x="1084115" y="2138729"/>
          <a:ext cx="4822020" cy="369457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958990" y="1984840"/>
            <a:ext cx="1355150" cy="307777"/>
          </a:xfrm>
          <a:prstGeom prst="rect">
            <a:avLst/>
          </a:prstGeom>
          <a:noFill/>
        </p:spPr>
        <p:txBody>
          <a:bodyPr wrap="square" rtlCol="0">
            <a:spAutoFit/>
          </a:bodyPr>
          <a:lstStyle/>
          <a:p>
            <a:pPr algn="ctr" fontAlgn="base">
              <a:spcBef>
                <a:spcPct val="50000"/>
              </a:spcBef>
              <a:spcAft>
                <a:spcPct val="0"/>
              </a:spcAft>
            </a:pPr>
            <a:r>
              <a:rPr lang="en-US" sz="1400" b="1" u="sng" dirty="0">
                <a:solidFill>
                  <a:srgbClr val="000000"/>
                </a:solidFill>
              </a:rPr>
              <a:t>Total (n=81)</a:t>
            </a:r>
          </a:p>
        </p:txBody>
      </p:sp>
      <p:sp>
        <p:nvSpPr>
          <p:cNvPr id="8" name="Text Box 7"/>
          <p:cNvSpPr txBox="1">
            <a:spLocks noChangeArrowheads="1"/>
          </p:cNvSpPr>
          <p:nvPr/>
        </p:nvSpPr>
        <p:spPr bwMode="auto">
          <a:xfrm>
            <a:off x="262428" y="1379621"/>
            <a:ext cx="8510588" cy="461665"/>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spcBef>
                <a:spcPts val="0"/>
              </a:spcBef>
              <a:buFont typeface="Wingdings" panose="05000000000000000000" pitchFamily="2" charset="2"/>
              <a:buChar char="§"/>
              <a:defRPr/>
            </a:pPr>
            <a:r>
              <a:rPr lang="en-US" sz="1200" b="0" i="0" dirty="0"/>
              <a:t>26% report that their company had a total capital expenditure of $500 Million or more in construction activity in 2014. Very few (8%) had under $50 Million in activity. </a:t>
            </a:r>
          </a:p>
        </p:txBody>
      </p:sp>
      <p:sp>
        <p:nvSpPr>
          <p:cNvPr id="11" name="TextBox 10"/>
          <p:cNvSpPr txBox="1"/>
          <p:nvPr/>
        </p:nvSpPr>
        <p:spPr>
          <a:xfrm>
            <a:off x="6156244" y="2376005"/>
            <a:ext cx="2688734" cy="400110"/>
          </a:xfrm>
          <a:prstGeom prst="rect">
            <a:avLst/>
          </a:prstGeom>
          <a:solidFill>
            <a:srgbClr val="FF9987"/>
          </a:solidFill>
          <a:ln>
            <a:solidFill>
              <a:srgbClr val="EC5A24"/>
            </a:solidFill>
          </a:ln>
        </p:spPr>
        <p:txBody>
          <a:bodyPr wrap="square" rtlCol="0">
            <a:spAutoFit/>
          </a:bodyPr>
          <a:lstStyle>
            <a:defPPr>
              <a:defRPr lang="en-US"/>
            </a:defPPr>
          </a:lstStyle>
          <a:p>
            <a:r>
              <a:rPr lang="en-US" sz="1000" dirty="0"/>
              <a:t>Higher among Companies with US &amp; International Project Locations</a:t>
            </a:r>
          </a:p>
        </p:txBody>
      </p:sp>
      <p:cxnSp>
        <p:nvCxnSpPr>
          <p:cNvPr id="12" name="Straight Arrow Connector 11"/>
          <p:cNvCxnSpPr/>
          <p:nvPr/>
        </p:nvCxnSpPr>
        <p:spPr bwMode="auto">
          <a:xfrm flipH="1" flipV="1">
            <a:off x="4436269" y="2576060"/>
            <a:ext cx="1719975" cy="12918"/>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Straight Arrow Connector 12"/>
          <p:cNvCxnSpPr>
            <a:stCxn id="11" idx="1"/>
          </p:cNvCxnSpPr>
          <p:nvPr/>
        </p:nvCxnSpPr>
        <p:spPr bwMode="auto">
          <a:xfrm flipH="1">
            <a:off x="4517722" y="2576060"/>
            <a:ext cx="1638522" cy="407604"/>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4" name="TextBox 13"/>
          <p:cNvSpPr txBox="1"/>
          <p:nvPr/>
        </p:nvSpPr>
        <p:spPr>
          <a:xfrm>
            <a:off x="6156244" y="4134437"/>
            <a:ext cx="2688734" cy="400110"/>
          </a:xfrm>
          <a:prstGeom prst="rect">
            <a:avLst/>
          </a:prstGeom>
          <a:solidFill>
            <a:srgbClr val="FF9987"/>
          </a:solidFill>
          <a:ln>
            <a:solidFill>
              <a:srgbClr val="EC5A24"/>
            </a:solidFill>
          </a:ln>
        </p:spPr>
        <p:txBody>
          <a:bodyPr wrap="square" rtlCol="0">
            <a:spAutoFit/>
          </a:bodyPr>
          <a:lstStyle>
            <a:defPPr>
              <a:defRPr lang="en-US"/>
            </a:defPPr>
          </a:lstStyle>
          <a:p>
            <a:r>
              <a:rPr lang="en-US" sz="1000" dirty="0"/>
              <a:t>Higher among Companies with US Only Project Locations</a:t>
            </a:r>
          </a:p>
        </p:txBody>
      </p:sp>
      <p:cxnSp>
        <p:nvCxnSpPr>
          <p:cNvPr id="15" name="Straight Arrow Connector 14"/>
          <p:cNvCxnSpPr>
            <a:stCxn id="14" idx="1"/>
          </p:cNvCxnSpPr>
          <p:nvPr/>
        </p:nvCxnSpPr>
        <p:spPr bwMode="auto">
          <a:xfrm flipH="1">
            <a:off x="4626657" y="4334492"/>
            <a:ext cx="1529587" cy="200055"/>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Straight Arrow Connector 17"/>
          <p:cNvCxnSpPr>
            <a:stCxn id="14" idx="1"/>
          </p:cNvCxnSpPr>
          <p:nvPr/>
        </p:nvCxnSpPr>
        <p:spPr bwMode="auto">
          <a:xfrm flipH="1" flipV="1">
            <a:off x="5109670" y="4111434"/>
            <a:ext cx="1046574" cy="223058"/>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3386345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496" y="1390472"/>
            <a:ext cx="8991600" cy="5467528"/>
            <a:chOff x="0" y="1371600"/>
            <a:chExt cx="8991600" cy="5467528"/>
          </a:xfrm>
        </p:grpSpPr>
        <p:sp>
          <p:nvSpPr>
            <p:cNvPr id="6" name="Rectangle 5"/>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dirty="0">
                <a:solidFill>
                  <a:srgbClr val="595959"/>
                </a:solidFill>
              </a:endParaRPr>
            </a:p>
          </p:txBody>
        </p:sp>
        <p:pic>
          <p:nvPicPr>
            <p:cNvPr id="7"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21"/>
          <p:cNvSpPr/>
          <p:nvPr/>
        </p:nvSpPr>
        <p:spPr bwMode="auto">
          <a:xfrm>
            <a:off x="457199" y="2507281"/>
            <a:ext cx="8032111" cy="3993532"/>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a:solidFill>
                <a:srgbClr val="595959"/>
              </a:solidFill>
            </a:endParaRPr>
          </a:p>
        </p:txBody>
      </p:sp>
      <p:sp>
        <p:nvSpPr>
          <p:cNvPr id="8" name="Title 23"/>
          <p:cNvSpPr>
            <a:spLocks noGrp="1"/>
          </p:cNvSpPr>
          <p:nvPr>
            <p:ph type="ctrTitle" sz="quarter"/>
          </p:nvPr>
        </p:nvSpPr>
        <p:spPr>
          <a:xfrm>
            <a:off x="455612" y="173038"/>
            <a:ext cx="8535987" cy="1106487"/>
          </a:xfrm>
        </p:spPr>
        <p:txBody>
          <a:bodyPr/>
          <a:lstStyle/>
          <a:p>
            <a:br>
              <a:rPr lang="en-US" b="1" dirty="0"/>
            </a:br>
            <a:r>
              <a:rPr lang="en-US" b="1" dirty="0"/>
              <a:t>Summary </a:t>
            </a:r>
            <a:br>
              <a:rPr lang="en-US" b="1" dirty="0"/>
            </a:br>
            <a:r>
              <a:rPr lang="en-US" sz="2000" dirty="0"/>
              <a:t>Budget Performance (Typical vs. Best Project)</a:t>
            </a:r>
            <a:endParaRPr lang="en-US" sz="2000" dirty="0">
              <a:solidFill>
                <a:schemeClr val="bg1"/>
              </a:solidFill>
            </a:endParaRPr>
          </a:p>
        </p:txBody>
      </p:sp>
      <p:sp>
        <p:nvSpPr>
          <p:cNvPr id="10" name="Rectangle 9"/>
          <p:cNvSpPr>
            <a:spLocks noChangeArrowheads="1"/>
          </p:cNvSpPr>
          <p:nvPr/>
        </p:nvSpPr>
        <p:spPr bwMode="auto">
          <a:xfrm>
            <a:off x="76200" y="1447800"/>
            <a:ext cx="8450262" cy="1524000"/>
          </a:xfrm>
          <a:prstGeom prst="rect">
            <a:avLst/>
          </a:prstGeom>
          <a:noFill/>
          <a:ln w="12700">
            <a:noFill/>
            <a:miter lim="800000"/>
            <a:headEnd/>
            <a:tailEnd/>
          </a:ln>
          <a:effectLst/>
        </p:spPr>
        <p:txBody>
          <a:bodyPr lIns="90488" tIns="44450" rIns="90488" bIns="44450"/>
          <a:lstStyle/>
          <a:p>
            <a:pPr lvl="1" indent="-173038">
              <a:spcBef>
                <a:spcPct val="55000"/>
              </a:spcBef>
              <a:buFont typeface="Wingdings" pitchFamily="2" charset="2"/>
              <a:buChar char="§"/>
            </a:pPr>
            <a:endParaRPr lang="en-US" sz="1200" dirty="0">
              <a:solidFill>
                <a:srgbClr val="000000"/>
              </a:solidFill>
            </a:endParaRPr>
          </a:p>
        </p:txBody>
      </p:sp>
      <p:sp>
        <p:nvSpPr>
          <p:cNvPr id="12" name="Rectangle 11"/>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8</a:t>
            </a:fld>
            <a:endParaRPr lang="en-US" altLang="en-US" sz="1200" b="1" dirty="0">
              <a:solidFill>
                <a:srgbClr val="6D6D6D"/>
              </a:solidFill>
            </a:endParaRPr>
          </a:p>
        </p:txBody>
      </p:sp>
      <p:sp>
        <p:nvSpPr>
          <p:cNvPr id="9" name="Rectangle 8"/>
          <p:cNvSpPr>
            <a:spLocks noChangeArrowheads="1"/>
          </p:cNvSpPr>
          <p:nvPr/>
        </p:nvSpPr>
        <p:spPr bwMode="auto">
          <a:xfrm>
            <a:off x="228600" y="1402565"/>
            <a:ext cx="8450262" cy="1524000"/>
          </a:xfrm>
          <a:prstGeom prst="rect">
            <a:avLst/>
          </a:prstGeom>
          <a:noFill/>
          <a:ln w="12700">
            <a:noFill/>
            <a:miter lim="800000"/>
            <a:headEnd/>
            <a:tailEnd/>
          </a:ln>
          <a:effectLst/>
        </p:spPr>
        <p:txBody>
          <a:bodyPr lIns="90488" tIns="44450" rIns="90488" bIns="44450"/>
          <a:lstStyle/>
          <a:p>
            <a:pPr lvl="1" indent="-173038">
              <a:spcBef>
                <a:spcPct val="55000"/>
              </a:spcBef>
              <a:buFont typeface="Wingdings" pitchFamily="2" charset="2"/>
              <a:buChar char="§"/>
            </a:pPr>
            <a:r>
              <a:rPr lang="en-US" sz="1200" dirty="0">
                <a:solidFill>
                  <a:srgbClr val="000000"/>
                </a:solidFill>
              </a:rPr>
              <a:t>On a </a:t>
            </a:r>
            <a:r>
              <a:rPr lang="en-US" sz="1200" b="1" dirty="0">
                <a:solidFill>
                  <a:srgbClr val="000000"/>
                </a:solidFill>
              </a:rPr>
              <a:t>Typical Project</a:t>
            </a:r>
            <a:r>
              <a:rPr lang="en-US" sz="1200" dirty="0">
                <a:solidFill>
                  <a:srgbClr val="000000"/>
                </a:solidFill>
              </a:rPr>
              <a:t>, the final cost tends to be higher (by 6% or less) than the Original Allocated Budget  as well as the Estimated Costs at the Start of Construction. </a:t>
            </a:r>
          </a:p>
          <a:p>
            <a:pPr lvl="1" indent="-173038">
              <a:spcBef>
                <a:spcPct val="55000"/>
              </a:spcBef>
              <a:buFont typeface="Wingdings" pitchFamily="2" charset="2"/>
              <a:buChar char="§"/>
            </a:pPr>
            <a:r>
              <a:rPr lang="en-US" sz="1200" dirty="0">
                <a:solidFill>
                  <a:srgbClr val="000000"/>
                </a:solidFill>
              </a:rPr>
              <a:t>For a </a:t>
            </a:r>
            <a:r>
              <a:rPr lang="en-US" sz="1200" b="1" dirty="0">
                <a:solidFill>
                  <a:srgbClr val="000000"/>
                </a:solidFill>
              </a:rPr>
              <a:t>Best Performing Project, </a:t>
            </a:r>
            <a:r>
              <a:rPr lang="en-US" sz="1200" dirty="0">
                <a:solidFill>
                  <a:srgbClr val="000000"/>
                </a:solidFill>
              </a:rPr>
              <a:t>the final construction cost is more likely to be lower (by less than 3%) than the Original Allocated Budget as well as the Estimated Costs at the Start of Construction. </a:t>
            </a:r>
          </a:p>
        </p:txBody>
      </p:sp>
      <p:graphicFrame>
        <p:nvGraphicFramePr>
          <p:cNvPr id="11" name="Chart 10"/>
          <p:cNvGraphicFramePr/>
          <p:nvPr>
            <p:extLst>
              <p:ext uri="{D42A27DB-BD31-4B8C-83A1-F6EECF244321}">
                <p14:modId xmlns:p14="http://schemas.microsoft.com/office/powerpoint/2010/main" val="2924112201"/>
              </p:ext>
            </p:extLst>
          </p:nvPr>
        </p:nvGraphicFramePr>
        <p:xfrm>
          <a:off x="228600" y="2841094"/>
          <a:ext cx="8516028" cy="339519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39475" y="2610261"/>
            <a:ext cx="3302830" cy="261610"/>
          </a:xfrm>
          <a:prstGeom prst="rect">
            <a:avLst/>
          </a:prstGeom>
          <a:noFill/>
        </p:spPr>
        <p:txBody>
          <a:bodyPr wrap="square" rtlCol="0">
            <a:spAutoFit/>
          </a:bodyPr>
          <a:lstStyle/>
          <a:p>
            <a:pPr algn="ctr"/>
            <a:r>
              <a:rPr lang="en-US" sz="1100" b="1" dirty="0">
                <a:solidFill>
                  <a:srgbClr val="C00000"/>
                </a:solidFill>
              </a:rPr>
              <a:t>Original Allocated Budget </a:t>
            </a:r>
            <a:r>
              <a:rPr lang="en-US" sz="1100" b="1" dirty="0">
                <a:solidFill>
                  <a:srgbClr val="000000"/>
                </a:solidFill>
              </a:rPr>
              <a:t>vs. Final Cost</a:t>
            </a:r>
          </a:p>
        </p:txBody>
      </p:sp>
      <p:sp>
        <p:nvSpPr>
          <p:cNvPr id="13" name="TextBox 12"/>
          <p:cNvSpPr txBox="1"/>
          <p:nvPr/>
        </p:nvSpPr>
        <p:spPr>
          <a:xfrm>
            <a:off x="4802430" y="2622495"/>
            <a:ext cx="3724032" cy="261610"/>
          </a:xfrm>
          <a:prstGeom prst="rect">
            <a:avLst/>
          </a:prstGeom>
          <a:noFill/>
        </p:spPr>
        <p:txBody>
          <a:bodyPr wrap="square" rtlCol="0">
            <a:spAutoFit/>
          </a:bodyPr>
          <a:lstStyle/>
          <a:p>
            <a:pPr algn="ctr"/>
            <a:r>
              <a:rPr lang="en-US" sz="1100" b="1" dirty="0">
                <a:solidFill>
                  <a:srgbClr val="C00000"/>
                </a:solidFill>
              </a:rPr>
              <a:t>Cost at the Start of Construction </a:t>
            </a:r>
            <a:r>
              <a:rPr lang="en-US" sz="1100" b="1" dirty="0">
                <a:solidFill>
                  <a:srgbClr val="000000"/>
                </a:solidFill>
              </a:rPr>
              <a:t>vs. Final Cost</a:t>
            </a:r>
          </a:p>
        </p:txBody>
      </p:sp>
      <p:sp>
        <p:nvSpPr>
          <p:cNvPr id="14" name="Oval 13"/>
          <p:cNvSpPr/>
          <p:nvPr/>
        </p:nvSpPr>
        <p:spPr bwMode="auto">
          <a:xfrm>
            <a:off x="5148075" y="3198570"/>
            <a:ext cx="384050" cy="345645"/>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dirty="0">
              <a:solidFill>
                <a:srgbClr val="595959"/>
              </a:solidFill>
            </a:endParaRPr>
          </a:p>
        </p:txBody>
      </p:sp>
      <p:sp>
        <p:nvSpPr>
          <p:cNvPr id="15" name="Oval 14"/>
          <p:cNvSpPr/>
          <p:nvPr/>
        </p:nvSpPr>
        <p:spPr bwMode="auto">
          <a:xfrm>
            <a:off x="693095" y="3467405"/>
            <a:ext cx="384050" cy="345645"/>
          </a:xfrm>
          <a:prstGeom prst="ellipse">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dirty="0">
              <a:solidFill>
                <a:srgbClr val="595959"/>
              </a:solidFill>
            </a:endParaRPr>
          </a:p>
        </p:txBody>
      </p:sp>
      <p:sp>
        <p:nvSpPr>
          <p:cNvPr id="16" name="Oval 15"/>
          <p:cNvSpPr/>
          <p:nvPr/>
        </p:nvSpPr>
        <p:spPr bwMode="auto">
          <a:xfrm>
            <a:off x="3266230" y="3582620"/>
            <a:ext cx="384050" cy="345645"/>
          </a:xfrm>
          <a:prstGeom prst="ellipse">
            <a:avLst/>
          </a:prstGeom>
          <a:noFill/>
          <a:ln w="1905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dirty="0">
              <a:solidFill>
                <a:srgbClr val="000000"/>
              </a:solidFill>
            </a:endParaRPr>
          </a:p>
        </p:txBody>
      </p:sp>
      <p:sp>
        <p:nvSpPr>
          <p:cNvPr id="17" name="Oval 16"/>
          <p:cNvSpPr/>
          <p:nvPr/>
        </p:nvSpPr>
        <p:spPr bwMode="auto">
          <a:xfrm>
            <a:off x="7744960" y="3582620"/>
            <a:ext cx="384050" cy="345645"/>
          </a:xfrm>
          <a:prstGeom prst="ellipse">
            <a:avLst/>
          </a:prstGeom>
          <a:noFill/>
          <a:ln w="1905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dirty="0">
              <a:solidFill>
                <a:srgbClr val="595959"/>
              </a:solidFill>
            </a:endParaRPr>
          </a:p>
        </p:txBody>
      </p:sp>
      <p:grpSp>
        <p:nvGrpSpPr>
          <p:cNvPr id="18" name="Group 17"/>
          <p:cNvGrpSpPr/>
          <p:nvPr/>
        </p:nvGrpSpPr>
        <p:grpSpPr>
          <a:xfrm>
            <a:off x="2863871" y="6143149"/>
            <a:ext cx="1287668" cy="246221"/>
            <a:chOff x="2118284" y="6002135"/>
            <a:chExt cx="1287668" cy="246221"/>
          </a:xfrm>
        </p:grpSpPr>
        <p:sp>
          <p:nvSpPr>
            <p:cNvPr id="3" name="Rectangle 2"/>
            <p:cNvSpPr/>
            <p:nvPr/>
          </p:nvSpPr>
          <p:spPr bwMode="auto">
            <a:xfrm>
              <a:off x="2118284" y="6040540"/>
              <a:ext cx="209125" cy="195747"/>
            </a:xfrm>
            <a:prstGeom prst="rect">
              <a:avLst/>
            </a:prstGeom>
            <a:solidFill>
              <a:srgbClr val="84C6B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5" name="TextBox 4"/>
            <p:cNvSpPr txBox="1"/>
            <p:nvPr/>
          </p:nvSpPr>
          <p:spPr>
            <a:xfrm>
              <a:off x="2382915" y="6002135"/>
              <a:ext cx="1023037" cy="246221"/>
            </a:xfrm>
            <a:prstGeom prst="rect">
              <a:avLst/>
            </a:prstGeom>
            <a:noFill/>
          </p:spPr>
          <p:txBody>
            <a:bodyPr wrap="none" rtlCol="0">
              <a:spAutoFit/>
            </a:bodyPr>
            <a:lstStyle/>
            <a:p>
              <a:r>
                <a:rPr lang="en-US" sz="1000" dirty="0">
                  <a:solidFill>
                    <a:srgbClr val="000000"/>
                  </a:solidFill>
                </a:rPr>
                <a:t>Typical Project</a:t>
              </a:r>
            </a:p>
          </p:txBody>
        </p:sp>
      </p:grpSp>
      <p:grpSp>
        <p:nvGrpSpPr>
          <p:cNvPr id="19" name="Group 18"/>
          <p:cNvGrpSpPr/>
          <p:nvPr/>
        </p:nvGrpSpPr>
        <p:grpSpPr>
          <a:xfrm>
            <a:off x="4343904" y="6143149"/>
            <a:ext cx="1797423" cy="246221"/>
            <a:chOff x="2118284" y="6002135"/>
            <a:chExt cx="1797423" cy="246221"/>
          </a:xfrm>
        </p:grpSpPr>
        <p:sp>
          <p:nvSpPr>
            <p:cNvPr id="20" name="Rectangle 19"/>
            <p:cNvSpPr/>
            <p:nvPr/>
          </p:nvSpPr>
          <p:spPr bwMode="auto">
            <a:xfrm>
              <a:off x="2118284" y="6040540"/>
              <a:ext cx="209125" cy="195747"/>
            </a:xfrm>
            <a:prstGeom prst="rect">
              <a:avLst/>
            </a:prstGeom>
            <a:solidFill>
              <a:srgbClr val="1A6B7F"/>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000">
                <a:solidFill>
                  <a:srgbClr val="595959"/>
                </a:solidFill>
              </a:endParaRPr>
            </a:p>
          </p:txBody>
        </p:sp>
        <p:sp>
          <p:nvSpPr>
            <p:cNvPr id="21" name="TextBox 20"/>
            <p:cNvSpPr txBox="1"/>
            <p:nvPr/>
          </p:nvSpPr>
          <p:spPr>
            <a:xfrm>
              <a:off x="2382915" y="6002135"/>
              <a:ext cx="1532792" cy="246221"/>
            </a:xfrm>
            <a:prstGeom prst="rect">
              <a:avLst/>
            </a:prstGeom>
            <a:noFill/>
          </p:spPr>
          <p:txBody>
            <a:bodyPr wrap="none" rtlCol="0">
              <a:spAutoFit/>
            </a:bodyPr>
            <a:lstStyle/>
            <a:p>
              <a:r>
                <a:rPr lang="en-US" sz="1000" dirty="0">
                  <a:solidFill>
                    <a:srgbClr val="000000"/>
                  </a:solidFill>
                </a:rPr>
                <a:t>Best Performing Project</a:t>
              </a:r>
            </a:p>
          </p:txBody>
        </p:sp>
      </p:grpSp>
    </p:spTree>
    <p:extLst>
      <p:ext uri="{BB962C8B-B14F-4D97-AF65-F5344CB8AC3E}">
        <p14:creationId xmlns:p14="http://schemas.microsoft.com/office/powerpoint/2010/main" val="3951518476"/>
      </p:ext>
    </p:extLst>
  </p:cSld>
  <p:clrMapOvr>
    <a:masterClrMapping/>
  </p:clrMapOvr>
  <mc:AlternateContent xmlns:mc="http://schemas.openxmlformats.org/markup-compatibility/2006" xmlns:p14="http://schemas.microsoft.com/office/powerpoint/2010/main">
    <mc:Choice Requires="p14">
      <p:transition p14:dur="250">
        <p:randomBar/>
      </p:transition>
    </mc:Choice>
    <mc:Fallback xmlns="">
      <p:transition>
        <p:randomBar/>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57175" y="831380"/>
            <a:ext cx="8358188" cy="384175"/>
          </a:xfrm>
          <a:prstGeom prst="rect">
            <a:avLst/>
          </a:prstGeom>
          <a:noFill/>
          <a:ln w="12700">
            <a:noFill/>
            <a:miter lim="800000"/>
            <a:headEnd/>
            <a:tailEnd/>
          </a:ln>
          <a:effectLst/>
        </p:spPr>
        <p:txBody>
          <a:bodyPr>
            <a:spAutoFit/>
          </a:bodyPr>
          <a:lstStyle/>
          <a:p>
            <a:pPr fontAlgn="base">
              <a:lnSpc>
                <a:spcPct val="80000"/>
              </a:lnSpc>
              <a:spcBef>
                <a:spcPct val="50000"/>
              </a:spcBef>
              <a:spcAft>
                <a:spcPct val="0"/>
              </a:spcAft>
            </a:pPr>
            <a:r>
              <a:rPr lang="en-US" sz="2400" dirty="0">
                <a:solidFill>
                  <a:srgbClr val="595959"/>
                </a:solidFill>
              </a:rPr>
              <a:t>Types of Buildings in Company’s Portfolio</a:t>
            </a: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graphicFrame>
        <p:nvGraphicFramePr>
          <p:cNvPr id="13" name="Chart 12"/>
          <p:cNvGraphicFramePr/>
          <p:nvPr>
            <p:extLst>
              <p:ext uri="{D42A27DB-BD31-4B8C-83A1-F6EECF244321}">
                <p14:modId xmlns:p14="http://schemas.microsoft.com/office/powerpoint/2010/main" val="2722352463"/>
              </p:ext>
            </p:extLst>
          </p:nvPr>
        </p:nvGraphicFramePr>
        <p:xfrm>
          <a:off x="444104" y="2061035"/>
          <a:ext cx="5280046" cy="3710670"/>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457200" y="6400800"/>
            <a:ext cx="6455664" cy="230832"/>
          </a:xfrm>
          <a:prstGeom prst="rect">
            <a:avLst/>
          </a:prstGeom>
        </p:spPr>
        <p:txBody>
          <a:bodyPr wrap="square">
            <a:spAutoFit/>
          </a:bodyPr>
          <a:lstStyle/>
          <a:p>
            <a:pPr fontAlgn="base">
              <a:spcAft>
                <a:spcPct val="0"/>
              </a:spcAft>
            </a:pPr>
            <a:r>
              <a:rPr lang="en-US" sz="900" dirty="0">
                <a:solidFill>
                  <a:srgbClr val="595959"/>
                </a:solidFill>
              </a:rPr>
              <a:t>A7. What types of buildings are in your company’s building portfolio? Select all that apply.</a:t>
            </a:r>
          </a:p>
        </p:txBody>
      </p:sp>
      <p:sp>
        <p:nvSpPr>
          <p:cNvPr id="7" name="TextBox 6"/>
          <p:cNvSpPr txBox="1"/>
          <p:nvPr/>
        </p:nvSpPr>
        <p:spPr>
          <a:xfrm>
            <a:off x="2958990" y="1907146"/>
            <a:ext cx="1355150" cy="307777"/>
          </a:xfrm>
          <a:prstGeom prst="rect">
            <a:avLst/>
          </a:prstGeom>
          <a:noFill/>
        </p:spPr>
        <p:txBody>
          <a:bodyPr wrap="square" rtlCol="0">
            <a:spAutoFit/>
          </a:bodyPr>
          <a:lstStyle/>
          <a:p>
            <a:pPr algn="ctr" fontAlgn="base">
              <a:spcBef>
                <a:spcPct val="50000"/>
              </a:spcBef>
              <a:spcAft>
                <a:spcPct val="0"/>
              </a:spcAft>
            </a:pPr>
            <a:r>
              <a:rPr lang="en-US" sz="1400" b="1" u="sng" dirty="0">
                <a:solidFill>
                  <a:srgbClr val="000000"/>
                </a:solidFill>
              </a:rPr>
              <a:t>Total (n=32)</a:t>
            </a:r>
          </a:p>
        </p:txBody>
      </p:sp>
      <p:sp>
        <p:nvSpPr>
          <p:cNvPr id="8" name="Text Box 7"/>
          <p:cNvSpPr txBox="1">
            <a:spLocks noChangeArrowheads="1"/>
          </p:cNvSpPr>
          <p:nvPr/>
        </p:nvSpPr>
        <p:spPr bwMode="auto">
          <a:xfrm>
            <a:off x="316706" y="1379622"/>
            <a:ext cx="8510588" cy="646331"/>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spcBef>
                <a:spcPts val="0"/>
              </a:spcBef>
              <a:buFont typeface="Wingdings" panose="05000000000000000000" pitchFamily="2" charset="2"/>
              <a:buChar char="§"/>
              <a:defRPr/>
            </a:pPr>
            <a:r>
              <a:rPr lang="en-US" sz="1200" b="0" i="0" dirty="0"/>
              <a:t>A majority of respondents (58%) reported that Offices are part of their company’s building portfolio. </a:t>
            </a:r>
          </a:p>
          <a:p>
            <a:pPr eaLnBrk="0" hangingPunct="0">
              <a:spcBef>
                <a:spcPts val="0"/>
              </a:spcBef>
              <a:buFont typeface="Wingdings" panose="05000000000000000000" pitchFamily="2" charset="2"/>
              <a:buChar char="§"/>
              <a:defRPr/>
            </a:pPr>
            <a:r>
              <a:rPr lang="en-US" sz="1200" b="0" i="0" dirty="0"/>
              <a:t>Laboratories and Industrial/Manufacturing are higher among companies with $250 million or more in total capital expenditure on construction activity.</a:t>
            </a:r>
          </a:p>
        </p:txBody>
      </p:sp>
      <p:sp>
        <p:nvSpPr>
          <p:cNvPr id="12" name="TextBox 11"/>
          <p:cNvSpPr txBox="1"/>
          <p:nvPr/>
        </p:nvSpPr>
        <p:spPr>
          <a:xfrm>
            <a:off x="5494418" y="2775826"/>
            <a:ext cx="2350231" cy="400110"/>
          </a:xfrm>
          <a:prstGeom prst="rect">
            <a:avLst/>
          </a:prstGeom>
          <a:solidFill>
            <a:srgbClr val="EC5A24">
              <a:tint val="66000"/>
              <a:satMod val="160000"/>
            </a:srgbClr>
          </a:solidFill>
          <a:ln>
            <a:solidFill>
              <a:srgbClr val="EC5A24"/>
            </a:solidFill>
          </a:ln>
        </p:spPr>
        <p:txBody>
          <a:bodyPr wrap="square" rtlCol="0">
            <a:spAutoFit/>
          </a:bodyPr>
          <a:lstStyle>
            <a:defPPr>
              <a:defRPr lang="en-US"/>
            </a:defPPr>
          </a:lstStyle>
          <a:p>
            <a:r>
              <a:rPr lang="en-US" sz="1000" dirty="0"/>
              <a:t>Higher among Companies with US Only Project Locations</a:t>
            </a:r>
          </a:p>
        </p:txBody>
      </p:sp>
      <p:cxnSp>
        <p:nvCxnSpPr>
          <p:cNvPr id="10" name="Straight Arrow Connector 9"/>
          <p:cNvCxnSpPr/>
          <p:nvPr/>
        </p:nvCxnSpPr>
        <p:spPr bwMode="auto">
          <a:xfrm flipH="1" flipV="1">
            <a:off x="4934731" y="2851910"/>
            <a:ext cx="568740" cy="200055"/>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5" name="TextBox 14"/>
          <p:cNvSpPr txBox="1"/>
          <p:nvPr/>
        </p:nvSpPr>
        <p:spPr>
          <a:xfrm>
            <a:off x="5483806" y="5109656"/>
            <a:ext cx="2350231" cy="553998"/>
          </a:xfrm>
          <a:prstGeom prst="rect">
            <a:avLst/>
          </a:prstGeom>
          <a:solidFill>
            <a:srgbClr val="EC5A24">
              <a:tint val="66000"/>
              <a:satMod val="160000"/>
            </a:srgbClr>
          </a:solidFill>
          <a:ln>
            <a:solidFill>
              <a:srgbClr val="EC5A24"/>
            </a:solidFill>
          </a:ln>
        </p:spPr>
        <p:txBody>
          <a:bodyPr wrap="square" rtlCol="0">
            <a:spAutoFit/>
          </a:bodyPr>
          <a:lstStyle>
            <a:defPPr>
              <a:defRPr lang="en-US"/>
            </a:defPPr>
          </a:lstStyle>
          <a:p>
            <a:r>
              <a:rPr lang="en-US" sz="1000" dirty="0"/>
              <a:t>Higher among Companies with $250 Million or more in Total Capital Expenditure on Construction Activity</a:t>
            </a:r>
          </a:p>
        </p:txBody>
      </p:sp>
      <p:cxnSp>
        <p:nvCxnSpPr>
          <p:cNvPr id="16" name="Straight Arrow Connector 15"/>
          <p:cNvCxnSpPr/>
          <p:nvPr/>
        </p:nvCxnSpPr>
        <p:spPr bwMode="auto">
          <a:xfrm flipH="1" flipV="1">
            <a:off x="4149547" y="3674046"/>
            <a:ext cx="1333918" cy="1668049"/>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7" name="TextBox 16"/>
          <p:cNvSpPr txBox="1"/>
          <p:nvPr/>
        </p:nvSpPr>
        <p:spPr>
          <a:xfrm>
            <a:off x="198663" y="5710656"/>
            <a:ext cx="4888468" cy="553998"/>
          </a:xfrm>
          <a:prstGeom prst="rect">
            <a:avLst/>
          </a:prstGeom>
          <a:noFill/>
          <a:ln>
            <a:solidFill>
              <a:schemeClr val="tx1"/>
            </a:solidFill>
            <a:prstDash val="dash"/>
          </a:ln>
        </p:spPr>
        <p:txBody>
          <a:bodyPr wrap="square" rtlCol="0">
            <a:spAutoFit/>
          </a:bodyPr>
          <a:lstStyle/>
          <a:p>
            <a:r>
              <a:rPr lang="en-US" sz="1000" i="1" dirty="0"/>
              <a:t>Other includes:</a:t>
            </a:r>
          </a:p>
          <a:p>
            <a:r>
              <a:rPr lang="en-US" sz="1000" i="1" dirty="0"/>
              <a:t>Amenity Buildings, Civil Projects,  Agriculture Infrastructure, Data Centers, Distribution, Infrastructure, Religious, R&amp;D, and Conventions. </a:t>
            </a:r>
          </a:p>
        </p:txBody>
      </p:sp>
      <p:sp>
        <p:nvSpPr>
          <p:cNvPr id="18" name="TextBox 17"/>
          <p:cNvSpPr txBox="1"/>
          <p:nvPr/>
        </p:nvSpPr>
        <p:spPr>
          <a:xfrm>
            <a:off x="5503471" y="2171708"/>
            <a:ext cx="2350231" cy="553998"/>
          </a:xfrm>
          <a:prstGeom prst="rect">
            <a:avLst/>
          </a:prstGeom>
          <a:solidFill>
            <a:srgbClr val="EC5A24">
              <a:tint val="66000"/>
              <a:satMod val="160000"/>
            </a:srgbClr>
          </a:solidFill>
          <a:ln>
            <a:solidFill>
              <a:srgbClr val="EC5A24"/>
            </a:solidFill>
          </a:ln>
        </p:spPr>
        <p:txBody>
          <a:bodyPr wrap="square" rtlCol="0">
            <a:spAutoFit/>
          </a:bodyPr>
          <a:lstStyle>
            <a:defPPr>
              <a:defRPr lang="en-US"/>
            </a:defPPr>
          </a:lstStyle>
          <a:p>
            <a:r>
              <a:rPr lang="en-US" sz="1000" dirty="0"/>
              <a:t>Higher among Companies with $250 Million or more in Total Capital Expenditure on Construction Activity</a:t>
            </a:r>
          </a:p>
        </p:txBody>
      </p:sp>
      <p:cxnSp>
        <p:nvCxnSpPr>
          <p:cNvPr id="19" name="Straight Arrow Connector 18"/>
          <p:cNvCxnSpPr>
            <a:stCxn id="18" idx="1"/>
          </p:cNvCxnSpPr>
          <p:nvPr/>
        </p:nvCxnSpPr>
        <p:spPr bwMode="auto">
          <a:xfrm flipH="1">
            <a:off x="5087131" y="2448707"/>
            <a:ext cx="416340" cy="126204"/>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1" name="TextBox 20"/>
          <p:cNvSpPr txBox="1"/>
          <p:nvPr/>
        </p:nvSpPr>
        <p:spPr>
          <a:xfrm>
            <a:off x="5489755" y="3265056"/>
            <a:ext cx="2350231" cy="861774"/>
          </a:xfrm>
          <a:prstGeom prst="rect">
            <a:avLst/>
          </a:prstGeom>
          <a:solidFill>
            <a:srgbClr val="EC5A24">
              <a:tint val="66000"/>
              <a:satMod val="160000"/>
            </a:srgbClr>
          </a:solidFill>
          <a:ln>
            <a:solidFill>
              <a:srgbClr val="EC5A24"/>
            </a:solidFill>
          </a:ln>
        </p:spPr>
        <p:txBody>
          <a:bodyPr wrap="square" rtlCol="0">
            <a:spAutoFit/>
          </a:bodyPr>
          <a:lstStyle>
            <a:defPPr>
              <a:defRPr lang="en-US"/>
            </a:defPPr>
          </a:lstStyle>
          <a:p>
            <a:r>
              <a:rPr lang="en-US" sz="1000" dirty="0"/>
              <a:t>Higher among Companies with &lt; $250 Million in Total Capital Expenditure on Construction Activity</a:t>
            </a:r>
          </a:p>
          <a:p>
            <a:r>
              <a:rPr lang="en-US" sz="1000" dirty="0"/>
              <a:t>Higher among Companies with US  Only Project Locations</a:t>
            </a:r>
          </a:p>
        </p:txBody>
      </p:sp>
      <p:cxnSp>
        <p:nvCxnSpPr>
          <p:cNvPr id="24" name="Straight Arrow Connector 23"/>
          <p:cNvCxnSpPr/>
          <p:nvPr/>
        </p:nvCxnSpPr>
        <p:spPr bwMode="auto">
          <a:xfrm flipH="1" flipV="1">
            <a:off x="4626657" y="3161405"/>
            <a:ext cx="856808" cy="534962"/>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8" name="TextBox 27"/>
          <p:cNvSpPr txBox="1"/>
          <p:nvPr/>
        </p:nvSpPr>
        <p:spPr>
          <a:xfrm>
            <a:off x="5483465" y="4164212"/>
            <a:ext cx="2350231" cy="861774"/>
          </a:xfrm>
          <a:prstGeom prst="rect">
            <a:avLst/>
          </a:prstGeom>
          <a:solidFill>
            <a:srgbClr val="EC5A24">
              <a:tint val="66000"/>
              <a:satMod val="160000"/>
            </a:srgbClr>
          </a:solidFill>
          <a:ln>
            <a:solidFill>
              <a:srgbClr val="EC5A24"/>
            </a:solidFill>
          </a:ln>
        </p:spPr>
        <p:txBody>
          <a:bodyPr wrap="square" rtlCol="0">
            <a:spAutoFit/>
          </a:bodyPr>
          <a:lstStyle>
            <a:defPPr>
              <a:defRPr lang="en-US"/>
            </a:defPPr>
          </a:lstStyle>
          <a:p>
            <a:r>
              <a:rPr lang="en-US" sz="1000" dirty="0"/>
              <a:t>Higher among Companies with $250 Million or More in Total Capital Expenditure on Construction Activity</a:t>
            </a:r>
          </a:p>
          <a:p>
            <a:r>
              <a:rPr lang="en-US" sz="1000" dirty="0"/>
              <a:t>Higher among Companies with US  and International Project Locations</a:t>
            </a:r>
          </a:p>
        </p:txBody>
      </p:sp>
      <p:cxnSp>
        <p:nvCxnSpPr>
          <p:cNvPr id="29" name="Straight Arrow Connector 28"/>
          <p:cNvCxnSpPr/>
          <p:nvPr/>
        </p:nvCxnSpPr>
        <p:spPr bwMode="auto">
          <a:xfrm flipH="1" flipV="1">
            <a:off x="4388102" y="3444490"/>
            <a:ext cx="1076877" cy="106358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067634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57175" y="831380"/>
            <a:ext cx="8358188" cy="384175"/>
          </a:xfrm>
          <a:prstGeom prst="rect">
            <a:avLst/>
          </a:prstGeom>
          <a:noFill/>
          <a:ln w="12700">
            <a:noFill/>
            <a:miter lim="800000"/>
            <a:headEnd/>
            <a:tailEnd/>
          </a:ln>
          <a:effectLst/>
        </p:spPr>
        <p:txBody>
          <a:bodyPr>
            <a:spAutoFit/>
          </a:bodyPr>
          <a:lstStyle/>
          <a:p>
            <a:pPr fontAlgn="base">
              <a:lnSpc>
                <a:spcPct val="80000"/>
              </a:lnSpc>
              <a:spcBef>
                <a:spcPct val="50000"/>
              </a:spcBef>
              <a:spcAft>
                <a:spcPct val="0"/>
              </a:spcAft>
            </a:pPr>
            <a:r>
              <a:rPr lang="en-US" sz="2400" dirty="0">
                <a:solidFill>
                  <a:srgbClr val="595959"/>
                </a:solidFill>
              </a:rPr>
              <a:t>Construction Project Locations in Last Three Years</a:t>
            </a: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graphicFrame>
        <p:nvGraphicFramePr>
          <p:cNvPr id="13" name="Chart 12"/>
          <p:cNvGraphicFramePr/>
          <p:nvPr>
            <p:extLst>
              <p:ext uri="{D42A27DB-BD31-4B8C-83A1-F6EECF244321}">
                <p14:modId xmlns:p14="http://schemas.microsoft.com/office/powerpoint/2010/main" val="720360167"/>
              </p:ext>
            </p:extLst>
          </p:nvPr>
        </p:nvGraphicFramePr>
        <p:xfrm>
          <a:off x="846715" y="2304242"/>
          <a:ext cx="4839031" cy="3634058"/>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457200" y="6400800"/>
            <a:ext cx="6455664" cy="230832"/>
          </a:xfrm>
          <a:prstGeom prst="rect">
            <a:avLst/>
          </a:prstGeom>
        </p:spPr>
        <p:txBody>
          <a:bodyPr wrap="square">
            <a:spAutoFit/>
          </a:bodyPr>
          <a:lstStyle/>
          <a:p>
            <a:pPr fontAlgn="base">
              <a:spcAft>
                <a:spcPct val="0"/>
              </a:spcAft>
            </a:pPr>
            <a:r>
              <a:rPr lang="en-US" sz="900" dirty="0">
                <a:solidFill>
                  <a:srgbClr val="595959"/>
                </a:solidFill>
              </a:rPr>
              <a:t>A8. Which of the following describes where your company’s construction projects have been located in the last 3 years? </a:t>
            </a:r>
          </a:p>
        </p:txBody>
      </p:sp>
      <p:sp>
        <p:nvSpPr>
          <p:cNvPr id="8" name="TextBox 7"/>
          <p:cNvSpPr txBox="1"/>
          <p:nvPr/>
        </p:nvSpPr>
        <p:spPr>
          <a:xfrm>
            <a:off x="2939933" y="2160786"/>
            <a:ext cx="1355150" cy="307777"/>
          </a:xfrm>
          <a:prstGeom prst="rect">
            <a:avLst/>
          </a:prstGeom>
          <a:noFill/>
        </p:spPr>
        <p:txBody>
          <a:bodyPr wrap="square" rtlCol="0">
            <a:spAutoFit/>
          </a:bodyPr>
          <a:lstStyle/>
          <a:p>
            <a:pPr algn="ctr" fontAlgn="base">
              <a:spcBef>
                <a:spcPct val="50000"/>
              </a:spcBef>
              <a:spcAft>
                <a:spcPct val="0"/>
              </a:spcAft>
            </a:pPr>
            <a:r>
              <a:rPr lang="en-US" sz="1400" b="1" u="sng" dirty="0">
                <a:solidFill>
                  <a:srgbClr val="000000"/>
                </a:solidFill>
              </a:rPr>
              <a:t>Total (n=81)</a:t>
            </a:r>
          </a:p>
        </p:txBody>
      </p:sp>
      <p:sp>
        <p:nvSpPr>
          <p:cNvPr id="7" name="Text Box 7"/>
          <p:cNvSpPr txBox="1">
            <a:spLocks noChangeArrowheads="1"/>
          </p:cNvSpPr>
          <p:nvPr/>
        </p:nvSpPr>
        <p:spPr bwMode="auto">
          <a:xfrm>
            <a:off x="353679" y="1406505"/>
            <a:ext cx="8510588" cy="646331"/>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spcBef>
                <a:spcPts val="0"/>
              </a:spcBef>
              <a:buFont typeface="Wingdings" panose="05000000000000000000" pitchFamily="2" charset="2"/>
              <a:buChar char="§"/>
              <a:defRPr/>
            </a:pPr>
            <a:r>
              <a:rPr lang="en-US" sz="1200" b="0" i="0" dirty="0"/>
              <a:t>Half of the respondents report that their company has done both International and US construction projects in the last three years. </a:t>
            </a:r>
          </a:p>
          <a:p>
            <a:pPr eaLnBrk="0" hangingPunct="0">
              <a:spcBef>
                <a:spcPts val="0"/>
              </a:spcBef>
              <a:buFont typeface="Wingdings" panose="05000000000000000000" pitchFamily="2" charset="2"/>
              <a:buChar char="§"/>
              <a:defRPr/>
            </a:pPr>
            <a:endParaRPr lang="en-US" sz="1200" i="0" dirty="0"/>
          </a:p>
        </p:txBody>
      </p:sp>
      <p:grpSp>
        <p:nvGrpSpPr>
          <p:cNvPr id="10" name="Group 9"/>
          <p:cNvGrpSpPr/>
          <p:nvPr/>
        </p:nvGrpSpPr>
        <p:grpSpPr>
          <a:xfrm>
            <a:off x="4994456" y="2750813"/>
            <a:ext cx="3254802" cy="553998"/>
            <a:chOff x="5004078" y="3434261"/>
            <a:chExt cx="3254802" cy="553998"/>
          </a:xfrm>
        </p:grpSpPr>
        <p:cxnSp>
          <p:nvCxnSpPr>
            <p:cNvPr id="11" name="Straight Arrow Connector 10"/>
            <p:cNvCxnSpPr>
              <a:stCxn id="12" idx="1"/>
            </p:cNvCxnSpPr>
            <p:nvPr/>
          </p:nvCxnSpPr>
          <p:spPr bwMode="auto">
            <a:xfrm flipH="1" flipV="1">
              <a:off x="5004078" y="3576798"/>
              <a:ext cx="904571" cy="134462"/>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2" name="TextBox 11"/>
            <p:cNvSpPr txBox="1"/>
            <p:nvPr/>
          </p:nvSpPr>
          <p:spPr>
            <a:xfrm>
              <a:off x="5908649" y="3434261"/>
              <a:ext cx="2350231" cy="553998"/>
            </a:xfrm>
            <a:prstGeom prst="rect">
              <a:avLst/>
            </a:prstGeom>
            <a:solidFill>
              <a:srgbClr val="EC5A24">
                <a:tint val="66000"/>
                <a:satMod val="160000"/>
              </a:srgbClr>
            </a:solidFill>
            <a:ln>
              <a:solidFill>
                <a:srgbClr val="EC5A24"/>
              </a:solidFill>
            </a:ln>
          </p:spPr>
          <p:txBody>
            <a:bodyPr wrap="square" rtlCol="0">
              <a:spAutoFit/>
            </a:bodyPr>
            <a:lstStyle>
              <a:defPPr>
                <a:defRPr lang="en-US"/>
              </a:defPPr>
            </a:lstStyle>
            <a:p>
              <a:r>
                <a:rPr lang="en-US" sz="1000" dirty="0"/>
                <a:t>Higher among  Companies with $250  Million or More in Total Capital Expenditure on Construction Activity</a:t>
              </a:r>
            </a:p>
          </p:txBody>
        </p:sp>
      </p:grpSp>
      <p:grpSp>
        <p:nvGrpSpPr>
          <p:cNvPr id="15" name="Group 14"/>
          <p:cNvGrpSpPr/>
          <p:nvPr/>
        </p:nvGrpSpPr>
        <p:grpSpPr>
          <a:xfrm>
            <a:off x="5539130" y="3868327"/>
            <a:ext cx="2704439" cy="734218"/>
            <a:chOff x="5554441" y="3254041"/>
            <a:chExt cx="2704439" cy="734218"/>
          </a:xfrm>
        </p:grpSpPr>
        <p:cxnSp>
          <p:nvCxnSpPr>
            <p:cNvPr id="16" name="Straight Arrow Connector 15"/>
            <p:cNvCxnSpPr/>
            <p:nvPr/>
          </p:nvCxnSpPr>
          <p:spPr bwMode="auto">
            <a:xfrm flipH="1" flipV="1">
              <a:off x="5554441" y="3254041"/>
              <a:ext cx="297544" cy="356184"/>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7" name="TextBox 16"/>
            <p:cNvSpPr txBox="1"/>
            <p:nvPr/>
          </p:nvSpPr>
          <p:spPr>
            <a:xfrm>
              <a:off x="5908649" y="3434261"/>
              <a:ext cx="2350231" cy="553998"/>
            </a:xfrm>
            <a:prstGeom prst="rect">
              <a:avLst/>
            </a:prstGeom>
            <a:solidFill>
              <a:srgbClr val="EC5A24">
                <a:tint val="66000"/>
                <a:satMod val="160000"/>
              </a:srgbClr>
            </a:solidFill>
            <a:ln>
              <a:solidFill>
                <a:srgbClr val="EC5A24"/>
              </a:solidFill>
            </a:ln>
          </p:spPr>
          <p:txBody>
            <a:bodyPr wrap="square" rtlCol="0">
              <a:spAutoFit/>
            </a:bodyPr>
            <a:lstStyle>
              <a:defPPr>
                <a:defRPr lang="en-US"/>
              </a:defPPr>
            </a:lstStyle>
            <a:p>
              <a:r>
                <a:rPr lang="en-US" sz="1000" dirty="0"/>
                <a:t>Higher among Companies with &lt;$250 Million in Total Capital Expenditure on Construction Activity</a:t>
              </a:r>
            </a:p>
          </p:txBody>
        </p:sp>
      </p:grpSp>
    </p:spTree>
    <p:extLst>
      <p:ext uri="{BB962C8B-B14F-4D97-AF65-F5344CB8AC3E}">
        <p14:creationId xmlns:p14="http://schemas.microsoft.com/office/powerpoint/2010/main" val="2934019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57175" y="831380"/>
            <a:ext cx="8358188" cy="384175"/>
          </a:xfrm>
          <a:prstGeom prst="rect">
            <a:avLst/>
          </a:prstGeom>
          <a:noFill/>
          <a:ln w="12700">
            <a:noFill/>
            <a:miter lim="800000"/>
            <a:headEnd/>
            <a:tailEnd/>
          </a:ln>
          <a:effectLst/>
        </p:spPr>
        <p:txBody>
          <a:bodyPr>
            <a:spAutoFit/>
          </a:bodyPr>
          <a:lstStyle/>
          <a:p>
            <a:pPr fontAlgn="base">
              <a:lnSpc>
                <a:spcPct val="80000"/>
              </a:lnSpc>
              <a:spcBef>
                <a:spcPct val="50000"/>
              </a:spcBef>
              <a:spcAft>
                <a:spcPct val="0"/>
              </a:spcAft>
            </a:pPr>
            <a:r>
              <a:rPr lang="en-US" sz="2400" dirty="0">
                <a:solidFill>
                  <a:srgbClr val="595959"/>
                </a:solidFill>
              </a:rPr>
              <a:t>Construction Project Locations in the US (Local &amp; Regional)</a:t>
            </a:r>
          </a:p>
        </p:txBody>
      </p:sp>
      <p:sp>
        <p:nvSpPr>
          <p:cNvPr id="20" name="Rectangle 19"/>
          <p:cNvSpPr/>
          <p:nvPr/>
        </p:nvSpPr>
        <p:spPr bwMode="auto">
          <a:xfrm>
            <a:off x="353679" y="1462216"/>
            <a:ext cx="8545957" cy="401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50000"/>
              </a:spcBef>
              <a:spcAft>
                <a:spcPct val="0"/>
              </a:spcAft>
            </a:pPr>
            <a:endParaRPr lang="en-US" dirty="0">
              <a:solidFill>
                <a:srgbClr val="595959"/>
              </a:solidFill>
            </a:endParaRPr>
          </a:p>
        </p:txBody>
      </p:sp>
      <p:graphicFrame>
        <p:nvGraphicFramePr>
          <p:cNvPr id="13" name="Chart 12"/>
          <p:cNvGraphicFramePr/>
          <p:nvPr>
            <p:extLst>
              <p:ext uri="{D42A27DB-BD31-4B8C-83A1-F6EECF244321}">
                <p14:modId xmlns:p14="http://schemas.microsoft.com/office/powerpoint/2010/main" val="409939101"/>
              </p:ext>
            </p:extLst>
          </p:nvPr>
        </p:nvGraphicFramePr>
        <p:xfrm>
          <a:off x="648027" y="1923881"/>
          <a:ext cx="5887261" cy="4451324"/>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457200" y="6400800"/>
            <a:ext cx="6455664" cy="507831"/>
          </a:xfrm>
          <a:prstGeom prst="rect">
            <a:avLst/>
          </a:prstGeom>
        </p:spPr>
        <p:txBody>
          <a:bodyPr wrap="square">
            <a:spAutoFit/>
          </a:bodyPr>
          <a:lstStyle/>
          <a:p>
            <a:pPr fontAlgn="base">
              <a:spcAft>
                <a:spcPct val="0"/>
              </a:spcAft>
            </a:pPr>
            <a:r>
              <a:rPr lang="en-US" sz="900" dirty="0">
                <a:solidFill>
                  <a:srgbClr val="595959"/>
                </a:solidFill>
              </a:rPr>
              <a:t>A9. Please select the states in which your completed construction projects  are located. Select all that apply</a:t>
            </a:r>
          </a:p>
          <a:p>
            <a:pPr fontAlgn="base">
              <a:spcAft>
                <a:spcPct val="0"/>
              </a:spcAft>
            </a:pPr>
            <a:r>
              <a:rPr lang="en-US" sz="900" dirty="0">
                <a:solidFill>
                  <a:srgbClr val="595959"/>
                </a:solidFill>
              </a:rPr>
              <a:t>(Asked only among those who have done local or regional projects) </a:t>
            </a:r>
          </a:p>
          <a:p>
            <a:pPr fontAlgn="base">
              <a:spcAft>
                <a:spcPct val="0"/>
              </a:spcAft>
            </a:pPr>
            <a:endParaRPr lang="en-US" sz="900" dirty="0">
              <a:solidFill>
                <a:srgbClr val="595959"/>
              </a:solidFill>
            </a:endParaRPr>
          </a:p>
        </p:txBody>
      </p:sp>
      <p:sp>
        <p:nvSpPr>
          <p:cNvPr id="9" name="TextBox 8"/>
          <p:cNvSpPr txBox="1"/>
          <p:nvPr/>
        </p:nvSpPr>
        <p:spPr>
          <a:xfrm>
            <a:off x="4626657" y="5287444"/>
            <a:ext cx="4446745" cy="246221"/>
          </a:xfrm>
          <a:prstGeom prst="rect">
            <a:avLst/>
          </a:prstGeom>
          <a:noFill/>
        </p:spPr>
        <p:txBody>
          <a:bodyPr wrap="square" rtlCol="0">
            <a:spAutoFit/>
          </a:bodyPr>
          <a:lstStyle/>
          <a:p>
            <a:r>
              <a:rPr lang="en-US" sz="1000" i="1" dirty="0">
                <a:solidFill>
                  <a:srgbClr val="595959"/>
                </a:solidFill>
              </a:rPr>
              <a:t>(Base: Those who have done only local or regional construction projects)</a:t>
            </a:r>
          </a:p>
        </p:txBody>
      </p:sp>
      <p:sp>
        <p:nvSpPr>
          <p:cNvPr id="12" name="TextBox 11"/>
          <p:cNvSpPr txBox="1"/>
          <p:nvPr/>
        </p:nvSpPr>
        <p:spPr>
          <a:xfrm>
            <a:off x="5762555" y="5032232"/>
            <a:ext cx="1355150" cy="307777"/>
          </a:xfrm>
          <a:prstGeom prst="rect">
            <a:avLst/>
          </a:prstGeom>
          <a:noFill/>
        </p:spPr>
        <p:txBody>
          <a:bodyPr wrap="square" rtlCol="0">
            <a:spAutoFit/>
          </a:bodyPr>
          <a:lstStyle/>
          <a:p>
            <a:pPr algn="ctr" fontAlgn="base">
              <a:spcBef>
                <a:spcPct val="50000"/>
              </a:spcBef>
              <a:spcAft>
                <a:spcPct val="0"/>
              </a:spcAft>
            </a:pPr>
            <a:r>
              <a:rPr lang="en-US" sz="1400" b="1" u="sng" dirty="0">
                <a:solidFill>
                  <a:srgbClr val="000000"/>
                </a:solidFill>
              </a:rPr>
              <a:t>Total (n=49)</a:t>
            </a:r>
          </a:p>
        </p:txBody>
      </p:sp>
      <p:sp>
        <p:nvSpPr>
          <p:cNvPr id="8" name="Text Box 7"/>
          <p:cNvSpPr txBox="1">
            <a:spLocks noChangeArrowheads="1"/>
          </p:cNvSpPr>
          <p:nvPr/>
        </p:nvSpPr>
        <p:spPr bwMode="auto">
          <a:xfrm>
            <a:off x="257175" y="1379622"/>
            <a:ext cx="8510588" cy="461665"/>
          </a:xfrm>
          <a:prstGeom prst="rect">
            <a:avLst/>
          </a:prstGeom>
          <a:noFill/>
          <a:ln>
            <a:noFill/>
          </a:ln>
          <a:extLst/>
        </p:spPr>
        <p:txBody>
          <a:bodyPr>
            <a:spAutoFit/>
          </a:bodyPr>
          <a:lstStyle>
            <a:lvl1pPr marL="342900" indent="-342900">
              <a:defRPr sz="5400" b="1" i="1">
                <a:solidFill>
                  <a:schemeClr val="tx1"/>
                </a:solidFill>
                <a:latin typeface="Arial" charset="0"/>
              </a:defRPr>
            </a:lvl1pPr>
            <a:lvl2pPr marL="742950" indent="-285750">
              <a:defRPr sz="5400" b="1" i="1">
                <a:solidFill>
                  <a:schemeClr val="tx1"/>
                </a:solidFill>
                <a:latin typeface="Arial" charset="0"/>
              </a:defRPr>
            </a:lvl2pPr>
            <a:lvl3pPr marL="1143000" indent="-228600">
              <a:defRPr sz="5400" b="1" i="1">
                <a:solidFill>
                  <a:schemeClr val="tx1"/>
                </a:solidFill>
                <a:latin typeface="Arial" charset="0"/>
              </a:defRPr>
            </a:lvl3pPr>
            <a:lvl4pPr marL="1600200" indent="-228600">
              <a:defRPr sz="5400" b="1" i="1">
                <a:solidFill>
                  <a:schemeClr val="tx1"/>
                </a:solidFill>
                <a:latin typeface="Arial" charset="0"/>
              </a:defRPr>
            </a:lvl4pPr>
            <a:lvl5pPr marL="2057400" indent="-228600">
              <a:defRPr sz="5400" b="1" i="1">
                <a:solidFill>
                  <a:schemeClr val="tx1"/>
                </a:solidFill>
                <a:latin typeface="Arial" charset="0"/>
              </a:defRPr>
            </a:lvl5pPr>
            <a:lvl6pPr marL="2514600" indent="-228600" eaLnBrk="0" fontAlgn="base" hangingPunct="0">
              <a:spcBef>
                <a:spcPct val="0"/>
              </a:spcBef>
              <a:spcAft>
                <a:spcPct val="0"/>
              </a:spcAft>
              <a:defRPr sz="5400" b="1" i="1">
                <a:solidFill>
                  <a:schemeClr val="tx1"/>
                </a:solidFill>
                <a:latin typeface="Arial" charset="0"/>
              </a:defRPr>
            </a:lvl6pPr>
            <a:lvl7pPr marL="2971800" indent="-228600" eaLnBrk="0" fontAlgn="base" hangingPunct="0">
              <a:spcBef>
                <a:spcPct val="0"/>
              </a:spcBef>
              <a:spcAft>
                <a:spcPct val="0"/>
              </a:spcAft>
              <a:defRPr sz="5400" b="1" i="1">
                <a:solidFill>
                  <a:schemeClr val="tx1"/>
                </a:solidFill>
                <a:latin typeface="Arial" charset="0"/>
              </a:defRPr>
            </a:lvl7pPr>
            <a:lvl8pPr marL="3429000" indent="-228600" eaLnBrk="0" fontAlgn="base" hangingPunct="0">
              <a:spcBef>
                <a:spcPct val="0"/>
              </a:spcBef>
              <a:spcAft>
                <a:spcPct val="0"/>
              </a:spcAft>
              <a:defRPr sz="5400" b="1" i="1">
                <a:solidFill>
                  <a:schemeClr val="tx1"/>
                </a:solidFill>
                <a:latin typeface="Arial" charset="0"/>
              </a:defRPr>
            </a:lvl8pPr>
            <a:lvl9pPr marL="3886200" indent="-228600" eaLnBrk="0" fontAlgn="base" hangingPunct="0">
              <a:spcBef>
                <a:spcPct val="0"/>
              </a:spcBef>
              <a:spcAft>
                <a:spcPct val="0"/>
              </a:spcAft>
              <a:defRPr sz="5400" b="1" i="1">
                <a:solidFill>
                  <a:schemeClr val="tx1"/>
                </a:solidFill>
                <a:latin typeface="Arial" charset="0"/>
              </a:defRPr>
            </a:lvl9pPr>
          </a:lstStyle>
          <a:p>
            <a:pPr eaLnBrk="0" hangingPunct="0">
              <a:buFont typeface="Wingdings" panose="05000000000000000000" pitchFamily="2" charset="2"/>
              <a:buChar char="§"/>
              <a:defRPr/>
            </a:pPr>
            <a:r>
              <a:rPr lang="en-US" sz="1200" b="0" i="0" dirty="0"/>
              <a:t>Those who have conducted only local and regional projects in the last three years report California as being the location with most completed construction projects (27%), with Pennsylvania a distant second at 12%.</a:t>
            </a:r>
          </a:p>
        </p:txBody>
      </p:sp>
    </p:spTree>
    <p:extLst>
      <p:ext uri="{BB962C8B-B14F-4D97-AF65-F5344CB8AC3E}">
        <p14:creationId xmlns:p14="http://schemas.microsoft.com/office/powerpoint/2010/main" val="4046827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Acknowledgements, Resources, Contacts</a:t>
            </a:r>
            <a:br>
              <a:rPr lang="en-US" b="1" dirty="0"/>
            </a:br>
            <a:endParaRPr lang="en-US" dirty="0"/>
          </a:p>
        </p:txBody>
      </p:sp>
      <p:sp>
        <p:nvSpPr>
          <p:cNvPr id="4" name="Slide Number Placeholder 3"/>
          <p:cNvSpPr>
            <a:spLocks noGrp="1"/>
          </p:cNvSpPr>
          <p:nvPr>
            <p:ph type="sldNum" sz="quarter" idx="11"/>
          </p:nvPr>
        </p:nvSpPr>
        <p:spPr/>
        <p:txBody>
          <a:bodyPr/>
          <a:lstStyle/>
          <a:p>
            <a:pPr>
              <a:defRPr/>
            </a:pPr>
            <a:fld id="{D8FD8440-333A-4B42-865A-84EEEF1C90B1}" type="slidenum">
              <a:rPr lang="en-US" altLang="en-US" smtClean="0"/>
              <a:pPr>
                <a:defRPr/>
              </a:pPr>
              <a:t>83</a:t>
            </a:fld>
            <a:endParaRPr lang="en-US" altLang="en-US" dirty="0"/>
          </a:p>
        </p:txBody>
      </p:sp>
      <p:sp>
        <p:nvSpPr>
          <p:cNvPr id="5" name="Title 1"/>
          <p:cNvSpPr txBox="1">
            <a:spLocks/>
          </p:cNvSpPr>
          <p:nvPr/>
        </p:nvSpPr>
        <p:spPr bwMode="auto">
          <a:xfrm>
            <a:off x="2190890" y="1585561"/>
            <a:ext cx="6605660" cy="460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595959"/>
                </a:solidFill>
                <a:latin typeface="+mj-lt"/>
                <a:ea typeface="+mj-ea"/>
                <a:cs typeface="+mj-cs"/>
              </a:defRPr>
            </a:lvl1pPr>
            <a:lvl2pPr algn="l" rtl="0" eaLnBrk="0" fontAlgn="base" hangingPunct="0">
              <a:spcBef>
                <a:spcPct val="0"/>
              </a:spcBef>
              <a:spcAft>
                <a:spcPct val="0"/>
              </a:spcAft>
              <a:defRPr sz="2400">
                <a:solidFill>
                  <a:srgbClr val="595959"/>
                </a:solidFill>
                <a:latin typeface="Arial" charset="0"/>
                <a:ea typeface="ＭＳ Ｐゴシック" charset="0"/>
                <a:cs typeface="Arial" charset="0"/>
              </a:defRPr>
            </a:lvl2pPr>
            <a:lvl3pPr algn="l" rtl="0" eaLnBrk="0" fontAlgn="base" hangingPunct="0">
              <a:spcBef>
                <a:spcPct val="0"/>
              </a:spcBef>
              <a:spcAft>
                <a:spcPct val="0"/>
              </a:spcAft>
              <a:defRPr sz="2400">
                <a:solidFill>
                  <a:srgbClr val="595959"/>
                </a:solidFill>
                <a:latin typeface="Arial" charset="0"/>
                <a:ea typeface="ＭＳ Ｐゴシック" charset="0"/>
                <a:cs typeface="Arial" charset="0"/>
              </a:defRPr>
            </a:lvl3pPr>
            <a:lvl4pPr algn="l" rtl="0" eaLnBrk="0" fontAlgn="base" hangingPunct="0">
              <a:spcBef>
                <a:spcPct val="0"/>
              </a:spcBef>
              <a:spcAft>
                <a:spcPct val="0"/>
              </a:spcAft>
              <a:defRPr sz="2400">
                <a:solidFill>
                  <a:srgbClr val="595959"/>
                </a:solidFill>
                <a:latin typeface="Arial" charset="0"/>
                <a:ea typeface="ＭＳ Ｐゴシック" charset="0"/>
                <a:cs typeface="Arial" charset="0"/>
              </a:defRPr>
            </a:lvl4pPr>
            <a:lvl5pPr algn="l" rtl="0" eaLnBrk="0" fontAlgn="base" hangingPunct="0">
              <a:spcBef>
                <a:spcPct val="0"/>
              </a:spcBef>
              <a:spcAft>
                <a:spcPct val="0"/>
              </a:spcAft>
              <a:defRPr sz="2400">
                <a:solidFill>
                  <a:srgbClr val="595959"/>
                </a:solidFill>
                <a:latin typeface="Arial" charset="0"/>
                <a:ea typeface="ＭＳ Ｐゴシック" charset="0"/>
                <a:cs typeface="Arial" charset="0"/>
              </a:defRPr>
            </a:lvl5pPr>
            <a:lvl6pPr marL="457200" algn="l" rtl="0" fontAlgn="base">
              <a:spcBef>
                <a:spcPct val="0"/>
              </a:spcBef>
              <a:spcAft>
                <a:spcPct val="0"/>
              </a:spcAft>
              <a:defRPr sz="2400">
                <a:solidFill>
                  <a:srgbClr val="595959"/>
                </a:solidFill>
                <a:latin typeface="Arial" charset="0"/>
                <a:ea typeface="ＭＳ Ｐゴシック" charset="0"/>
                <a:cs typeface="Arial" charset="0"/>
              </a:defRPr>
            </a:lvl6pPr>
            <a:lvl7pPr marL="914400" algn="l" rtl="0" fontAlgn="base">
              <a:spcBef>
                <a:spcPct val="0"/>
              </a:spcBef>
              <a:spcAft>
                <a:spcPct val="0"/>
              </a:spcAft>
              <a:defRPr sz="2400">
                <a:solidFill>
                  <a:srgbClr val="595959"/>
                </a:solidFill>
                <a:latin typeface="Arial" charset="0"/>
                <a:ea typeface="ＭＳ Ｐゴシック" charset="0"/>
                <a:cs typeface="Arial" charset="0"/>
              </a:defRPr>
            </a:lvl7pPr>
            <a:lvl8pPr marL="1371600" algn="l" rtl="0" fontAlgn="base">
              <a:spcBef>
                <a:spcPct val="0"/>
              </a:spcBef>
              <a:spcAft>
                <a:spcPct val="0"/>
              </a:spcAft>
              <a:defRPr sz="2400">
                <a:solidFill>
                  <a:srgbClr val="595959"/>
                </a:solidFill>
                <a:latin typeface="Arial" charset="0"/>
                <a:ea typeface="ＭＳ Ｐゴシック" charset="0"/>
                <a:cs typeface="Arial" charset="0"/>
              </a:defRPr>
            </a:lvl8pPr>
            <a:lvl9pPr marL="1828800" algn="l" rtl="0" fontAlgn="base">
              <a:spcBef>
                <a:spcPct val="0"/>
              </a:spcBef>
              <a:spcAft>
                <a:spcPct val="0"/>
              </a:spcAft>
              <a:defRPr sz="2400">
                <a:solidFill>
                  <a:srgbClr val="595959"/>
                </a:solidFill>
                <a:latin typeface="Arial" charset="0"/>
                <a:ea typeface="ＭＳ Ｐゴシック" charset="0"/>
                <a:cs typeface="Arial" charset="0"/>
              </a:defRPr>
            </a:lvl9pPr>
          </a:lstStyle>
          <a:p>
            <a:pPr lvl="1" indent="-173038">
              <a:lnSpc>
                <a:spcPts val="1200"/>
              </a:lnSpc>
              <a:spcBef>
                <a:spcPct val="55000"/>
              </a:spcBef>
              <a:buFont typeface="Wingdings" pitchFamily="2" charset="2"/>
              <a:buChar char="§"/>
            </a:pPr>
            <a:r>
              <a:rPr lang="en-US" sz="1400" b="1" dirty="0">
                <a:solidFill>
                  <a:srgbClr val="000000"/>
                </a:solidFill>
              </a:rPr>
              <a:t>Acknowledgements</a:t>
            </a:r>
          </a:p>
          <a:p>
            <a:pPr lvl="2" indent="-173038">
              <a:lnSpc>
                <a:spcPts val="1600"/>
              </a:lnSpc>
              <a:spcBef>
                <a:spcPct val="55000"/>
              </a:spcBef>
              <a:buFont typeface="Arial" panose="020B0604020202020204" pitchFamily="34" charset="0"/>
              <a:buChar char="•"/>
            </a:pPr>
            <a:r>
              <a:rPr lang="en-US" sz="1200" dirty="0">
                <a:solidFill>
                  <a:srgbClr val="000000"/>
                </a:solidFill>
              </a:rPr>
              <a:t>The authors wish to acknowledge the cooperation of the following organizations for their help in generating survey responses:</a:t>
            </a:r>
          </a:p>
          <a:p>
            <a:pPr lvl="3" indent="-173038">
              <a:lnSpc>
                <a:spcPts val="1400"/>
              </a:lnSpc>
              <a:spcBef>
                <a:spcPct val="55000"/>
              </a:spcBef>
              <a:buFont typeface="Courier New" panose="02070309020205020404" pitchFamily="49" charset="0"/>
              <a:buChar char="o"/>
            </a:pPr>
            <a:r>
              <a:rPr lang="en-US" sz="1000" dirty="0">
                <a:solidFill>
                  <a:srgbClr val="000000"/>
                </a:solidFill>
              </a:rPr>
              <a:t>AGC, Balfour Beatty Construction, CII, COAA, CoreNet, CURT, DCBIA, Large Owners Board, Lean Construction Institute, NAIOP, e-Builder  </a:t>
            </a:r>
          </a:p>
          <a:p>
            <a:pPr lvl="2" indent="-173038">
              <a:lnSpc>
                <a:spcPts val="1600"/>
              </a:lnSpc>
              <a:spcBef>
                <a:spcPct val="55000"/>
              </a:spcBef>
              <a:buFont typeface="Arial" panose="020B0604020202020204" pitchFamily="34" charset="0"/>
              <a:buChar char="•"/>
            </a:pPr>
            <a:r>
              <a:rPr lang="en-US" sz="1200" dirty="0">
                <a:solidFill>
                  <a:srgbClr val="000000"/>
                </a:solidFill>
              </a:rPr>
              <a:t>The authors wish to acknowledge the active participation and direction from Lisa Reynolds, Intel Corporation and Bevan Mace, Balfour Beatty Construction  </a:t>
            </a:r>
          </a:p>
          <a:p>
            <a:pPr lvl="1" indent="-173038">
              <a:lnSpc>
                <a:spcPts val="1200"/>
              </a:lnSpc>
              <a:spcBef>
                <a:spcPct val="55000"/>
              </a:spcBef>
              <a:buFont typeface="Wingdings" pitchFamily="2" charset="2"/>
              <a:buChar char="§"/>
            </a:pPr>
            <a:r>
              <a:rPr lang="en-US" sz="1400" b="1" dirty="0">
                <a:solidFill>
                  <a:srgbClr val="000000"/>
                </a:solidFill>
              </a:rPr>
              <a:t>Resources</a:t>
            </a:r>
          </a:p>
          <a:p>
            <a:pPr marL="1027112" lvl="2" indent="-285750">
              <a:lnSpc>
                <a:spcPts val="1200"/>
              </a:lnSpc>
              <a:spcBef>
                <a:spcPct val="55000"/>
              </a:spcBef>
              <a:buFont typeface="Arial" panose="020B0604020202020204" pitchFamily="34" charset="0"/>
              <a:buChar char="•"/>
            </a:pPr>
            <a:r>
              <a:rPr lang="en-US" sz="1200" dirty="0">
                <a:solidFill>
                  <a:srgbClr val="000000"/>
                </a:solidFill>
              </a:rPr>
              <a:t>Further information on Lean Construction:</a:t>
            </a:r>
          </a:p>
          <a:p>
            <a:pPr marL="1484312" lvl="3" indent="-285750">
              <a:lnSpc>
                <a:spcPts val="1200"/>
              </a:lnSpc>
              <a:spcBef>
                <a:spcPct val="55000"/>
              </a:spcBef>
              <a:buFont typeface="Courier New" panose="02070309020205020404" pitchFamily="49" charset="0"/>
              <a:buChar char="o"/>
            </a:pPr>
            <a:r>
              <a:rPr lang="en-US" sz="1000" dirty="0">
                <a:solidFill>
                  <a:srgbClr val="000000"/>
                </a:solidFill>
              </a:rPr>
              <a:t>Lean Construction Institute </a:t>
            </a:r>
            <a:r>
              <a:rPr lang="en-US" sz="1000" dirty="0">
                <a:solidFill>
                  <a:schemeClr val="tx1"/>
                </a:solidFill>
              </a:rPr>
              <a:t>(</a:t>
            </a:r>
            <a:r>
              <a:rPr lang="en-US" sz="1000" dirty="0">
                <a:solidFill>
                  <a:schemeClr val="tx1"/>
                </a:solidFill>
                <a:hlinkClick r:id="rId2"/>
              </a:rPr>
              <a:t>www.leanconstruction.org</a:t>
            </a:r>
            <a:r>
              <a:rPr lang="en-US" sz="1000" dirty="0">
                <a:solidFill>
                  <a:schemeClr val="tx1"/>
                </a:solidFill>
              </a:rPr>
              <a:t>) </a:t>
            </a:r>
          </a:p>
          <a:p>
            <a:pPr marL="1484312" lvl="3" indent="-285750">
              <a:lnSpc>
                <a:spcPts val="1200"/>
              </a:lnSpc>
              <a:spcBef>
                <a:spcPct val="55000"/>
              </a:spcBef>
              <a:buFont typeface="Courier New" panose="02070309020205020404" pitchFamily="49" charset="0"/>
              <a:buChar char="o"/>
            </a:pPr>
            <a:r>
              <a:rPr lang="en-US" sz="1000" dirty="0">
                <a:solidFill>
                  <a:srgbClr val="000000"/>
                </a:solidFill>
              </a:rPr>
              <a:t>Lean Construction SmartMarket Report (analyticsstore.construction.com/LeanSMR13.html)</a:t>
            </a:r>
            <a:endParaRPr lang="en-US" sz="1200" dirty="0">
              <a:solidFill>
                <a:srgbClr val="000000"/>
              </a:solidFill>
            </a:endParaRPr>
          </a:p>
          <a:p>
            <a:pPr lvl="1" indent="-173038">
              <a:lnSpc>
                <a:spcPts val="1200"/>
              </a:lnSpc>
              <a:spcBef>
                <a:spcPct val="55000"/>
              </a:spcBef>
              <a:buFont typeface="Wingdings" pitchFamily="2" charset="2"/>
              <a:buChar char="§"/>
            </a:pPr>
            <a:r>
              <a:rPr lang="en-US" sz="1400" b="1" dirty="0">
                <a:solidFill>
                  <a:srgbClr val="000000"/>
                </a:solidFill>
              </a:rPr>
              <a:t>Contacts </a:t>
            </a:r>
          </a:p>
          <a:p>
            <a:pPr lvl="2" indent="-173038">
              <a:lnSpc>
                <a:spcPts val="1200"/>
              </a:lnSpc>
              <a:spcBef>
                <a:spcPct val="55000"/>
              </a:spcBef>
              <a:buFont typeface="Arial" panose="020B0604020202020204" pitchFamily="34" charset="0"/>
              <a:buChar char="•"/>
            </a:pPr>
            <a:r>
              <a:rPr lang="en-US" sz="1200" dirty="0">
                <a:solidFill>
                  <a:srgbClr val="000000"/>
                </a:solidFill>
              </a:rPr>
              <a:t>Dodge Data &amp; Analytics:</a:t>
            </a:r>
          </a:p>
          <a:p>
            <a:pPr lvl="3" indent="-173038">
              <a:lnSpc>
                <a:spcPts val="1200"/>
              </a:lnSpc>
              <a:spcBef>
                <a:spcPct val="55000"/>
              </a:spcBef>
              <a:buFont typeface="Courier New" panose="02070309020205020404" pitchFamily="49" charset="0"/>
              <a:buChar char="o"/>
            </a:pPr>
            <a:r>
              <a:rPr lang="en-US" sz="1000" dirty="0">
                <a:solidFill>
                  <a:srgbClr val="000000"/>
                </a:solidFill>
              </a:rPr>
              <a:t>Stephen Jones, Senior Director Industry Insights Research (steve.jones@construction.com)</a:t>
            </a:r>
          </a:p>
          <a:p>
            <a:pPr lvl="2" indent="-173038">
              <a:lnSpc>
                <a:spcPts val="1200"/>
              </a:lnSpc>
              <a:spcBef>
                <a:spcPct val="55000"/>
              </a:spcBef>
              <a:buFont typeface="Arial" panose="020B0604020202020204" pitchFamily="34" charset="0"/>
              <a:buChar char="•"/>
            </a:pPr>
            <a:r>
              <a:rPr lang="en-US" sz="1200" dirty="0">
                <a:solidFill>
                  <a:srgbClr val="000000"/>
                </a:solidFill>
              </a:rPr>
              <a:t>Lean Construction Institute: </a:t>
            </a:r>
          </a:p>
          <a:p>
            <a:pPr lvl="3" indent="-173038">
              <a:lnSpc>
                <a:spcPts val="1200"/>
              </a:lnSpc>
              <a:spcBef>
                <a:spcPct val="55000"/>
              </a:spcBef>
              <a:buFont typeface="Arial" panose="020B0604020202020204" pitchFamily="34" charset="0"/>
              <a:buChar char="•"/>
            </a:pPr>
            <a:r>
              <a:rPr lang="en-US" sz="1000" dirty="0">
                <a:solidFill>
                  <a:srgbClr val="000000"/>
                </a:solidFill>
              </a:rPr>
              <a:t>Dan Heinemeier, Executive Director (danh@leanconstruction.org)</a:t>
            </a:r>
          </a:p>
          <a:p>
            <a:pPr lvl="2" indent="-173038">
              <a:spcBef>
                <a:spcPct val="55000"/>
              </a:spcBef>
              <a:buFont typeface="Arial" panose="020B0604020202020204" pitchFamily="34" charset="0"/>
              <a:buChar char="•"/>
            </a:pPr>
            <a:endParaRPr lang="en-US" sz="1200" dirty="0">
              <a:solidFill>
                <a:srgbClr val="000000"/>
              </a:solidFill>
            </a:endParaRPr>
          </a:p>
          <a:p>
            <a:pPr>
              <a:defRPr/>
            </a:pPr>
            <a:endParaRPr lang="en-US" sz="3200" b="1" kern="0" dirty="0"/>
          </a:p>
        </p:txBody>
      </p:sp>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500" t="77879" r="8137" b="14606"/>
          <a:stretch/>
        </p:blipFill>
        <p:spPr bwMode="auto">
          <a:xfrm>
            <a:off x="533400" y="6547493"/>
            <a:ext cx="3733800" cy="23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4333693"/>
      </p:ext>
    </p:extLst>
  </p:cSld>
  <p:clrMapOvr>
    <a:masterClrMapping/>
  </p:clrMapOvr>
  <mc:AlternateContent xmlns:mc="http://schemas.openxmlformats.org/markup-compatibility/2006" xmlns:p14="http://schemas.microsoft.com/office/powerpoint/2010/main">
    <mc:Choice Requires="p14">
      <p:transition p14:dur="250">
        <p:randomBar/>
      </p:transition>
    </mc:Choice>
    <mc:Fallback xmlns="">
      <p:transition>
        <p:randomBa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171" y="1379517"/>
            <a:ext cx="8991600" cy="5467528"/>
            <a:chOff x="0" y="1371600"/>
            <a:chExt cx="8991600" cy="5467528"/>
          </a:xfrm>
        </p:grpSpPr>
        <p:sp>
          <p:nvSpPr>
            <p:cNvPr id="6" name="Rectangle 5"/>
            <p:cNvSpPr/>
            <p:nvPr/>
          </p:nvSpPr>
          <p:spPr bwMode="auto">
            <a:xfrm>
              <a:off x="0" y="1371600"/>
              <a:ext cx="8991600" cy="5467528"/>
            </a:xfrm>
            <a:prstGeom prst="rect">
              <a:avLst/>
            </a:prstGeom>
            <a:solidFill>
              <a:schemeClr val="bg2">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dirty="0">
                <a:solidFill>
                  <a:srgbClr val="595959"/>
                </a:solidFill>
              </a:endParaRPr>
            </a:p>
          </p:txBody>
        </p:sp>
        <p:pic>
          <p:nvPicPr>
            <p:cNvPr id="7" name="Picture 16" descr="DD&amp;A_ALT_GREY_11_RED_186_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529388"/>
              <a:ext cx="136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p:cNvSpPr/>
          <p:nvPr/>
        </p:nvSpPr>
        <p:spPr bwMode="auto">
          <a:xfrm>
            <a:off x="457199" y="4049964"/>
            <a:ext cx="8032111" cy="2450849"/>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sz="1400">
              <a:solidFill>
                <a:srgbClr val="595959"/>
              </a:solidFill>
            </a:endParaRPr>
          </a:p>
        </p:txBody>
      </p:sp>
      <p:sp>
        <p:nvSpPr>
          <p:cNvPr id="8" name="Title 23"/>
          <p:cNvSpPr>
            <a:spLocks noGrp="1"/>
          </p:cNvSpPr>
          <p:nvPr>
            <p:ph type="ctrTitle" sz="quarter"/>
          </p:nvPr>
        </p:nvSpPr>
        <p:spPr>
          <a:xfrm>
            <a:off x="455613" y="173038"/>
            <a:ext cx="8223250" cy="1106487"/>
          </a:xfrm>
        </p:spPr>
        <p:txBody>
          <a:bodyPr/>
          <a:lstStyle/>
          <a:p>
            <a:r>
              <a:rPr lang="en-US" b="1" dirty="0"/>
              <a:t>Summary</a:t>
            </a:r>
            <a:br>
              <a:rPr lang="en-US" b="1" dirty="0"/>
            </a:br>
            <a:r>
              <a:rPr lang="en-US" sz="2000" dirty="0"/>
              <a:t>Quality and Safety Performance (Typical vs. Best Project)</a:t>
            </a:r>
            <a:endParaRPr lang="en-US" dirty="0">
              <a:solidFill>
                <a:schemeClr val="bg1"/>
              </a:solidFill>
            </a:endParaRPr>
          </a:p>
        </p:txBody>
      </p:sp>
      <p:sp>
        <p:nvSpPr>
          <p:cNvPr id="10" name="Rectangle 9"/>
          <p:cNvSpPr>
            <a:spLocks noChangeArrowheads="1"/>
          </p:cNvSpPr>
          <p:nvPr/>
        </p:nvSpPr>
        <p:spPr bwMode="auto">
          <a:xfrm>
            <a:off x="0" y="6543675"/>
            <a:ext cx="4572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595959"/>
                </a:solidFill>
                <a:latin typeface="Arial" pitchFamily="34" charset="0"/>
                <a:ea typeface="ＭＳ Ｐゴシック" pitchFamily="34" charset="-128"/>
              </a:defRPr>
            </a:lvl1pPr>
            <a:lvl2pPr marL="742950" indent="-285750" eaLnBrk="0" hangingPunct="0">
              <a:defRPr sz="1400">
                <a:solidFill>
                  <a:srgbClr val="595959"/>
                </a:solidFill>
                <a:latin typeface="Arial" pitchFamily="34" charset="0"/>
                <a:ea typeface="ＭＳ Ｐゴシック" pitchFamily="34" charset="-128"/>
              </a:defRPr>
            </a:lvl2pPr>
            <a:lvl3pPr marL="1143000" indent="-228600" eaLnBrk="0" hangingPunct="0">
              <a:defRPr sz="1400">
                <a:solidFill>
                  <a:srgbClr val="595959"/>
                </a:solidFill>
                <a:latin typeface="Arial" pitchFamily="34" charset="0"/>
                <a:ea typeface="ＭＳ Ｐゴシック" pitchFamily="34" charset="-128"/>
              </a:defRPr>
            </a:lvl3pPr>
            <a:lvl4pPr marL="1600200" indent="-228600" eaLnBrk="0" hangingPunct="0">
              <a:defRPr sz="1400">
                <a:solidFill>
                  <a:srgbClr val="595959"/>
                </a:solidFill>
                <a:latin typeface="Arial" pitchFamily="34" charset="0"/>
                <a:ea typeface="ＭＳ Ｐゴシック" pitchFamily="34" charset="-128"/>
              </a:defRPr>
            </a:lvl4pPr>
            <a:lvl5pPr marL="2057400" indent="-228600" eaLnBrk="0" hangingPunct="0">
              <a:defRPr sz="1400">
                <a:solidFill>
                  <a:srgbClr val="595959"/>
                </a:solidFill>
                <a:latin typeface="Arial" pitchFamily="34" charset="0"/>
                <a:ea typeface="ＭＳ Ｐゴシック" pitchFamily="34" charset="-128"/>
              </a:defRPr>
            </a:lvl5pPr>
            <a:lvl6pPr marL="25146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6pPr>
            <a:lvl7pPr marL="29718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7pPr>
            <a:lvl8pPr marL="34290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8pPr>
            <a:lvl9pPr marL="3886200" indent="-228600" eaLnBrk="0" fontAlgn="base" hangingPunct="0">
              <a:spcBef>
                <a:spcPct val="50000"/>
              </a:spcBef>
              <a:spcAft>
                <a:spcPct val="0"/>
              </a:spcAft>
              <a:defRPr sz="1400">
                <a:solidFill>
                  <a:srgbClr val="595959"/>
                </a:solidFill>
                <a:latin typeface="Arial" pitchFamily="34" charset="0"/>
                <a:ea typeface="ＭＳ Ｐゴシック" pitchFamily="34" charset="-128"/>
              </a:defRPr>
            </a:lvl9pPr>
          </a:lstStyle>
          <a:p>
            <a:pPr algn="r" eaLnBrk="1" hangingPunct="1">
              <a:spcBef>
                <a:spcPct val="0"/>
              </a:spcBef>
              <a:defRPr/>
            </a:pPr>
            <a:fld id="{3F43A070-11F9-47F4-B159-9DBB75FF835D}" type="slidenum">
              <a:rPr lang="en-US" altLang="en-US" sz="1200" b="1" smtClean="0">
                <a:solidFill>
                  <a:srgbClr val="6D6D6D"/>
                </a:solidFill>
              </a:rPr>
              <a:pPr algn="r" eaLnBrk="1" hangingPunct="1">
                <a:spcBef>
                  <a:spcPct val="0"/>
                </a:spcBef>
                <a:defRPr/>
              </a:pPr>
              <a:t>9</a:t>
            </a:fld>
            <a:endParaRPr lang="en-US" altLang="en-US" sz="1200" b="1" dirty="0">
              <a:solidFill>
                <a:srgbClr val="6D6D6D"/>
              </a:solidFill>
            </a:endParaRPr>
          </a:p>
        </p:txBody>
      </p:sp>
      <p:sp>
        <p:nvSpPr>
          <p:cNvPr id="9" name="Rectangle 8"/>
          <p:cNvSpPr>
            <a:spLocks noChangeArrowheads="1"/>
          </p:cNvSpPr>
          <p:nvPr/>
        </p:nvSpPr>
        <p:spPr bwMode="auto">
          <a:xfrm>
            <a:off x="160337" y="1465262"/>
            <a:ext cx="8678863" cy="5316538"/>
          </a:xfrm>
          <a:prstGeom prst="rect">
            <a:avLst/>
          </a:prstGeom>
          <a:noFill/>
          <a:ln w="12700">
            <a:noFill/>
            <a:miter lim="800000"/>
            <a:headEnd/>
            <a:tailEnd/>
          </a:ln>
          <a:effectLst/>
        </p:spPr>
        <p:txBody>
          <a:bodyPr lIns="90488" tIns="44450" rIns="90488" bIns="44450"/>
          <a:lstStyle/>
          <a:p>
            <a:pPr lvl="1" indent="-173038">
              <a:lnSpc>
                <a:spcPts val="1200"/>
              </a:lnSpc>
              <a:spcBef>
                <a:spcPct val="55000"/>
              </a:spcBef>
              <a:buFont typeface="Wingdings" pitchFamily="2" charset="2"/>
              <a:buChar char="§"/>
            </a:pPr>
            <a:r>
              <a:rPr lang="en-US" sz="1200" b="1" dirty="0">
                <a:solidFill>
                  <a:srgbClr val="000000"/>
                </a:solidFill>
              </a:rPr>
              <a:t>Quality of Final Building Compared to Expectation </a:t>
            </a:r>
          </a:p>
          <a:p>
            <a:pPr marL="1027112" lvl="2" indent="-285750">
              <a:lnSpc>
                <a:spcPts val="1200"/>
              </a:lnSpc>
              <a:spcBef>
                <a:spcPct val="55000"/>
              </a:spcBef>
              <a:buFont typeface="Arial" panose="020B0604020202020204" pitchFamily="34" charset="0"/>
              <a:buChar char="•"/>
            </a:pPr>
            <a:r>
              <a:rPr lang="en-US" sz="1100" dirty="0">
                <a:solidFill>
                  <a:srgbClr val="000000"/>
                </a:solidFill>
              </a:rPr>
              <a:t>The second-highest rating (more/most expectations were met) is most common for both Typical and Best Projects, but the top two are select by 83% for Best Projects and 56% for Typical Projects. </a:t>
            </a:r>
          </a:p>
          <a:p>
            <a:pPr lvl="1" indent="-173038">
              <a:lnSpc>
                <a:spcPts val="1200"/>
              </a:lnSpc>
              <a:spcBef>
                <a:spcPct val="55000"/>
              </a:spcBef>
              <a:buFont typeface="Wingdings" pitchFamily="2" charset="2"/>
              <a:buChar char="§"/>
            </a:pPr>
            <a:r>
              <a:rPr lang="en-US" sz="1200" b="1" dirty="0">
                <a:solidFill>
                  <a:srgbClr val="000000"/>
                </a:solidFill>
              </a:rPr>
              <a:t>Safety During Construction </a:t>
            </a:r>
          </a:p>
          <a:p>
            <a:pPr marL="1027112" lvl="2" indent="-285750">
              <a:lnSpc>
                <a:spcPts val="1200"/>
              </a:lnSpc>
              <a:spcBef>
                <a:spcPct val="55000"/>
              </a:spcBef>
              <a:buFont typeface="Arial" panose="020B0604020202020204" pitchFamily="34" charset="0"/>
              <a:buChar char="•"/>
            </a:pPr>
            <a:r>
              <a:rPr lang="en-US" sz="1100" dirty="0">
                <a:solidFill>
                  <a:srgbClr val="000000"/>
                </a:solidFill>
              </a:rPr>
              <a:t>The highest rating (an industry leading security culture with no fatalities/ lost time accidents or recordables) is frequent (56%)  on Best Performing Projects. </a:t>
            </a:r>
          </a:p>
          <a:p>
            <a:pPr marL="1027112" lvl="2" indent="-285750">
              <a:lnSpc>
                <a:spcPts val="1200"/>
              </a:lnSpc>
              <a:spcBef>
                <a:spcPct val="55000"/>
              </a:spcBef>
              <a:buFont typeface="Arial" panose="020B0604020202020204" pitchFamily="34" charset="0"/>
              <a:buChar char="•"/>
            </a:pPr>
            <a:r>
              <a:rPr lang="en-US" sz="1100" dirty="0">
                <a:solidFill>
                  <a:srgbClr val="000000"/>
                </a:solidFill>
              </a:rPr>
              <a:t>Typical Projects are more likely to report the second-highest rating (no fatalities or lost time incidents). </a:t>
            </a:r>
          </a:p>
          <a:p>
            <a:pPr marL="455612" lvl="1" indent="-171450">
              <a:lnSpc>
                <a:spcPts val="1200"/>
              </a:lnSpc>
              <a:spcBef>
                <a:spcPct val="55000"/>
              </a:spcBef>
              <a:buFont typeface="Wingdings" panose="05000000000000000000" pitchFamily="2" charset="2"/>
              <a:buChar char="§"/>
            </a:pPr>
            <a:r>
              <a:rPr lang="en-US" sz="1200" b="1" dirty="0">
                <a:solidFill>
                  <a:srgbClr val="000000"/>
                </a:solidFill>
              </a:rPr>
              <a:t>Safety for Maintenance Activity</a:t>
            </a:r>
          </a:p>
          <a:p>
            <a:pPr marL="1027112" lvl="2" indent="-285750">
              <a:lnSpc>
                <a:spcPts val="1200"/>
              </a:lnSpc>
              <a:spcBef>
                <a:spcPct val="55000"/>
              </a:spcBef>
              <a:buFont typeface="Arial" panose="020B0604020202020204" pitchFamily="34" charset="0"/>
              <a:buChar char="•"/>
            </a:pPr>
            <a:r>
              <a:rPr lang="en-US" sz="1100" dirty="0">
                <a:solidFill>
                  <a:srgbClr val="000000"/>
                </a:solidFill>
              </a:rPr>
              <a:t>For both Typical Project and Best Performing Projects, the second-highest rating (some building maintenance requires hoists/lifts) is most frequent, but nearly as many on the best project (42%) report no extraordinary means necessary as report  some building maintenance requires hoists/lifts (48%).</a:t>
            </a:r>
          </a:p>
          <a:p>
            <a:pPr marL="569912" lvl="1" indent="-285750">
              <a:lnSpc>
                <a:spcPts val="1200"/>
              </a:lnSpc>
              <a:spcBef>
                <a:spcPct val="55000"/>
              </a:spcBef>
              <a:buFont typeface="Arial" panose="020B0604020202020204" pitchFamily="34" charset="0"/>
              <a:buChar char="•"/>
            </a:pPr>
            <a:endParaRPr lang="en-US" sz="1100" dirty="0">
              <a:solidFill>
                <a:srgbClr val="FF0000"/>
              </a:solidFill>
            </a:endParaRPr>
          </a:p>
          <a:p>
            <a:pPr marL="1027112" lvl="2" indent="-285750">
              <a:lnSpc>
                <a:spcPts val="1200"/>
              </a:lnSpc>
              <a:spcBef>
                <a:spcPct val="55000"/>
              </a:spcBef>
              <a:buFont typeface="Arial" panose="020B0604020202020204" pitchFamily="34" charset="0"/>
              <a:buChar char="•"/>
            </a:pPr>
            <a:endParaRPr lang="en-US" sz="1100" dirty="0">
              <a:solidFill>
                <a:srgbClr val="FF0000"/>
              </a:solidFill>
            </a:endParaRPr>
          </a:p>
        </p:txBody>
      </p:sp>
      <p:sp>
        <p:nvSpPr>
          <p:cNvPr id="13" name="TextBox 12"/>
          <p:cNvSpPr txBox="1"/>
          <p:nvPr/>
        </p:nvSpPr>
        <p:spPr>
          <a:xfrm>
            <a:off x="457200" y="4150531"/>
            <a:ext cx="8032109" cy="261610"/>
          </a:xfrm>
          <a:prstGeom prst="rect">
            <a:avLst/>
          </a:prstGeom>
          <a:noFill/>
        </p:spPr>
        <p:txBody>
          <a:bodyPr wrap="square" rtlCol="0">
            <a:spAutoFit/>
          </a:bodyPr>
          <a:lstStyle/>
          <a:p>
            <a:r>
              <a:rPr lang="en-US" sz="1100" b="1" dirty="0">
                <a:solidFill>
                  <a:srgbClr val="000000"/>
                </a:solidFill>
              </a:rPr>
              <a:t>Percentage Reporting the Highest (4/4) Quality and Safety Ratings </a:t>
            </a:r>
            <a:r>
              <a:rPr lang="en-US" sz="1100" dirty="0">
                <a:solidFill>
                  <a:srgbClr val="000000"/>
                </a:solidFill>
              </a:rPr>
              <a:t>(Typical vs. Best Performing Projects)</a:t>
            </a:r>
          </a:p>
        </p:txBody>
      </p:sp>
      <p:graphicFrame>
        <p:nvGraphicFramePr>
          <p:cNvPr id="15" name="Chart 14"/>
          <p:cNvGraphicFramePr>
            <a:graphicFrameLocks/>
          </p:cNvGraphicFramePr>
          <p:nvPr>
            <p:extLst>
              <p:ext uri="{D42A27DB-BD31-4B8C-83A1-F6EECF244321}">
                <p14:modId xmlns:p14="http://schemas.microsoft.com/office/powerpoint/2010/main" val="3323208897"/>
              </p:ext>
            </p:extLst>
          </p:nvPr>
        </p:nvGraphicFramePr>
        <p:xfrm>
          <a:off x="1061271" y="4460320"/>
          <a:ext cx="7005584" cy="2040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9581991"/>
      </p:ext>
    </p:extLst>
  </p:cSld>
  <p:clrMapOvr>
    <a:masterClrMapping/>
  </p:clrMapOvr>
  <mc:AlternateContent xmlns:mc="http://schemas.openxmlformats.org/markup-compatibility/2006" xmlns:p14="http://schemas.microsoft.com/office/powerpoint/2010/main">
    <mc:Choice Requires="p14">
      <p:transition p14:dur="250">
        <p:randomBar/>
      </p:transition>
    </mc:Choice>
    <mc:Fallback xmlns="">
      <p:transition>
        <p:randomBar/>
      </p:transition>
    </mc:Fallback>
  </mc:AlternateContent>
</p:sld>
</file>

<file path=ppt/theme/theme1.xml><?xml version="1.0" encoding="utf-8"?>
<a:theme xmlns:a="http://schemas.openxmlformats.org/drawingml/2006/main" name="RedBox_1">
  <a:themeElements>
    <a:clrScheme name="RedBox_1 13">
      <a:dk1>
        <a:srgbClr val="000000"/>
      </a:dk1>
      <a:lt1>
        <a:srgbClr val="FFFFFF"/>
      </a:lt1>
      <a:dk2>
        <a:srgbClr val="595959"/>
      </a:dk2>
      <a:lt2>
        <a:srgbClr val="B4B3B2"/>
      </a:lt2>
      <a:accent1>
        <a:srgbClr val="D00D2D"/>
      </a:accent1>
      <a:accent2>
        <a:srgbClr val="FCB43E"/>
      </a:accent2>
      <a:accent3>
        <a:srgbClr val="FFFFFF"/>
      </a:accent3>
      <a:accent4>
        <a:srgbClr val="000000"/>
      </a:accent4>
      <a:accent5>
        <a:srgbClr val="E4AAAD"/>
      </a:accent5>
      <a:accent6>
        <a:srgbClr val="E4A337"/>
      </a:accent6>
      <a:hlink>
        <a:srgbClr val="3FA3B3"/>
      </a:hlink>
      <a:folHlink>
        <a:srgbClr val="BEBEBE"/>
      </a:folHlink>
    </a:clrScheme>
    <a:fontScheme name="RedBox_1">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fontAlgn="base">
          <a:spcAft>
            <a:spcPct val="0"/>
          </a:spcAft>
          <a:defRPr sz="900" dirty="0">
            <a:solidFill>
              <a:srgbClr val="595959"/>
            </a:solidFill>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rgbClr val="595959"/>
            </a:solidFill>
            <a:effectLst/>
            <a:latin typeface="Arial" charset="0"/>
            <a:ea typeface="ＭＳ Ｐゴシック" charset="0"/>
            <a:cs typeface="Arial" charset="0"/>
          </a:defRPr>
        </a:defPPr>
      </a:lstStyle>
    </a:lnDef>
  </a:objectDefaults>
  <a:extraClrSchemeLst>
    <a:extraClrScheme>
      <a:clrScheme name="RedBox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dBox_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edBox_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edBox_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edBox_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edBox_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edBox_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edBox_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edBox_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edBox_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edBox_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edBox_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edBox_1 13">
        <a:dk1>
          <a:srgbClr val="000000"/>
        </a:dk1>
        <a:lt1>
          <a:srgbClr val="FFFFFF"/>
        </a:lt1>
        <a:dk2>
          <a:srgbClr val="595959"/>
        </a:dk2>
        <a:lt2>
          <a:srgbClr val="B4B3B2"/>
        </a:lt2>
        <a:accent1>
          <a:srgbClr val="D00D2D"/>
        </a:accent1>
        <a:accent2>
          <a:srgbClr val="FCB43E"/>
        </a:accent2>
        <a:accent3>
          <a:srgbClr val="FFFFFF"/>
        </a:accent3>
        <a:accent4>
          <a:srgbClr val="000000"/>
        </a:accent4>
        <a:accent5>
          <a:srgbClr val="E4AAAD"/>
        </a:accent5>
        <a:accent6>
          <a:srgbClr val="E4A337"/>
        </a:accent6>
        <a:hlink>
          <a:srgbClr val="3FA3B3"/>
        </a:hlink>
        <a:folHlink>
          <a:srgbClr val="BEBEBE"/>
        </a:folHlink>
      </a:clrScheme>
      <a:clrMap bg1="lt1" tx1="dk1" bg2="lt2" tx2="dk2" accent1="accent1" accent2="accent2" accent3="accent3" accent4="accent4" accent5="accent5" accent6="accent6" hlink="hlink" folHlink="folHlink"/>
    </a:extraClrScheme>
    <a:extraClrScheme>
      <a:clrScheme name="RedBox_1 14">
        <a:dk1>
          <a:srgbClr val="595959"/>
        </a:dk1>
        <a:lt1>
          <a:srgbClr val="FFFFFF"/>
        </a:lt1>
        <a:dk2>
          <a:srgbClr val="000000"/>
        </a:dk2>
        <a:lt2>
          <a:srgbClr val="B4B3B2"/>
        </a:lt2>
        <a:accent1>
          <a:srgbClr val="D00D2D"/>
        </a:accent1>
        <a:accent2>
          <a:srgbClr val="FCB43E"/>
        </a:accent2>
        <a:accent3>
          <a:srgbClr val="FFFFFF"/>
        </a:accent3>
        <a:accent4>
          <a:srgbClr val="4B4B4B"/>
        </a:accent4>
        <a:accent5>
          <a:srgbClr val="E4AAAD"/>
        </a:accent5>
        <a:accent6>
          <a:srgbClr val="E4A337"/>
        </a:accent6>
        <a:hlink>
          <a:srgbClr val="3FA3B3"/>
        </a:hlink>
        <a:folHlink>
          <a:srgbClr val="BEBEB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edBox_1">
  <a:themeElements>
    <a:clrScheme name="RedBox_1 13">
      <a:dk1>
        <a:srgbClr val="000000"/>
      </a:dk1>
      <a:lt1>
        <a:srgbClr val="FFFFFF"/>
      </a:lt1>
      <a:dk2>
        <a:srgbClr val="595959"/>
      </a:dk2>
      <a:lt2>
        <a:srgbClr val="B4B3B2"/>
      </a:lt2>
      <a:accent1>
        <a:srgbClr val="D00D2D"/>
      </a:accent1>
      <a:accent2>
        <a:srgbClr val="FCB43E"/>
      </a:accent2>
      <a:accent3>
        <a:srgbClr val="FFFFFF"/>
      </a:accent3>
      <a:accent4>
        <a:srgbClr val="000000"/>
      </a:accent4>
      <a:accent5>
        <a:srgbClr val="E4AAAD"/>
      </a:accent5>
      <a:accent6>
        <a:srgbClr val="E4A337"/>
      </a:accent6>
      <a:hlink>
        <a:srgbClr val="3FA3B3"/>
      </a:hlink>
      <a:folHlink>
        <a:srgbClr val="BEBEBE"/>
      </a:folHlink>
    </a:clrScheme>
    <a:fontScheme name="RedBox_1">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rgbClr val="595959"/>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rgbClr val="595959"/>
            </a:solidFill>
            <a:effectLst/>
            <a:latin typeface="Arial" charset="0"/>
            <a:ea typeface="ＭＳ Ｐゴシック" charset="0"/>
            <a:cs typeface="Arial" charset="0"/>
          </a:defRPr>
        </a:defPPr>
      </a:lstStyle>
    </a:lnDef>
  </a:objectDefaults>
  <a:extraClrSchemeLst>
    <a:extraClrScheme>
      <a:clrScheme name="RedBox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dBox_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edBox_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edBox_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edBox_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edBox_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edBox_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edBox_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edBox_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edBox_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edBox_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edBox_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edBox_1 13">
        <a:dk1>
          <a:srgbClr val="000000"/>
        </a:dk1>
        <a:lt1>
          <a:srgbClr val="FFFFFF"/>
        </a:lt1>
        <a:dk2>
          <a:srgbClr val="595959"/>
        </a:dk2>
        <a:lt2>
          <a:srgbClr val="B4B3B2"/>
        </a:lt2>
        <a:accent1>
          <a:srgbClr val="D00D2D"/>
        </a:accent1>
        <a:accent2>
          <a:srgbClr val="FCB43E"/>
        </a:accent2>
        <a:accent3>
          <a:srgbClr val="FFFFFF"/>
        </a:accent3>
        <a:accent4>
          <a:srgbClr val="000000"/>
        </a:accent4>
        <a:accent5>
          <a:srgbClr val="E4AAAD"/>
        </a:accent5>
        <a:accent6>
          <a:srgbClr val="E4A337"/>
        </a:accent6>
        <a:hlink>
          <a:srgbClr val="3FA3B3"/>
        </a:hlink>
        <a:folHlink>
          <a:srgbClr val="BEBEBE"/>
        </a:folHlink>
      </a:clrScheme>
      <a:clrMap bg1="lt1" tx1="dk1" bg2="lt2" tx2="dk2" accent1="accent1" accent2="accent2" accent3="accent3" accent4="accent4" accent5="accent5" accent6="accent6" hlink="hlink" folHlink="folHlink"/>
    </a:extraClrScheme>
    <a:extraClrScheme>
      <a:clrScheme name="RedBox_1 14">
        <a:dk1>
          <a:srgbClr val="595959"/>
        </a:dk1>
        <a:lt1>
          <a:srgbClr val="FFFFFF"/>
        </a:lt1>
        <a:dk2>
          <a:srgbClr val="000000"/>
        </a:dk2>
        <a:lt2>
          <a:srgbClr val="B4B3B2"/>
        </a:lt2>
        <a:accent1>
          <a:srgbClr val="D00D2D"/>
        </a:accent1>
        <a:accent2>
          <a:srgbClr val="FCB43E"/>
        </a:accent2>
        <a:accent3>
          <a:srgbClr val="FFFFFF"/>
        </a:accent3>
        <a:accent4>
          <a:srgbClr val="4B4B4B"/>
        </a:accent4>
        <a:accent5>
          <a:srgbClr val="E4AAAD"/>
        </a:accent5>
        <a:accent6>
          <a:srgbClr val="E4A337"/>
        </a:accent6>
        <a:hlink>
          <a:srgbClr val="3FA3B3"/>
        </a:hlink>
        <a:folHlink>
          <a:srgbClr val="BEBEB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RedBox_2">
  <a:themeElements>
    <a:clrScheme name="1_RedBox_2 13">
      <a:dk1>
        <a:srgbClr val="000000"/>
      </a:dk1>
      <a:lt1>
        <a:srgbClr val="FFFFFF"/>
      </a:lt1>
      <a:dk2>
        <a:srgbClr val="595959"/>
      </a:dk2>
      <a:lt2>
        <a:srgbClr val="B4B3B2"/>
      </a:lt2>
      <a:accent1>
        <a:srgbClr val="D00D2D"/>
      </a:accent1>
      <a:accent2>
        <a:srgbClr val="FCB43E"/>
      </a:accent2>
      <a:accent3>
        <a:srgbClr val="FFFFFF"/>
      </a:accent3>
      <a:accent4>
        <a:srgbClr val="000000"/>
      </a:accent4>
      <a:accent5>
        <a:srgbClr val="E4AAAD"/>
      </a:accent5>
      <a:accent6>
        <a:srgbClr val="E4A337"/>
      </a:accent6>
      <a:hlink>
        <a:srgbClr val="3FA3B3"/>
      </a:hlink>
      <a:folHlink>
        <a:srgbClr val="BEBEBE"/>
      </a:folHlink>
    </a:clrScheme>
    <a:fontScheme name="1_RedBox_2">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rgbClr val="595959"/>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rgbClr val="595959"/>
            </a:solidFill>
            <a:effectLst/>
            <a:latin typeface="Arial" charset="0"/>
            <a:ea typeface="ＭＳ Ｐゴシック" charset="0"/>
            <a:cs typeface="Arial" charset="0"/>
          </a:defRPr>
        </a:defPPr>
      </a:lstStyle>
    </a:lnDef>
  </a:objectDefaults>
  <a:extraClrSchemeLst>
    <a:extraClrScheme>
      <a:clrScheme name="1_RedBox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edBox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edBox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edBox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edBox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edBox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edBox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edBox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edBox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edBox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edBox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edBox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RedBox_2 13">
        <a:dk1>
          <a:srgbClr val="000000"/>
        </a:dk1>
        <a:lt1>
          <a:srgbClr val="FFFFFF"/>
        </a:lt1>
        <a:dk2>
          <a:srgbClr val="595959"/>
        </a:dk2>
        <a:lt2>
          <a:srgbClr val="B4B3B2"/>
        </a:lt2>
        <a:accent1>
          <a:srgbClr val="D00D2D"/>
        </a:accent1>
        <a:accent2>
          <a:srgbClr val="FCB43E"/>
        </a:accent2>
        <a:accent3>
          <a:srgbClr val="FFFFFF"/>
        </a:accent3>
        <a:accent4>
          <a:srgbClr val="000000"/>
        </a:accent4>
        <a:accent5>
          <a:srgbClr val="E4AAAD"/>
        </a:accent5>
        <a:accent6>
          <a:srgbClr val="E4A337"/>
        </a:accent6>
        <a:hlink>
          <a:srgbClr val="3FA3B3"/>
        </a:hlink>
        <a:folHlink>
          <a:srgbClr val="BEBEBE"/>
        </a:folHlink>
      </a:clrScheme>
      <a:clrMap bg1="lt1" tx1="dk1" bg2="lt2" tx2="dk2" accent1="accent1" accent2="accent2" accent3="accent3" accent4="accent4" accent5="accent5" accent6="accent6" hlink="hlink" folHlink="folHlink"/>
    </a:extraClrScheme>
    <a:extraClrScheme>
      <a:clrScheme name="1_RedBox_2 14">
        <a:dk1>
          <a:srgbClr val="595959"/>
        </a:dk1>
        <a:lt1>
          <a:srgbClr val="FFFFFF"/>
        </a:lt1>
        <a:dk2>
          <a:srgbClr val="000000"/>
        </a:dk2>
        <a:lt2>
          <a:srgbClr val="B4B3B2"/>
        </a:lt2>
        <a:accent1>
          <a:srgbClr val="D00D2D"/>
        </a:accent1>
        <a:accent2>
          <a:srgbClr val="FCB43E"/>
        </a:accent2>
        <a:accent3>
          <a:srgbClr val="FFFFFF"/>
        </a:accent3>
        <a:accent4>
          <a:srgbClr val="4B4B4B"/>
        </a:accent4>
        <a:accent5>
          <a:srgbClr val="E4AAAD"/>
        </a:accent5>
        <a:accent6>
          <a:srgbClr val="E4A337"/>
        </a:accent6>
        <a:hlink>
          <a:srgbClr val="3FA3B3"/>
        </a:hlink>
        <a:folHlink>
          <a:srgbClr val="BEBEB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2">
    <a:dk1>
      <a:srgbClr val="1C1C1C"/>
    </a:dk1>
    <a:lt1>
      <a:sysClr val="window" lastClr="FFFFFF"/>
    </a:lt1>
    <a:dk2>
      <a:srgbClr val="53565A"/>
    </a:dk2>
    <a:lt2>
      <a:srgbClr val="D0D0CE"/>
    </a:lt2>
    <a:accent1>
      <a:srgbClr val="AA1A22"/>
    </a:accent1>
    <a:accent2>
      <a:srgbClr val="63B1BC"/>
    </a:accent2>
    <a:accent3>
      <a:srgbClr val="999999"/>
    </a:accent3>
    <a:accent4>
      <a:srgbClr val="0B2556"/>
    </a:accent4>
    <a:accent5>
      <a:srgbClr val="E9B90D"/>
    </a:accent5>
    <a:accent6>
      <a:srgbClr val="30686F"/>
    </a:accent6>
    <a:hlink>
      <a:srgbClr val="63B1BC"/>
    </a:hlink>
    <a:folHlink>
      <a:srgbClr val="0B2556"/>
    </a:folHlink>
  </a:clrScheme>
  <a:fontScheme name="Mechanica">
    <a:majorFont>
      <a:latin typeface="ITC Franklin Gothic Demi"/>
      <a:ea typeface=""/>
      <a:cs typeface=""/>
    </a:majorFont>
    <a:minorFont>
      <a:latin typeface="ITC 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11223</TotalTime>
  <Words>9449</Words>
  <Application>Microsoft Office PowerPoint</Application>
  <PresentationFormat>On-screen Show (4:3)</PresentationFormat>
  <Paragraphs>891</Paragraphs>
  <Slides>83</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83</vt:i4>
      </vt:variant>
    </vt:vector>
  </HeadingPairs>
  <TitlesOfParts>
    <vt:vector size="93" baseType="lpstr">
      <vt:lpstr>MS PGothic</vt:lpstr>
      <vt:lpstr>MS PGothic</vt:lpstr>
      <vt:lpstr>Arial</vt:lpstr>
      <vt:lpstr>Arial Black</vt:lpstr>
      <vt:lpstr>Calibri</vt:lpstr>
      <vt:lpstr>Courier New</vt:lpstr>
      <vt:lpstr>Wingdings</vt:lpstr>
      <vt:lpstr>RedBox_1</vt:lpstr>
      <vt:lpstr>1_RedBox_1</vt:lpstr>
      <vt:lpstr>1_RedBox_2</vt:lpstr>
      <vt:lpstr>PowerPoint Presentation</vt:lpstr>
      <vt:lpstr>Table of Contents </vt:lpstr>
      <vt:lpstr>PowerPoint Presentation</vt:lpstr>
      <vt:lpstr>Objectives and Methodology </vt:lpstr>
      <vt:lpstr>PowerPoint Presentation</vt:lpstr>
      <vt:lpstr> Summary Owner Definition of Value</vt:lpstr>
      <vt:lpstr> Summary Schedule Performance (Typical vs. Best Project)</vt:lpstr>
      <vt:lpstr> Summary  Budget Performance (Typical vs. Best Project)</vt:lpstr>
      <vt:lpstr>Summary Quality and Safety Performance (Typical vs. Best Project)</vt:lpstr>
      <vt:lpstr>Summary Team Dynamics (Typical vs. Best Project)</vt:lpstr>
      <vt:lpstr>Summary Timing of Key Stakeholder Engagement (Typical/Best)</vt:lpstr>
      <vt:lpstr>Summary Key Stakeholders Selection Process (Typical/Best)</vt:lpstr>
      <vt:lpstr>Summary Impact of Project Delivery and Contracting (Typical/Best)</vt:lpstr>
      <vt:lpstr>Summary Impact of Project Management and Operating Methods (Typical/Best) </vt:lpstr>
      <vt:lpstr>Summary Single Factor That Most Contributes to a Best Performing Project </vt:lpstr>
      <vt:lpstr>PowerPoint Presentation</vt:lpstr>
      <vt:lpstr>PowerPoint Presentation</vt:lpstr>
      <vt:lpstr>Typical Project vs. Best Performing Project </vt:lpstr>
      <vt:lpstr>Typical Project vs. Best Performing Project </vt:lpstr>
      <vt:lpstr>PowerPoint Presentation</vt:lpstr>
      <vt:lpstr>PowerPoint Presentation</vt:lpstr>
      <vt:lpstr>PowerPoint Presentation</vt:lpstr>
      <vt:lpstr>PowerPoint Presentation</vt:lpstr>
      <vt:lpstr>Typical Project vs. Best Performing Project </vt:lpstr>
      <vt:lpstr>PowerPoint Presentation</vt:lpstr>
      <vt:lpstr>PowerPoint Presentation</vt:lpstr>
      <vt:lpstr>PowerPoint Presentation</vt:lpstr>
      <vt:lpstr>PowerPoint Presentation</vt:lpstr>
      <vt:lpstr>Typical Project vs. Best Performing Project </vt:lpstr>
      <vt:lpstr>PowerPoint Presentation</vt:lpstr>
      <vt:lpstr>Typical Project vs. Best Performing Project </vt:lpstr>
      <vt:lpstr>PowerPoint Presentation</vt:lpstr>
      <vt:lpstr>PowerPoint Presentation</vt:lpstr>
      <vt:lpstr>Typical Project vs. Best Performing Project </vt:lpstr>
      <vt:lpstr>PowerPoint Presentation</vt:lpstr>
      <vt:lpstr>PowerPoint Presentation</vt:lpstr>
      <vt:lpstr>PowerPoint Presentation</vt:lpstr>
      <vt:lpstr>PowerPoint Presentation</vt:lpstr>
      <vt:lpstr>PowerPoint Presentation</vt:lpstr>
      <vt:lpstr>PowerPoint Presentation</vt:lpstr>
      <vt:lpstr>Typical Project vs. Best Performing Project </vt:lpstr>
      <vt:lpstr>PowerPoint Presentation</vt:lpstr>
      <vt:lpstr>PowerPoint Presentation</vt:lpstr>
      <vt:lpstr>Typical Project vs. Best Performing 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Typical Project vs. Best Performing Project </vt:lpstr>
      <vt:lpstr>PowerPoint Presentation</vt:lpstr>
      <vt:lpstr>PowerPoint Presentation</vt:lpstr>
      <vt:lpstr>Objectives and Methodology </vt:lpstr>
      <vt:lpstr>Variance of Final Schedule and Budgeted Cost:  Best Projects</vt:lpstr>
      <vt:lpstr>Variance of Final Schedule and Original/Planned Schedule:  Best Projects</vt:lpstr>
      <vt:lpstr>Quality of Final Building Compared to Expectations:  Best Projects</vt:lpstr>
      <vt:lpstr>Safety During Construction: Typical and Best</vt:lpstr>
      <vt:lpstr>Perception of Team Chemistry: Typical and Best</vt:lpstr>
      <vt:lpstr>Integration (Relatedness) of Project Team Members: Best Projects</vt:lpstr>
      <vt:lpstr>Project Delivery Method: Typical and Best</vt:lpstr>
      <vt:lpstr>Project Contract Type/ Compensation for Key Stakeholders Contracted to Owner: Typical and Best</vt:lpstr>
      <vt:lpstr>PowerPoint Presentation</vt:lpstr>
      <vt:lpstr>Observations and Conclusions: Schedule and Cost Performance</vt:lpstr>
      <vt:lpstr>Observations and Conclusions: Quality and Safety Performance</vt:lpstr>
      <vt:lpstr>Observations and Conclusions: Positive Impact of Project Team-related Factors </vt:lpstr>
      <vt:lpstr>Observations and Conclusions: Most Impactful Factors </vt:lpstr>
      <vt:lpstr>Observations and Conclusions: High Intensity Users Versus Low Intensity Users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 Resources, Contacts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Construction Study 2015</dc:title>
  <dc:creator>Ryan Sexton</dc:creator>
  <cp:lastModifiedBy>Donna Laquidara-Carr</cp:lastModifiedBy>
  <cp:revision>705</cp:revision>
  <cp:lastPrinted>2015-10-06T20:18:17Z</cp:lastPrinted>
  <dcterms:created xsi:type="dcterms:W3CDTF">2015-08-20T17:13:12Z</dcterms:created>
  <dcterms:modified xsi:type="dcterms:W3CDTF">2016-09-06T18:14:20Z</dcterms:modified>
</cp:coreProperties>
</file>